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4" r:id="rId3"/>
    <p:sldId id="299" r:id="rId4"/>
    <p:sldId id="283" r:id="rId5"/>
    <p:sldId id="257" r:id="rId6"/>
    <p:sldId id="295" r:id="rId7"/>
    <p:sldId id="296" r:id="rId8"/>
    <p:sldId id="297" r:id="rId9"/>
    <p:sldId id="298" r:id="rId10"/>
    <p:sldId id="282" r:id="rId11"/>
    <p:sldId id="281" r:id="rId12"/>
    <p:sldId id="293" r:id="rId13"/>
    <p:sldId id="284" r:id="rId14"/>
    <p:sldId id="287" r:id="rId15"/>
    <p:sldId id="286" r:id="rId16"/>
    <p:sldId id="288" r:id="rId17"/>
    <p:sldId id="289" r:id="rId18"/>
    <p:sldId id="270" r:id="rId19"/>
    <p:sldId id="258" r:id="rId20"/>
    <p:sldId id="259" r:id="rId21"/>
    <p:sldId id="260" r:id="rId22"/>
    <p:sldId id="261" r:id="rId23"/>
    <p:sldId id="262" r:id="rId24"/>
    <p:sldId id="263" r:id="rId25"/>
    <p:sldId id="264" r:id="rId26"/>
    <p:sldId id="265" r:id="rId27"/>
    <p:sldId id="266" r:id="rId28"/>
    <p:sldId id="267" r:id="rId29"/>
    <p:sldId id="268" r:id="rId30"/>
    <p:sldId id="290" r:id="rId31"/>
    <p:sldId id="269" r:id="rId32"/>
    <p:sldId id="271" r:id="rId33"/>
    <p:sldId id="272" r:id="rId34"/>
    <p:sldId id="291" r:id="rId35"/>
    <p:sldId id="274" r:id="rId36"/>
    <p:sldId id="292" r:id="rId37"/>
    <p:sldId id="273" r:id="rId38"/>
    <p:sldId id="275" r:id="rId39"/>
    <p:sldId id="276" r:id="rId40"/>
    <p:sldId id="277" r:id="rId41"/>
    <p:sldId id="278" r:id="rId42"/>
    <p:sldId id="279" r:id="rId43"/>
    <p:sldId id="28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F8F549-CADC-4EDA-9EB6-B942E585D88F}" type="datetimeFigureOut">
              <a:rPr lang="en-US" smtClean="0"/>
              <a:t>2017-10-07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539B1-4534-481A-90F2-ABBD43DA7021}" type="slidenum">
              <a:rPr lang="en-US" smtClean="0"/>
              <a:t>‹#›</a:t>
            </a:fld>
            <a:endParaRPr lang="en-US"/>
          </a:p>
        </p:txBody>
      </p:sp>
    </p:spTree>
    <p:extLst>
      <p:ext uri="{BB962C8B-B14F-4D97-AF65-F5344CB8AC3E}">
        <p14:creationId xmlns:p14="http://schemas.microsoft.com/office/powerpoint/2010/main" val="2099993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F8F549-CADC-4EDA-9EB6-B942E585D88F}" type="datetimeFigureOut">
              <a:rPr lang="en-US" smtClean="0"/>
              <a:t>2017-10-07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539B1-4534-481A-90F2-ABBD43DA7021}" type="slidenum">
              <a:rPr lang="en-US" smtClean="0"/>
              <a:t>‹#›</a:t>
            </a:fld>
            <a:endParaRPr lang="en-US"/>
          </a:p>
        </p:txBody>
      </p:sp>
    </p:spTree>
    <p:extLst>
      <p:ext uri="{BB962C8B-B14F-4D97-AF65-F5344CB8AC3E}">
        <p14:creationId xmlns:p14="http://schemas.microsoft.com/office/powerpoint/2010/main" val="3324042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F8F549-CADC-4EDA-9EB6-B942E585D88F}" type="datetimeFigureOut">
              <a:rPr lang="en-US" smtClean="0"/>
              <a:t>2017-10-07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539B1-4534-481A-90F2-ABBD43DA7021}" type="slidenum">
              <a:rPr lang="en-US" smtClean="0"/>
              <a:t>‹#›</a:t>
            </a:fld>
            <a:endParaRPr lang="en-US"/>
          </a:p>
        </p:txBody>
      </p:sp>
    </p:spTree>
    <p:extLst>
      <p:ext uri="{BB962C8B-B14F-4D97-AF65-F5344CB8AC3E}">
        <p14:creationId xmlns:p14="http://schemas.microsoft.com/office/powerpoint/2010/main" val="4083265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F8F549-CADC-4EDA-9EB6-B942E585D88F}" type="datetimeFigureOut">
              <a:rPr lang="en-US" smtClean="0"/>
              <a:t>2017-10-07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539B1-4534-481A-90F2-ABBD43DA7021}" type="slidenum">
              <a:rPr lang="en-US" smtClean="0"/>
              <a:t>‹#›</a:t>
            </a:fld>
            <a:endParaRPr lang="en-US"/>
          </a:p>
        </p:txBody>
      </p:sp>
    </p:spTree>
    <p:extLst>
      <p:ext uri="{BB962C8B-B14F-4D97-AF65-F5344CB8AC3E}">
        <p14:creationId xmlns:p14="http://schemas.microsoft.com/office/powerpoint/2010/main" val="3612539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6F8F549-CADC-4EDA-9EB6-B942E585D88F}" type="datetimeFigureOut">
              <a:rPr lang="en-US" smtClean="0"/>
              <a:t>2017-10-07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539B1-4534-481A-90F2-ABBD43DA7021}" type="slidenum">
              <a:rPr lang="en-US" smtClean="0"/>
              <a:t>‹#›</a:t>
            </a:fld>
            <a:endParaRPr lang="en-US"/>
          </a:p>
        </p:txBody>
      </p:sp>
    </p:spTree>
    <p:extLst>
      <p:ext uri="{BB962C8B-B14F-4D97-AF65-F5344CB8AC3E}">
        <p14:creationId xmlns:p14="http://schemas.microsoft.com/office/powerpoint/2010/main" val="3558798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F8F549-CADC-4EDA-9EB6-B942E585D88F}" type="datetimeFigureOut">
              <a:rPr lang="en-US" smtClean="0"/>
              <a:t>2017-10-07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539B1-4534-481A-90F2-ABBD43DA7021}" type="slidenum">
              <a:rPr lang="en-US" smtClean="0"/>
              <a:t>‹#›</a:t>
            </a:fld>
            <a:endParaRPr lang="en-US"/>
          </a:p>
        </p:txBody>
      </p:sp>
    </p:spTree>
    <p:extLst>
      <p:ext uri="{BB962C8B-B14F-4D97-AF65-F5344CB8AC3E}">
        <p14:creationId xmlns:p14="http://schemas.microsoft.com/office/powerpoint/2010/main" val="4192392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F8F549-CADC-4EDA-9EB6-B942E585D88F}" type="datetimeFigureOut">
              <a:rPr lang="en-US" smtClean="0"/>
              <a:t>2017-10-07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5539B1-4534-481A-90F2-ABBD43DA7021}" type="slidenum">
              <a:rPr lang="en-US" smtClean="0"/>
              <a:t>‹#›</a:t>
            </a:fld>
            <a:endParaRPr lang="en-US"/>
          </a:p>
        </p:txBody>
      </p:sp>
    </p:spTree>
    <p:extLst>
      <p:ext uri="{BB962C8B-B14F-4D97-AF65-F5344CB8AC3E}">
        <p14:creationId xmlns:p14="http://schemas.microsoft.com/office/powerpoint/2010/main" val="1409100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F8F549-CADC-4EDA-9EB6-B942E585D88F}" type="datetimeFigureOut">
              <a:rPr lang="en-US" smtClean="0"/>
              <a:t>2017-10-07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5539B1-4534-481A-90F2-ABBD43DA7021}" type="slidenum">
              <a:rPr lang="en-US" smtClean="0"/>
              <a:t>‹#›</a:t>
            </a:fld>
            <a:endParaRPr lang="en-US"/>
          </a:p>
        </p:txBody>
      </p:sp>
    </p:spTree>
    <p:extLst>
      <p:ext uri="{BB962C8B-B14F-4D97-AF65-F5344CB8AC3E}">
        <p14:creationId xmlns:p14="http://schemas.microsoft.com/office/powerpoint/2010/main" val="3527512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F8F549-CADC-4EDA-9EB6-B942E585D88F}" type="datetimeFigureOut">
              <a:rPr lang="en-US" smtClean="0"/>
              <a:t>2017-10-07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5539B1-4534-481A-90F2-ABBD43DA7021}" type="slidenum">
              <a:rPr lang="en-US" smtClean="0"/>
              <a:t>‹#›</a:t>
            </a:fld>
            <a:endParaRPr lang="en-US"/>
          </a:p>
        </p:txBody>
      </p:sp>
    </p:spTree>
    <p:extLst>
      <p:ext uri="{BB962C8B-B14F-4D97-AF65-F5344CB8AC3E}">
        <p14:creationId xmlns:p14="http://schemas.microsoft.com/office/powerpoint/2010/main" val="1090220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6F8F549-CADC-4EDA-9EB6-B942E585D88F}" type="datetimeFigureOut">
              <a:rPr lang="en-US" smtClean="0"/>
              <a:t>2017-10-07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539B1-4534-481A-90F2-ABBD43DA7021}" type="slidenum">
              <a:rPr lang="en-US" smtClean="0"/>
              <a:t>‹#›</a:t>
            </a:fld>
            <a:endParaRPr lang="en-US"/>
          </a:p>
        </p:txBody>
      </p:sp>
    </p:spTree>
    <p:extLst>
      <p:ext uri="{BB962C8B-B14F-4D97-AF65-F5344CB8AC3E}">
        <p14:creationId xmlns:p14="http://schemas.microsoft.com/office/powerpoint/2010/main" val="3680700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6F8F549-CADC-4EDA-9EB6-B942E585D88F}" type="datetimeFigureOut">
              <a:rPr lang="en-US" smtClean="0"/>
              <a:t>2017-10-07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539B1-4534-481A-90F2-ABBD43DA7021}" type="slidenum">
              <a:rPr lang="en-US" smtClean="0"/>
              <a:t>‹#›</a:t>
            </a:fld>
            <a:endParaRPr lang="en-US"/>
          </a:p>
        </p:txBody>
      </p:sp>
    </p:spTree>
    <p:extLst>
      <p:ext uri="{BB962C8B-B14F-4D97-AF65-F5344CB8AC3E}">
        <p14:creationId xmlns:p14="http://schemas.microsoft.com/office/powerpoint/2010/main" val="283585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F8F549-CADC-4EDA-9EB6-B942E585D88F}" type="datetimeFigureOut">
              <a:rPr lang="en-US" smtClean="0"/>
              <a:t>2017-10-07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539B1-4534-481A-90F2-ABBD43DA7021}" type="slidenum">
              <a:rPr lang="en-US" smtClean="0"/>
              <a:t>‹#›</a:t>
            </a:fld>
            <a:endParaRPr lang="en-US"/>
          </a:p>
        </p:txBody>
      </p:sp>
    </p:spTree>
    <p:extLst>
      <p:ext uri="{BB962C8B-B14F-4D97-AF65-F5344CB8AC3E}">
        <p14:creationId xmlns:p14="http://schemas.microsoft.com/office/powerpoint/2010/main" val="804680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1452" y="348343"/>
            <a:ext cx="9144000" cy="4450080"/>
          </a:xfrm>
        </p:spPr>
        <p:txBody>
          <a:bodyPr>
            <a:normAutofit fontScale="90000"/>
          </a:bodyPr>
          <a:lstStyle/>
          <a:p>
            <a:r>
              <a:rPr lang="en-US" dirty="0"/>
              <a:t>Detection of </a:t>
            </a:r>
            <a:br>
              <a:rPr lang="en-US" dirty="0"/>
            </a:br>
            <a:r>
              <a:rPr lang="en-US" dirty="0"/>
              <a:t>Frequency Signature of Geographical Land Features</a:t>
            </a:r>
            <a:br>
              <a:rPr lang="en-US" dirty="0"/>
            </a:br>
            <a:r>
              <a:rPr lang="en-US" dirty="0"/>
              <a:t> by using MODIS LST </a:t>
            </a:r>
            <a:r>
              <a:rPr lang="en-US" dirty="0" smtClean="0"/>
              <a:t>Data</a:t>
            </a:r>
            <a:br>
              <a:rPr lang="en-US" dirty="0" smtClean="0"/>
            </a:br>
            <a:r>
              <a:rPr lang="en-US" dirty="0" smtClean="0"/>
              <a:t> </a:t>
            </a:r>
            <a:r>
              <a:rPr lang="en-US" dirty="0" smtClean="0">
                <a:solidFill>
                  <a:srgbClr val="FF0000"/>
                </a:solidFill>
              </a:rPr>
              <a:t>Part I</a:t>
            </a:r>
            <a:br>
              <a:rPr lang="en-US" dirty="0" smtClean="0">
                <a:solidFill>
                  <a:srgbClr val="FF0000"/>
                </a:solidFill>
              </a:rPr>
            </a:br>
            <a:r>
              <a:rPr lang="en-US" dirty="0" smtClean="0">
                <a:solidFill>
                  <a:schemeClr val="accent6"/>
                </a:solidFill>
              </a:rPr>
              <a:t>Introduction</a:t>
            </a:r>
            <a:endParaRPr lang="en-US" dirty="0">
              <a:solidFill>
                <a:schemeClr val="accent6"/>
              </a:solidFill>
            </a:endParaRPr>
          </a:p>
        </p:txBody>
      </p:sp>
      <p:sp>
        <p:nvSpPr>
          <p:cNvPr id="3" name="Subtitle 2"/>
          <p:cNvSpPr>
            <a:spLocks noGrp="1"/>
          </p:cNvSpPr>
          <p:nvPr>
            <p:ph type="subTitle" idx="1"/>
          </p:nvPr>
        </p:nvSpPr>
        <p:spPr>
          <a:xfrm>
            <a:off x="1524000" y="5251268"/>
            <a:ext cx="9144000" cy="1402080"/>
          </a:xfrm>
        </p:spPr>
        <p:txBody>
          <a:bodyPr>
            <a:normAutofit/>
          </a:bodyPr>
          <a:lstStyle/>
          <a:p>
            <a:r>
              <a:rPr lang="en-US" dirty="0" err="1" smtClean="0">
                <a:solidFill>
                  <a:schemeClr val="accent5"/>
                </a:solidFill>
              </a:rPr>
              <a:t>Seyed</a:t>
            </a:r>
            <a:r>
              <a:rPr lang="en-US" dirty="0" smtClean="0">
                <a:solidFill>
                  <a:schemeClr val="accent5"/>
                </a:solidFill>
              </a:rPr>
              <a:t> </a:t>
            </a:r>
            <a:r>
              <a:rPr lang="en-US" dirty="0" err="1" smtClean="0">
                <a:solidFill>
                  <a:schemeClr val="accent5"/>
                </a:solidFill>
              </a:rPr>
              <a:t>Abolfazl</a:t>
            </a:r>
            <a:r>
              <a:rPr lang="en-US" dirty="0" smtClean="0">
                <a:solidFill>
                  <a:schemeClr val="accent5"/>
                </a:solidFill>
              </a:rPr>
              <a:t> Masoodian</a:t>
            </a:r>
          </a:p>
          <a:p>
            <a:r>
              <a:rPr lang="en-US" dirty="0" smtClean="0">
                <a:solidFill>
                  <a:schemeClr val="accent5"/>
                </a:solidFill>
              </a:rPr>
              <a:t>University of Isfahan</a:t>
            </a:r>
          </a:p>
          <a:p>
            <a:r>
              <a:rPr lang="en-US" dirty="0" smtClean="0">
                <a:solidFill>
                  <a:schemeClr val="accent5"/>
                </a:solidFill>
              </a:rPr>
              <a:t>Isfahan, Iran</a:t>
            </a:r>
            <a:endParaRPr lang="en-US" dirty="0">
              <a:solidFill>
                <a:schemeClr val="accent5"/>
              </a:solidFill>
            </a:endParaRPr>
          </a:p>
        </p:txBody>
      </p:sp>
    </p:spTree>
    <p:extLst>
      <p:ext uri="{BB962C8B-B14F-4D97-AF65-F5344CB8AC3E}">
        <p14:creationId xmlns:p14="http://schemas.microsoft.com/office/powerpoint/2010/main" val="9995906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MODIS Data Products</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03195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8261" y="2290455"/>
            <a:ext cx="10135478" cy="3421677"/>
          </a:xfrm>
        </p:spPr>
      </p:pic>
    </p:spTree>
    <p:extLst>
      <p:ext uri="{BB962C8B-B14F-4D97-AF65-F5344CB8AC3E}">
        <p14:creationId xmlns:p14="http://schemas.microsoft.com/office/powerpoint/2010/main" val="27275269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219" y="132212"/>
            <a:ext cx="10515600" cy="549275"/>
          </a:xfrm>
        </p:spPr>
        <p:txBody>
          <a:bodyPr>
            <a:normAutofit fontScale="90000"/>
          </a:bodyPr>
          <a:lstStyle/>
          <a:p>
            <a:r>
              <a:rPr lang="en-US" dirty="0" smtClean="0"/>
              <a:t>Aqua/Terra Pass Time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2900" y="894619"/>
            <a:ext cx="11087100" cy="5987036"/>
          </a:xfrm>
        </p:spPr>
      </p:pic>
    </p:spTree>
    <p:extLst>
      <p:ext uri="{BB962C8B-B14F-4D97-AF65-F5344CB8AC3E}">
        <p14:creationId xmlns:p14="http://schemas.microsoft.com/office/powerpoint/2010/main" val="34488474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219" y="132212"/>
            <a:ext cx="10515600" cy="549275"/>
          </a:xfrm>
        </p:spPr>
        <p:txBody>
          <a:bodyPr>
            <a:normAutofit fontScale="90000"/>
          </a:bodyPr>
          <a:lstStyle/>
          <a:p>
            <a:r>
              <a:rPr lang="en-US" dirty="0" smtClean="0"/>
              <a:t>Device Specifications</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2899" y="671704"/>
            <a:ext cx="11280531" cy="6136626"/>
          </a:xfrm>
        </p:spPr>
      </p:pic>
    </p:spTree>
    <p:extLst>
      <p:ext uri="{BB962C8B-B14F-4D97-AF65-F5344CB8AC3E}">
        <p14:creationId xmlns:p14="http://schemas.microsoft.com/office/powerpoint/2010/main" val="28001019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219" y="132212"/>
            <a:ext cx="10515600" cy="549275"/>
          </a:xfrm>
        </p:spPr>
        <p:txBody>
          <a:bodyPr>
            <a:normAutofit fontScale="90000"/>
          </a:bodyPr>
          <a:lstStyle/>
          <a:p>
            <a:r>
              <a:rPr lang="en-US" dirty="0" smtClean="0"/>
              <a:t>Atmospheric Window</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484621"/>
            <a:ext cx="10515600" cy="3033346"/>
          </a:xfrm>
        </p:spPr>
      </p:pic>
    </p:spTree>
    <p:extLst>
      <p:ext uri="{BB962C8B-B14F-4D97-AF65-F5344CB8AC3E}">
        <p14:creationId xmlns:p14="http://schemas.microsoft.com/office/powerpoint/2010/main" val="28501983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81" y="192596"/>
            <a:ext cx="10515600" cy="549275"/>
          </a:xfrm>
        </p:spPr>
        <p:txBody>
          <a:bodyPr>
            <a:normAutofit fontScale="90000"/>
          </a:bodyPr>
          <a:lstStyle/>
          <a:p>
            <a:r>
              <a:rPr lang="en-US" dirty="0" smtClean="0"/>
              <a:t>Data Products</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466490"/>
            <a:ext cx="5856878" cy="5063705"/>
          </a:xfrm>
        </p:spPr>
      </p:pic>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98965" y="1466489"/>
            <a:ext cx="5899909" cy="5053799"/>
          </a:xfrm>
        </p:spPr>
      </p:pic>
    </p:spTree>
    <p:extLst>
      <p:ext uri="{BB962C8B-B14F-4D97-AF65-F5344CB8AC3E}">
        <p14:creationId xmlns:p14="http://schemas.microsoft.com/office/powerpoint/2010/main" val="2697284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8354" y="768938"/>
            <a:ext cx="9998015" cy="5921445"/>
          </a:xfrm>
        </p:spPr>
      </p:pic>
    </p:spTree>
    <p:extLst>
      <p:ext uri="{BB962C8B-B14F-4D97-AF65-F5344CB8AC3E}">
        <p14:creationId xmlns:p14="http://schemas.microsoft.com/office/powerpoint/2010/main" val="39607087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3577" y="598672"/>
            <a:ext cx="10119946" cy="6135379"/>
          </a:xfrm>
        </p:spPr>
      </p:pic>
    </p:spTree>
    <p:extLst>
      <p:ext uri="{BB962C8B-B14F-4D97-AF65-F5344CB8AC3E}">
        <p14:creationId xmlns:p14="http://schemas.microsoft.com/office/powerpoint/2010/main" val="20822873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Retrieving Data:</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19299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gathering:</a:t>
            </a:r>
            <a:br>
              <a:rPr lang="en-US" dirty="0" smtClean="0"/>
            </a:br>
            <a:r>
              <a:rPr lang="en-US" dirty="0" smtClean="0"/>
              <a:t>https://search.earthdata.nasa.gov/search</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60097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48343"/>
            <a:ext cx="9144000" cy="6026332"/>
          </a:xfrm>
        </p:spPr>
        <p:txBody>
          <a:bodyPr>
            <a:normAutofit fontScale="90000"/>
          </a:bodyPr>
          <a:lstStyle/>
          <a:p>
            <a:pPr algn="l"/>
            <a:r>
              <a:rPr lang="en-US" sz="2000" dirty="0" smtClean="0"/>
              <a:t/>
            </a:r>
            <a:br>
              <a:rPr lang="en-US" sz="2000" dirty="0" smtClean="0"/>
            </a:br>
            <a:r>
              <a:rPr lang="en-US" sz="2000" dirty="0">
                <a:solidFill>
                  <a:srgbClr val="FF0000"/>
                </a:solidFill>
              </a:rPr>
              <a:t>Part I : Introduction</a:t>
            </a:r>
            <a:br>
              <a:rPr lang="en-US" sz="2000" dirty="0">
                <a:solidFill>
                  <a:srgbClr val="FF0000"/>
                </a:solidFill>
              </a:rPr>
            </a:br>
            <a:r>
              <a:rPr lang="en-US" sz="2000" dirty="0"/>
              <a:t/>
            </a:r>
            <a:br>
              <a:rPr lang="en-US" sz="2000" dirty="0"/>
            </a:br>
            <a:r>
              <a:rPr lang="en-US" sz="2000" dirty="0"/>
              <a:t>Definitions</a:t>
            </a:r>
            <a:br>
              <a:rPr lang="en-US" sz="2000" dirty="0"/>
            </a:br>
            <a:r>
              <a:rPr lang="en-US" sz="2000" dirty="0"/>
              <a:t>MODIS Data Products</a:t>
            </a:r>
            <a:br>
              <a:rPr lang="en-US" sz="2000" dirty="0"/>
            </a:br>
            <a:r>
              <a:rPr lang="en-US" sz="2000" dirty="0"/>
              <a:t>Retrieving Data</a:t>
            </a:r>
            <a:br>
              <a:rPr lang="en-US" sz="2000" dirty="0"/>
            </a:br>
            <a:r>
              <a:rPr lang="en-US" sz="2000" dirty="0" err="1"/>
              <a:t>Data</a:t>
            </a:r>
            <a:r>
              <a:rPr lang="en-US" sz="2000" dirty="0"/>
              <a:t> Preparation</a:t>
            </a:r>
            <a:br>
              <a:rPr lang="en-US" sz="2000" dirty="0"/>
            </a:br>
            <a:r>
              <a:rPr lang="en-US" sz="2000" dirty="0"/>
              <a:t/>
            </a:r>
            <a:br>
              <a:rPr lang="en-US" sz="2000" dirty="0"/>
            </a:br>
            <a:r>
              <a:rPr lang="en-US" sz="2000" dirty="0">
                <a:solidFill>
                  <a:srgbClr val="FF0000"/>
                </a:solidFill>
              </a:rPr>
              <a:t>Part II : Climatology of LST of Iran</a:t>
            </a:r>
            <a:br>
              <a:rPr lang="en-US" sz="2000" dirty="0">
                <a:solidFill>
                  <a:srgbClr val="FF0000"/>
                </a:solidFill>
              </a:rPr>
            </a:br>
            <a:r>
              <a:rPr lang="en-US" sz="2000" dirty="0"/>
              <a:t/>
            </a:r>
            <a:br>
              <a:rPr lang="en-US" sz="2000" dirty="0"/>
            </a:br>
            <a:r>
              <a:rPr lang="en-US" sz="2000" dirty="0"/>
              <a:t>Regional Studies</a:t>
            </a:r>
            <a:br>
              <a:rPr lang="en-US" sz="2000" dirty="0"/>
            </a:br>
            <a:r>
              <a:rPr lang="en-US" sz="2000" dirty="0"/>
              <a:t>Local Studies</a:t>
            </a:r>
            <a:br>
              <a:rPr lang="en-US" sz="2000" dirty="0"/>
            </a:br>
            <a:r>
              <a:rPr lang="en-US" sz="2000" dirty="0"/>
              <a:t/>
            </a:r>
            <a:br>
              <a:rPr lang="en-US" sz="2000" dirty="0"/>
            </a:br>
            <a:r>
              <a:rPr lang="en-US" sz="2000" dirty="0">
                <a:solidFill>
                  <a:srgbClr val="FF0000"/>
                </a:solidFill>
              </a:rPr>
              <a:t>Part III : Preprocessing</a:t>
            </a:r>
            <a:r>
              <a:rPr lang="en-US" sz="2000" dirty="0"/>
              <a:t/>
            </a:r>
            <a:br>
              <a:rPr lang="en-US" sz="2000" dirty="0"/>
            </a:br>
            <a:r>
              <a:rPr lang="en-US" sz="2000" dirty="0"/>
              <a:t>Basic Matrices</a:t>
            </a:r>
            <a:br>
              <a:rPr lang="en-US" sz="2000" dirty="0"/>
            </a:br>
            <a:r>
              <a:rPr lang="en-US" sz="2000" dirty="0"/>
              <a:t>PCA</a:t>
            </a:r>
            <a:br>
              <a:rPr lang="en-US" sz="2000" dirty="0"/>
            </a:br>
            <a:r>
              <a:rPr lang="en-US" sz="2000" dirty="0" smtClean="0"/>
              <a:t/>
            </a:r>
            <a:br>
              <a:rPr lang="en-US" sz="2000" dirty="0" smtClean="0"/>
            </a:br>
            <a:r>
              <a:rPr lang="en-US" sz="2000" dirty="0" smtClean="0">
                <a:solidFill>
                  <a:srgbClr val="FF0000"/>
                </a:solidFill>
              </a:rPr>
              <a:t>Part IV </a:t>
            </a:r>
            <a:r>
              <a:rPr lang="en-US" sz="2000" dirty="0">
                <a:solidFill>
                  <a:srgbClr val="FF0000"/>
                </a:solidFill>
              </a:rPr>
              <a:t>: </a:t>
            </a:r>
            <a:r>
              <a:rPr lang="en-US" sz="2000" dirty="0" smtClean="0">
                <a:solidFill>
                  <a:srgbClr val="FF0000"/>
                </a:solidFill>
              </a:rPr>
              <a:t>Frequency Signature</a:t>
            </a:r>
            <a:r>
              <a:rPr lang="en-US" sz="2000" dirty="0"/>
              <a:t/>
            </a:r>
            <a:br>
              <a:rPr lang="en-US" sz="2000" dirty="0"/>
            </a:br>
            <a:r>
              <a:rPr lang="en-US" sz="2000" dirty="0" smtClean="0"/>
              <a:t>Selected Land Features</a:t>
            </a:r>
            <a:br>
              <a:rPr lang="en-US" sz="2000" dirty="0" smtClean="0"/>
            </a:br>
            <a:r>
              <a:rPr lang="en-US" sz="2000" dirty="0" smtClean="0"/>
              <a:t>Playa</a:t>
            </a:r>
            <a:br>
              <a:rPr lang="en-US" sz="2000" dirty="0" smtClean="0"/>
            </a:br>
            <a:r>
              <a:rPr lang="en-US" sz="2000" dirty="0" smtClean="0"/>
              <a:t>Mountain </a:t>
            </a:r>
            <a:br>
              <a:rPr lang="en-US" sz="2000" dirty="0" smtClean="0"/>
            </a:br>
            <a:r>
              <a:rPr lang="en-US" sz="2000" dirty="0" smtClean="0"/>
              <a:t>Urban</a:t>
            </a:r>
            <a:br>
              <a:rPr lang="en-US" sz="2000" dirty="0" smtClean="0"/>
            </a:br>
            <a:r>
              <a:rPr lang="en-US" sz="2000" dirty="0" smtClean="0"/>
              <a:t>Sand dune</a:t>
            </a:r>
            <a:br>
              <a:rPr lang="en-US" sz="2000" dirty="0" smtClean="0"/>
            </a:br>
            <a:endParaRPr lang="en-US" sz="2000" dirty="0"/>
          </a:p>
        </p:txBody>
      </p:sp>
    </p:spTree>
    <p:extLst>
      <p:ext uri="{BB962C8B-B14F-4D97-AF65-F5344CB8AC3E}">
        <p14:creationId xmlns:p14="http://schemas.microsoft.com/office/powerpoint/2010/main" val="12812357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Registering/Login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21806229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75" y="147410"/>
            <a:ext cx="10515600" cy="732155"/>
          </a:xfrm>
        </p:spPr>
        <p:txBody>
          <a:bodyPr/>
          <a:lstStyle/>
          <a:p>
            <a:r>
              <a:rPr lang="en-US" dirty="0" smtClean="0"/>
              <a:t>Registering:</a:t>
            </a:r>
            <a:endParaRPr lang="en-US" dirty="0"/>
          </a:p>
        </p:txBody>
      </p:sp>
      <p:pic>
        <p:nvPicPr>
          <p:cNvPr id="15" name="Content Placeholder 1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213" y="1550126"/>
            <a:ext cx="11867434" cy="4876799"/>
          </a:xfrm>
        </p:spPr>
      </p:pic>
    </p:spTree>
    <p:extLst>
      <p:ext uri="{BB962C8B-B14F-4D97-AF65-F5344CB8AC3E}">
        <p14:creationId xmlns:p14="http://schemas.microsoft.com/office/powerpoint/2010/main" val="16919069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 Data Product:</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8255" y="1690688"/>
            <a:ext cx="8853915" cy="4980327"/>
          </a:xfrm>
        </p:spPr>
      </p:pic>
    </p:spTree>
    <p:extLst>
      <p:ext uri="{BB962C8B-B14F-4D97-AF65-F5344CB8AC3E}">
        <p14:creationId xmlns:p14="http://schemas.microsoft.com/office/powerpoint/2010/main" val="8836501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 Time Span:</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77705" y="1628502"/>
            <a:ext cx="8809203" cy="4955177"/>
          </a:xfrm>
        </p:spPr>
      </p:pic>
    </p:spTree>
    <p:extLst>
      <p:ext uri="{BB962C8B-B14F-4D97-AF65-F5344CB8AC3E}">
        <p14:creationId xmlns:p14="http://schemas.microsoft.com/office/powerpoint/2010/main" val="42411759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 Spatial Area:</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8255" y="1690688"/>
            <a:ext cx="8688453" cy="4887255"/>
          </a:xfrm>
        </p:spPr>
      </p:pic>
    </p:spTree>
    <p:extLst>
      <p:ext uri="{BB962C8B-B14F-4D97-AF65-F5344CB8AC3E}">
        <p14:creationId xmlns:p14="http://schemas.microsoft.com/office/powerpoint/2010/main" val="27849724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Downloading Data:</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8256" y="1690688"/>
            <a:ext cx="8605762" cy="4840741"/>
          </a:xfrm>
        </p:spPr>
      </p:pic>
    </p:spTree>
    <p:extLst>
      <p:ext uri="{BB962C8B-B14F-4D97-AF65-F5344CB8AC3E}">
        <p14:creationId xmlns:p14="http://schemas.microsoft.com/office/powerpoint/2010/main" val="5193024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Volume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70217" y="1462130"/>
            <a:ext cx="5643154" cy="5256797"/>
          </a:xfrm>
        </p:spPr>
      </p:pic>
    </p:spTree>
    <p:extLst>
      <p:ext uri="{BB962C8B-B14F-4D97-AF65-F5344CB8AC3E}">
        <p14:creationId xmlns:p14="http://schemas.microsoft.com/office/powerpoint/2010/main" val="19545141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Data Links:</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59479" y="1690687"/>
            <a:ext cx="8641619" cy="4840741"/>
          </a:xfrm>
        </p:spPr>
      </p:pic>
    </p:spTree>
    <p:extLst>
      <p:ext uri="{BB962C8B-B14F-4D97-AF65-F5344CB8AC3E}">
        <p14:creationId xmlns:p14="http://schemas.microsoft.com/office/powerpoint/2010/main" val="31962592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Copying Data Links:</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1140" y="1690688"/>
            <a:ext cx="8765990" cy="4910409"/>
          </a:xfrm>
        </p:spPr>
      </p:pic>
    </p:spTree>
    <p:extLst>
      <p:ext uri="{BB962C8B-B14F-4D97-AF65-F5344CB8AC3E}">
        <p14:creationId xmlns:p14="http://schemas.microsoft.com/office/powerpoint/2010/main" val="39081495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Data Links:</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0129" y="1628503"/>
            <a:ext cx="8825288" cy="4943626"/>
          </a:xfrm>
        </p:spPr>
      </p:pic>
    </p:spTree>
    <p:extLst>
      <p:ext uri="{BB962C8B-B14F-4D97-AF65-F5344CB8AC3E}">
        <p14:creationId xmlns:p14="http://schemas.microsoft.com/office/powerpoint/2010/main" val="17886943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dirty="0" smtClean="0"/>
              <a:t>Definitions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609544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Preparation</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63632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589" y="365125"/>
            <a:ext cx="11887200" cy="1325563"/>
          </a:xfrm>
        </p:spPr>
        <p:txBody>
          <a:bodyPr>
            <a:normAutofit/>
          </a:bodyPr>
          <a:lstStyle/>
          <a:p>
            <a:r>
              <a:rPr lang="en-US" sz="3600" b="1" dirty="0" smtClean="0"/>
              <a:t>MODIS </a:t>
            </a:r>
            <a:r>
              <a:rPr lang="en-US" sz="3600" b="1" dirty="0"/>
              <a:t>HDFs with sinusoidal </a:t>
            </a:r>
            <a:r>
              <a:rPr lang="en-US" sz="3600" b="1" dirty="0" smtClean="0"/>
              <a:t>projections Global Grid Description</a:t>
            </a:r>
            <a:endParaRPr lang="en-US" sz="3600" b="1"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6743" y="1274353"/>
            <a:ext cx="6540137" cy="5389298"/>
          </a:xfrm>
        </p:spPr>
      </p:pic>
    </p:spTree>
    <p:extLst>
      <p:ext uri="{BB962C8B-B14F-4D97-AF65-F5344CB8AC3E}">
        <p14:creationId xmlns:p14="http://schemas.microsoft.com/office/powerpoint/2010/main" val="28584180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08" y="118940"/>
            <a:ext cx="10515600" cy="663575"/>
          </a:xfrm>
        </p:spPr>
        <p:txBody>
          <a:bodyPr>
            <a:normAutofit fontScale="90000"/>
          </a:bodyPr>
          <a:lstStyle/>
          <a:p>
            <a:r>
              <a:rPr lang="en-US" dirty="0" smtClean="0"/>
              <a:t>Sample: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6724" y="948530"/>
            <a:ext cx="7913076" cy="5780127"/>
          </a:xfrm>
        </p:spPr>
      </p:pic>
    </p:spTree>
    <p:extLst>
      <p:ext uri="{BB962C8B-B14F-4D97-AF65-F5344CB8AC3E}">
        <p14:creationId xmlns:p14="http://schemas.microsoft.com/office/powerpoint/2010/main" val="37130190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1314" y="34266"/>
            <a:ext cx="6183085" cy="6550207"/>
          </a:xfrm>
        </p:spPr>
      </p:pic>
    </p:spTree>
    <p:extLst>
      <p:ext uri="{BB962C8B-B14F-4D97-AF65-F5344CB8AC3E}">
        <p14:creationId xmlns:p14="http://schemas.microsoft.com/office/powerpoint/2010/main" val="20983967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0446" y="202359"/>
            <a:ext cx="5811716" cy="6483038"/>
          </a:xfrm>
        </p:spPr>
      </p:pic>
    </p:spTree>
    <p:extLst>
      <p:ext uri="{BB962C8B-B14F-4D97-AF65-F5344CB8AC3E}">
        <p14:creationId xmlns:p14="http://schemas.microsoft.com/office/powerpoint/2010/main" val="23453265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949" y="138703"/>
            <a:ext cx="10515600" cy="784406"/>
          </a:xfrm>
        </p:spPr>
        <p:txBody>
          <a:bodyPr/>
          <a:lstStyle/>
          <a:p>
            <a:r>
              <a:rPr lang="en-US" dirty="0" smtClean="0"/>
              <a:t>HDF Tool:</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5949" y="989290"/>
            <a:ext cx="9970171" cy="5655350"/>
          </a:xfrm>
        </p:spPr>
      </p:pic>
    </p:spTree>
    <p:extLst>
      <p:ext uri="{BB962C8B-B14F-4D97-AF65-F5344CB8AC3E}">
        <p14:creationId xmlns:p14="http://schemas.microsoft.com/office/powerpoint/2010/main" val="34288506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3292" y="896094"/>
            <a:ext cx="6787662" cy="5546691"/>
          </a:xfrm>
        </p:spPr>
      </p:pic>
      <p:sp>
        <p:nvSpPr>
          <p:cNvPr id="6" name="Title 5"/>
          <p:cNvSpPr>
            <a:spLocks noGrp="1"/>
          </p:cNvSpPr>
          <p:nvPr>
            <p:ph type="title"/>
          </p:nvPr>
        </p:nvSpPr>
        <p:spPr>
          <a:xfrm>
            <a:off x="152400" y="101357"/>
            <a:ext cx="10515600" cy="769082"/>
          </a:xfrm>
        </p:spPr>
        <p:txBody>
          <a:bodyPr/>
          <a:lstStyle/>
          <a:p>
            <a:r>
              <a:rPr lang="en-US" dirty="0" smtClean="0"/>
              <a:t>Scientific Data Set (SDS) Structure</a:t>
            </a:r>
            <a:endParaRPr lang="en-US" dirty="0"/>
          </a:p>
        </p:txBody>
      </p:sp>
    </p:spTree>
    <p:extLst>
      <p:ext uri="{BB962C8B-B14F-4D97-AF65-F5344CB8AC3E}">
        <p14:creationId xmlns:p14="http://schemas.microsoft.com/office/powerpoint/2010/main" val="42389002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a Tile:</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923" y="1828800"/>
            <a:ext cx="11838768" cy="4176346"/>
          </a:xfrm>
        </p:spPr>
      </p:pic>
    </p:spTree>
    <p:extLst>
      <p:ext uri="{BB962C8B-B14F-4D97-AF65-F5344CB8AC3E}">
        <p14:creationId xmlns:p14="http://schemas.microsoft.com/office/powerpoint/2010/main" val="22868539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6029"/>
          </a:xfrm>
        </p:spPr>
        <p:txBody>
          <a:bodyPr/>
          <a:lstStyle/>
          <a:p>
            <a:r>
              <a:rPr lang="en-US" dirty="0" smtClean="0"/>
              <a:t>Visualization: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0376" y="1201783"/>
            <a:ext cx="9669230" cy="5312228"/>
          </a:xfrm>
        </p:spPr>
      </p:pic>
    </p:spTree>
    <p:extLst>
      <p:ext uri="{BB962C8B-B14F-4D97-AF65-F5344CB8AC3E}">
        <p14:creationId xmlns:p14="http://schemas.microsoft.com/office/powerpoint/2010/main" val="2915241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62784"/>
          </a:xfrm>
        </p:spPr>
        <p:txBody>
          <a:bodyPr/>
          <a:lstStyle/>
          <a:p>
            <a:r>
              <a:rPr lang="en-US" dirty="0" smtClean="0"/>
              <a:t>Output:</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2571" y="1225127"/>
            <a:ext cx="6958149" cy="5545394"/>
          </a:xfrm>
        </p:spPr>
      </p:pic>
    </p:spTree>
    <p:extLst>
      <p:ext uri="{BB962C8B-B14F-4D97-AF65-F5344CB8AC3E}">
        <p14:creationId xmlns:p14="http://schemas.microsoft.com/office/powerpoint/2010/main" val="28805421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81" y="123585"/>
            <a:ext cx="10515600" cy="3403386"/>
          </a:xfrm>
        </p:spPr>
        <p:txBody>
          <a:bodyPr>
            <a:normAutofit fontScale="90000"/>
          </a:bodyPr>
          <a:lstStyle/>
          <a:p>
            <a:pPr algn="just"/>
            <a:r>
              <a:rPr lang="en-US" dirty="0" smtClean="0">
                <a:solidFill>
                  <a:srgbClr val="FFC000"/>
                </a:solidFill>
              </a:rPr>
              <a:t>Climatology:</a:t>
            </a:r>
            <a:r>
              <a:rPr lang="en-US" dirty="0" smtClean="0"/>
              <a:t> </a:t>
            </a:r>
            <a:br>
              <a:rPr lang="en-US" dirty="0" smtClean="0"/>
            </a:br>
            <a:r>
              <a:rPr lang="en-US" sz="2200" dirty="0">
                <a:solidFill>
                  <a:srgbClr val="FF0000"/>
                </a:solidFill>
              </a:rPr>
              <a:t>Descriptive climatology</a:t>
            </a:r>
            <a:r>
              <a:rPr lang="en-US" sz="2200" dirty="0"/>
              <a:t> deals with the observed </a:t>
            </a:r>
            <a:r>
              <a:rPr lang="en-US" sz="2200" b="1" dirty="0"/>
              <a:t>geographic</a:t>
            </a:r>
            <a:r>
              <a:rPr lang="en-US" sz="2200" dirty="0"/>
              <a:t> or </a:t>
            </a:r>
            <a:r>
              <a:rPr lang="en-US" sz="2200" b="1" dirty="0"/>
              <a:t>temporal</a:t>
            </a:r>
            <a:r>
              <a:rPr lang="en-US" sz="2200" dirty="0"/>
              <a:t> distribution </a:t>
            </a:r>
            <a:r>
              <a:rPr lang="en-US" sz="2200" dirty="0" smtClean="0"/>
              <a:t>of </a:t>
            </a:r>
            <a:r>
              <a:rPr lang="en-US" sz="2200" b="1" dirty="0" smtClean="0"/>
              <a:t>meteorological observations</a:t>
            </a:r>
            <a:r>
              <a:rPr lang="en-US" sz="2200" dirty="0"/>
              <a:t> over a specified period of time. </a:t>
            </a:r>
            <a:r>
              <a:rPr lang="en-US" sz="2200" dirty="0">
                <a:solidFill>
                  <a:srgbClr val="FF0000"/>
                </a:solidFill>
              </a:rPr>
              <a:t>Scientific climatology</a:t>
            </a:r>
            <a:r>
              <a:rPr lang="en-US" sz="2200" dirty="0"/>
              <a:t> addresses the nature and controls of the earth's climate and the causes </a:t>
            </a:r>
            <a:r>
              <a:rPr lang="en-US" sz="2200" dirty="0" smtClean="0"/>
              <a:t>of climate variability</a:t>
            </a:r>
            <a:r>
              <a:rPr lang="en-US" sz="2200" dirty="0"/>
              <a:t> and change on all timescales. The modern treatment of the nature and theory of climate, as opposed to a purely descriptive account, must deal with the dynamics of the entire atmosphere–ocean–land </a:t>
            </a:r>
            <a:r>
              <a:rPr lang="en-US" sz="2200" dirty="0" smtClean="0"/>
              <a:t>surface climate system, </a:t>
            </a:r>
            <a:r>
              <a:rPr lang="en-US" sz="2200" dirty="0"/>
              <a:t>in terms of its internal interactions and its response to external factors, for example</a:t>
            </a:r>
            <a:r>
              <a:rPr lang="en-US" sz="2200" dirty="0" smtClean="0"/>
              <a:t>, incoming solar radiation. </a:t>
            </a:r>
            <a:r>
              <a:rPr lang="en-US" sz="2200" dirty="0">
                <a:solidFill>
                  <a:srgbClr val="FF0000"/>
                </a:solidFill>
              </a:rPr>
              <a:t>Applied climatology</a:t>
            </a:r>
            <a:r>
              <a:rPr lang="en-US" sz="2200" dirty="0"/>
              <a:t> addresses the climate factors involved in a broad range of problems relating to the planning, design, operations, and other decision-making activities of climate sensitive sectors of modern society.</a:t>
            </a:r>
            <a:r>
              <a:rPr lang="en-US" sz="2200" dirty="0" smtClean="0"/>
              <a:t> </a:t>
            </a:r>
            <a:endParaRPr lang="en-US" sz="2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9097" y="3526971"/>
            <a:ext cx="8038011" cy="3331028"/>
          </a:xfrm>
        </p:spPr>
      </p:pic>
    </p:spTree>
    <p:extLst>
      <p:ext uri="{BB962C8B-B14F-4D97-AF65-F5344CB8AC3E}">
        <p14:creationId xmlns:p14="http://schemas.microsoft.com/office/powerpoint/2010/main" val="31236772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0235"/>
          </a:xfrm>
        </p:spPr>
        <p:txBody>
          <a:bodyPr>
            <a:normAutofit fontScale="90000"/>
          </a:bodyPr>
          <a:lstStyle/>
          <a:p>
            <a:r>
              <a:rPr lang="en-US" dirty="0" smtClean="0"/>
              <a:t>Mosaic: </a:t>
            </a:r>
            <a:r>
              <a:rPr lang="en-US" dirty="0" err="1" smtClean="0"/>
              <a:t>lat</a:t>
            </a:r>
            <a:r>
              <a:rPr lang="en-US" dirty="0" smtClean="0"/>
              <a:t> &amp; </a:t>
            </a:r>
            <a:r>
              <a:rPr lang="en-US" dirty="0" err="1" smtClean="0"/>
              <a:t>lon</a:t>
            </a:r>
            <a:r>
              <a:rPr lang="en-US" dirty="0" smtClean="0"/>
              <a:t> matrices</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6561" y="975360"/>
            <a:ext cx="10063237" cy="5660571"/>
          </a:xfrm>
        </p:spPr>
      </p:pic>
    </p:spTree>
    <p:extLst>
      <p:ext uri="{BB962C8B-B14F-4D97-AF65-F5344CB8AC3E}">
        <p14:creationId xmlns:p14="http://schemas.microsoft.com/office/powerpoint/2010/main" val="9815168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737" y="173537"/>
            <a:ext cx="10515600" cy="462189"/>
          </a:xfrm>
        </p:spPr>
        <p:txBody>
          <a:bodyPr>
            <a:normAutofit fontScale="90000"/>
          </a:bodyPr>
          <a:lstStyle/>
          <a:p>
            <a:r>
              <a:rPr lang="en-US" dirty="0" smtClean="0"/>
              <a:t>Mosaic: Data matrix</a:t>
            </a:r>
            <a:endParaRPr lang="en-US" dirty="0"/>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8992" y="700070"/>
            <a:ext cx="6690946" cy="6038291"/>
          </a:xfrm>
        </p:spPr>
      </p:pic>
    </p:spTree>
    <p:extLst>
      <p:ext uri="{BB962C8B-B14F-4D97-AF65-F5344CB8AC3E}">
        <p14:creationId xmlns:p14="http://schemas.microsoft.com/office/powerpoint/2010/main" val="29473903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183" y="147412"/>
            <a:ext cx="10515600" cy="723446"/>
          </a:xfrm>
        </p:spPr>
        <p:txBody>
          <a:bodyPr/>
          <a:lstStyle/>
          <a:p>
            <a:r>
              <a:rPr lang="en-US" dirty="0" smtClean="0"/>
              <a:t>Visualization of mosaic:</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2845" y="827020"/>
            <a:ext cx="10415451" cy="5858691"/>
          </a:xfrm>
        </p:spPr>
      </p:pic>
    </p:spTree>
    <p:extLst>
      <p:ext uri="{BB962C8B-B14F-4D97-AF65-F5344CB8AC3E}">
        <p14:creationId xmlns:p14="http://schemas.microsoft.com/office/powerpoint/2010/main" val="15108161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098" y="156120"/>
            <a:ext cx="10515600" cy="653778"/>
          </a:xfrm>
        </p:spPr>
        <p:txBody>
          <a:bodyPr>
            <a:normAutofit fontScale="90000"/>
          </a:bodyPr>
          <a:lstStyle/>
          <a:p>
            <a:r>
              <a:rPr lang="en-US" dirty="0" smtClean="0"/>
              <a:t>Output: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6514" y="792979"/>
            <a:ext cx="7437120" cy="5924247"/>
          </a:xfrm>
        </p:spPr>
      </p:pic>
    </p:spTree>
    <p:extLst>
      <p:ext uri="{BB962C8B-B14F-4D97-AF65-F5344CB8AC3E}">
        <p14:creationId xmlns:p14="http://schemas.microsoft.com/office/powerpoint/2010/main" val="31491863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069024"/>
          </a:xfrm>
        </p:spPr>
        <p:txBody>
          <a:bodyPr/>
          <a:lstStyle/>
          <a:p>
            <a:r>
              <a:rPr lang="en-US" dirty="0" smtClean="0">
                <a:solidFill>
                  <a:schemeClr val="accent2"/>
                </a:solidFill>
              </a:rPr>
              <a:t>Frequency Signature:</a:t>
            </a:r>
            <a:r>
              <a:rPr lang="en-US" dirty="0" smtClean="0"/>
              <a:t/>
            </a:r>
            <a:br>
              <a:rPr lang="en-US" dirty="0" smtClean="0"/>
            </a:br>
            <a:r>
              <a:rPr lang="en-US" dirty="0" smtClean="0"/>
              <a:t/>
            </a:r>
            <a:br>
              <a:rPr lang="en-US" dirty="0" smtClean="0"/>
            </a:br>
            <a:r>
              <a:rPr lang="en-US" dirty="0" smtClean="0"/>
              <a:t>Frequency </a:t>
            </a:r>
            <a:r>
              <a:rPr lang="en-US" dirty="0"/>
              <a:t>s</a:t>
            </a:r>
            <a:r>
              <a:rPr lang="en-US" dirty="0" smtClean="0"/>
              <a:t>ignature is </a:t>
            </a:r>
            <a:r>
              <a:rPr lang="en-US" dirty="0"/>
              <a:t> the </a:t>
            </a:r>
            <a:r>
              <a:rPr lang="en-US" dirty="0" smtClean="0"/>
              <a:t>percentage frequency distribution of </a:t>
            </a:r>
            <a:r>
              <a:rPr lang="en-US" dirty="0"/>
              <a:t>a </a:t>
            </a:r>
            <a:r>
              <a:rPr lang="en-US" dirty="0" smtClean="0"/>
              <a:t>given variable which is statistically attributable to a given land feature </a:t>
            </a:r>
            <a:endParaRPr lang="en-US" dirty="0"/>
          </a:p>
        </p:txBody>
      </p:sp>
    </p:spTree>
    <p:extLst>
      <p:ext uri="{BB962C8B-B14F-4D97-AF65-F5344CB8AC3E}">
        <p14:creationId xmlns:p14="http://schemas.microsoft.com/office/powerpoint/2010/main" val="332548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219" y="132212"/>
            <a:ext cx="10515600" cy="549275"/>
          </a:xfrm>
        </p:spPr>
        <p:txBody>
          <a:bodyPr>
            <a:normAutofit fontScale="90000"/>
          </a:bodyPr>
          <a:lstStyle/>
          <a:p>
            <a:r>
              <a:rPr lang="en-US" dirty="0" smtClean="0"/>
              <a:t>Frequency in </a:t>
            </a:r>
            <a:r>
              <a:rPr lang="en-US" dirty="0" smtClean="0"/>
              <a:t>Time</a:t>
            </a:r>
            <a:r>
              <a:rPr lang="fa-IR" dirty="0" smtClean="0"/>
              <a:t> </a:t>
            </a:r>
            <a:r>
              <a:rPr lang="en-US" dirty="0" smtClean="0"/>
              <a:t>  </a:t>
            </a:r>
            <a:r>
              <a:rPr lang="en-US" sz="2200" dirty="0" smtClean="0"/>
              <a:t> - time series of minimum temperature in Tabriz station</a:t>
            </a:r>
            <a:endParaRPr lang="en-US" sz="2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019" y="1175656"/>
            <a:ext cx="11320467" cy="5565971"/>
          </a:xfrm>
        </p:spPr>
      </p:pic>
    </p:spTree>
    <p:extLst>
      <p:ext uri="{BB962C8B-B14F-4D97-AF65-F5344CB8AC3E}">
        <p14:creationId xmlns:p14="http://schemas.microsoft.com/office/powerpoint/2010/main" val="28212902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219" y="132212"/>
            <a:ext cx="10515600" cy="549275"/>
          </a:xfrm>
        </p:spPr>
        <p:txBody>
          <a:bodyPr>
            <a:normAutofit fontScale="90000"/>
          </a:bodyPr>
          <a:lstStyle/>
          <a:p>
            <a:r>
              <a:rPr lang="en-US" dirty="0" smtClean="0"/>
              <a:t>Frequency in </a:t>
            </a:r>
            <a:r>
              <a:rPr lang="en-US" dirty="0" smtClean="0"/>
              <a:t>Time    </a:t>
            </a:r>
            <a:r>
              <a:rPr lang="en-US" dirty="0" smtClean="0"/>
              <a:t> </a:t>
            </a:r>
            <a:r>
              <a:rPr lang="en-US" sz="2200" dirty="0"/>
              <a:t>- </a:t>
            </a:r>
            <a:r>
              <a:rPr lang="en-US" sz="2200" dirty="0" smtClean="0"/>
              <a:t>frequency distribution of </a:t>
            </a:r>
            <a:r>
              <a:rPr lang="en-US" sz="2200" dirty="0"/>
              <a:t>minimum temperature in Tabriz station</a:t>
            </a:r>
            <a:endParaRPr lang="en-US" sz="2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250" y="1062446"/>
            <a:ext cx="11362276" cy="5708278"/>
          </a:xfrm>
        </p:spPr>
      </p:pic>
    </p:spTree>
    <p:extLst>
      <p:ext uri="{BB962C8B-B14F-4D97-AF65-F5344CB8AC3E}">
        <p14:creationId xmlns:p14="http://schemas.microsoft.com/office/powerpoint/2010/main" val="30809715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51" y="129994"/>
            <a:ext cx="10515600" cy="436064"/>
          </a:xfrm>
        </p:spPr>
        <p:txBody>
          <a:bodyPr>
            <a:normAutofit fontScale="90000"/>
          </a:bodyPr>
          <a:lstStyle/>
          <a:p>
            <a:r>
              <a:rPr lang="en-US" dirty="0"/>
              <a:t>Frequency in Space</a:t>
            </a:r>
          </a:p>
        </p:txBody>
      </p:sp>
      <p:sp>
        <p:nvSpPr>
          <p:cNvPr id="3" name="Text Placeholder 2"/>
          <p:cNvSpPr>
            <a:spLocks noGrp="1"/>
          </p:cNvSpPr>
          <p:nvPr>
            <p:ph type="body" idx="1"/>
          </p:nvPr>
        </p:nvSpPr>
        <p:spPr>
          <a:xfrm>
            <a:off x="857204" y="823356"/>
            <a:ext cx="5157787" cy="464821"/>
          </a:xfrm>
        </p:spPr>
        <p:txBody>
          <a:bodyPr/>
          <a:lstStyle/>
          <a:p>
            <a:r>
              <a:rPr lang="en-US" dirty="0" smtClean="0"/>
              <a:t>Mean LST\Aqua Night</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82880" y="1545476"/>
            <a:ext cx="5882171" cy="4644188"/>
          </a:xfrm>
        </p:spPr>
      </p:pic>
      <p:sp>
        <p:nvSpPr>
          <p:cNvPr id="5" name="Text Placeholder 4"/>
          <p:cNvSpPr>
            <a:spLocks noGrp="1"/>
          </p:cNvSpPr>
          <p:nvPr>
            <p:ph type="body" sz="quarter" idx="3"/>
          </p:nvPr>
        </p:nvSpPr>
        <p:spPr>
          <a:xfrm>
            <a:off x="6450874" y="888962"/>
            <a:ext cx="5183188" cy="399215"/>
          </a:xfrm>
        </p:spPr>
        <p:txBody>
          <a:bodyPr>
            <a:normAutofit fontScale="85000" lnSpcReduction="10000"/>
          </a:bodyPr>
          <a:lstStyle/>
          <a:p>
            <a:r>
              <a:rPr lang="en-US" sz="2000" dirty="0" smtClean="0"/>
              <a:t>Frequency Distribution of LST\Aqua Night over Iran</a:t>
            </a:r>
            <a:endParaRPr lang="en-US" sz="2000" dirty="0"/>
          </a:p>
        </p:txBody>
      </p:sp>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72200" y="1487786"/>
            <a:ext cx="5892870" cy="5034934"/>
          </a:xfrm>
        </p:spPr>
      </p:pic>
    </p:spTree>
    <p:extLst>
      <p:ext uri="{BB962C8B-B14F-4D97-AF65-F5344CB8AC3E}">
        <p14:creationId xmlns:p14="http://schemas.microsoft.com/office/powerpoint/2010/main" val="20270230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51" y="129994"/>
            <a:ext cx="10515600" cy="436064"/>
          </a:xfrm>
        </p:spPr>
        <p:txBody>
          <a:bodyPr>
            <a:normAutofit fontScale="90000"/>
          </a:bodyPr>
          <a:lstStyle/>
          <a:p>
            <a:r>
              <a:rPr lang="en-US" dirty="0"/>
              <a:t>Frequency in Space</a:t>
            </a:r>
          </a:p>
        </p:txBody>
      </p:sp>
      <p:sp>
        <p:nvSpPr>
          <p:cNvPr id="3" name="Text Placeholder 2"/>
          <p:cNvSpPr>
            <a:spLocks noGrp="1"/>
          </p:cNvSpPr>
          <p:nvPr>
            <p:ph type="body" idx="1"/>
          </p:nvPr>
        </p:nvSpPr>
        <p:spPr>
          <a:xfrm>
            <a:off x="857204" y="823356"/>
            <a:ext cx="5157787" cy="464821"/>
          </a:xfrm>
        </p:spPr>
        <p:txBody>
          <a:bodyPr/>
          <a:lstStyle/>
          <a:p>
            <a:r>
              <a:rPr lang="en-US" dirty="0" smtClean="0"/>
              <a:t>Mean LST\Aqua Night</a:t>
            </a:r>
            <a:endParaRPr lang="en-US" dirty="0"/>
          </a:p>
        </p:txBody>
      </p:sp>
      <p:sp>
        <p:nvSpPr>
          <p:cNvPr id="5" name="Text Placeholder 4"/>
          <p:cNvSpPr>
            <a:spLocks noGrp="1"/>
          </p:cNvSpPr>
          <p:nvPr>
            <p:ph type="body" sz="quarter" idx="3"/>
          </p:nvPr>
        </p:nvSpPr>
        <p:spPr>
          <a:xfrm>
            <a:off x="6450874" y="888962"/>
            <a:ext cx="5183188" cy="399215"/>
          </a:xfrm>
        </p:spPr>
        <p:txBody>
          <a:bodyPr>
            <a:normAutofit fontScale="85000" lnSpcReduction="10000"/>
          </a:bodyPr>
          <a:lstStyle/>
          <a:p>
            <a:r>
              <a:rPr lang="en-US" sz="2000" dirty="0" smtClean="0"/>
              <a:t>Frequency Distribution of LST\Aqua Night over Iran</a:t>
            </a:r>
            <a:endParaRPr lang="en-US" sz="2000" dirty="0"/>
          </a:p>
        </p:txBody>
      </p:sp>
      <p:pic>
        <p:nvPicPr>
          <p:cNvPr id="12" name="Content Placeholder 11"/>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111425" y="2202406"/>
            <a:ext cx="2550201" cy="4250336"/>
          </a:xfrm>
        </p:spPr>
      </p:pic>
      <p:pic>
        <p:nvPicPr>
          <p:cNvPr id="13"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4467" y="2202405"/>
            <a:ext cx="3193693" cy="4258257"/>
          </a:xfrm>
          <a:prstGeom prst="rect">
            <a:avLst/>
          </a:prstGeom>
        </p:spPr>
      </p:pic>
      <p:pic>
        <p:nvPicPr>
          <p:cNvPr id="15" name="Content Placeholder 1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880372" y="4044700"/>
            <a:ext cx="4333106" cy="2408042"/>
          </a:xfrm>
        </p:spPr>
      </p:pic>
      <p:pic>
        <p:nvPicPr>
          <p:cNvPr id="16"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372" y="1450162"/>
            <a:ext cx="4333106" cy="2479195"/>
          </a:xfrm>
          <a:prstGeom prst="rect">
            <a:avLst/>
          </a:prstGeom>
        </p:spPr>
      </p:pic>
    </p:spTree>
    <p:extLst>
      <p:ext uri="{BB962C8B-B14F-4D97-AF65-F5344CB8AC3E}">
        <p14:creationId xmlns:p14="http://schemas.microsoft.com/office/powerpoint/2010/main" val="643377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837</TotalTime>
  <Words>163</Words>
  <Application>Microsoft Office PowerPoint</Application>
  <PresentationFormat>Widescreen</PresentationFormat>
  <Paragraphs>45</Paragraphs>
  <Slides>43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Times New Roman</vt:lpstr>
      <vt:lpstr>Office Theme</vt:lpstr>
      <vt:lpstr>Detection of  Frequency Signature of Geographical Land Features  by using MODIS LST Data  Part I Introduction</vt:lpstr>
      <vt:lpstr> Part I : Introduction  Definitions MODIS Data Products Retrieving Data Data Preparation  Part II : Climatology of LST of Iran  Regional Studies Local Studies  Part III : Preprocessing Basic Matrices PCA  Part IV : Frequency Signature Selected Land Features Playa Mountain  Urban Sand dune </vt:lpstr>
      <vt:lpstr>Definitions</vt:lpstr>
      <vt:lpstr>Climatology:  Descriptive climatology deals with the observed geographic or temporal distribution of meteorological observations over a specified period of time. Scientific climatology addresses the nature and controls of the earth's climate and the causes of climate variability and change on all timescales. The modern treatment of the nature and theory of climate, as opposed to a purely descriptive account, must deal with the dynamics of the entire atmosphere–ocean–land surface climate system, in terms of its internal interactions and its response to external factors, for example, incoming solar radiation. Applied climatology addresses the climate factors involved in a broad range of problems relating to the planning, design, operations, and other decision-making activities of climate sensitive sectors of modern society. </vt:lpstr>
      <vt:lpstr>Frequency Signature:  Frequency signature is  the percentage frequency distribution of a given variable which is statistically attributable to a given land feature </vt:lpstr>
      <vt:lpstr>Frequency in Time    - time series of minimum temperature in Tabriz station</vt:lpstr>
      <vt:lpstr>Frequency in Time     - frequency distribution of minimum temperature in Tabriz station</vt:lpstr>
      <vt:lpstr>Frequency in Space</vt:lpstr>
      <vt:lpstr>Frequency in Space</vt:lpstr>
      <vt:lpstr>MODIS Data Products</vt:lpstr>
      <vt:lpstr>PowerPoint Presentation</vt:lpstr>
      <vt:lpstr>Aqua/Terra Pass Time</vt:lpstr>
      <vt:lpstr>Device Specifications</vt:lpstr>
      <vt:lpstr>Atmospheric Window</vt:lpstr>
      <vt:lpstr>Data Products</vt:lpstr>
      <vt:lpstr>PowerPoint Presentation</vt:lpstr>
      <vt:lpstr>PowerPoint Presentation</vt:lpstr>
      <vt:lpstr>Retrieving Data:</vt:lpstr>
      <vt:lpstr>Data gathering: https://search.earthdata.nasa.gov/search</vt:lpstr>
      <vt:lpstr>Registering/Login</vt:lpstr>
      <vt:lpstr>Registering:</vt:lpstr>
      <vt:lpstr>Select Data Product:</vt:lpstr>
      <vt:lpstr>Select Time Span:</vt:lpstr>
      <vt:lpstr>Select Spatial Area:</vt:lpstr>
      <vt:lpstr>Downloading Data:</vt:lpstr>
      <vt:lpstr>Data Volume</vt:lpstr>
      <vt:lpstr>Getting Data Links:</vt:lpstr>
      <vt:lpstr>Copying Data Links:</vt:lpstr>
      <vt:lpstr>Save Data Links:</vt:lpstr>
      <vt:lpstr>Data Preparation</vt:lpstr>
      <vt:lpstr>MODIS HDFs with sinusoidal projections Global Grid Description</vt:lpstr>
      <vt:lpstr>Sample:</vt:lpstr>
      <vt:lpstr>PowerPoint Presentation</vt:lpstr>
      <vt:lpstr>PowerPoint Presentation</vt:lpstr>
      <vt:lpstr>HDF Tool:</vt:lpstr>
      <vt:lpstr>Scientific Data Set (SDS) Structure</vt:lpstr>
      <vt:lpstr>Read a Tile:</vt:lpstr>
      <vt:lpstr>Visualization:</vt:lpstr>
      <vt:lpstr>Output:</vt:lpstr>
      <vt:lpstr>Mosaic: lat &amp; lon matrices</vt:lpstr>
      <vt:lpstr>Mosaic: Data matrix</vt:lpstr>
      <vt:lpstr>Visualization of mosaic:</vt:lpstr>
      <vt:lpstr>Output: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Frequency Signature of Geographical Land Features in MODIS LST Data</dc:title>
  <dc:creator>Windows User</dc:creator>
  <cp:lastModifiedBy>Windows User</cp:lastModifiedBy>
  <cp:revision>82</cp:revision>
  <dcterms:created xsi:type="dcterms:W3CDTF">2017-09-28T05:39:32Z</dcterms:created>
  <dcterms:modified xsi:type="dcterms:W3CDTF">2017-10-07T10:32:00Z</dcterms:modified>
</cp:coreProperties>
</file>