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65" r:id="rId2"/>
    <p:sldId id="256"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CC"/>
    <a:srgbClr val="000000"/>
    <a:srgbClr val="000066"/>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49791D-54C0-4B61-AF44-ECB0B3EC293B}" type="datetimeFigureOut">
              <a:rPr lang="en-US" smtClean="0"/>
              <a:t>6/7/2014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BBEAB1-289D-4365-B635-4F547A79FCD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BBEAB1-289D-4365-B635-4F547A79FCD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a:srcRect/>
              <a:tile tx="0" ty="0" sx="100000" sy="100000" flip="none" algn="tl"/>
            </a:blipFill>
            <a:ln w="9525">
              <a:noFill/>
              <a:miter lim="800000"/>
              <a:headEnd/>
              <a:tailEnd/>
            </a:ln>
          </p:spPr>
          <p:txBody>
            <a:bodyPr wrap="none" anchor="ctr"/>
            <a:lstStyle/>
            <a:p>
              <a:endParaRPr lang="fa-IR"/>
            </a:p>
          </p:txBody>
        </p:sp>
        <p:pic>
          <p:nvPicPr>
            <p:cNvPr id="3076" name="Picture 4" descr="minispir"/>
            <p:cNvPicPr>
              <a:picLocks noChangeAspect="1" noChangeArrowheads="1"/>
            </p:cNvPicPr>
            <p:nvPr/>
          </p:nvPicPr>
          <p:blipFill>
            <a:blip r:embed="rId3"/>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a-IR" smtClean="0"/>
              <a:t>Click to edit Master title style</a:t>
            </a:r>
            <a:endParaRPr lang="fa-I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Tx/>
              <a:buNone/>
              <a:defRPr>
                <a:solidFill>
                  <a:schemeClr val="bg2"/>
                </a:solidFill>
              </a:defRPr>
            </a:lvl1pPr>
          </a:lstStyle>
          <a:p>
            <a:r>
              <a:rPr lang="fa-IR" smtClean="0"/>
              <a:t>Click to edit Master subtitle style</a:t>
            </a:r>
            <a:endParaRPr lang="fa-IR"/>
          </a:p>
        </p:txBody>
      </p:sp>
      <p:sp>
        <p:nvSpPr>
          <p:cNvPr id="3079" name="Rectangle 7"/>
          <p:cNvSpPr>
            <a:spLocks noGrp="1" noChangeArrowheads="1"/>
          </p:cNvSpPr>
          <p:nvPr>
            <p:ph type="dt" sz="half" idx="2"/>
          </p:nvPr>
        </p:nvSpPr>
        <p:spPr>
          <a:xfrm>
            <a:off x="962025" y="6100763"/>
            <a:ext cx="1905000" cy="457200"/>
          </a:xfrm>
        </p:spPr>
        <p:txBody>
          <a:bodyPr/>
          <a:lstStyle>
            <a:lvl1pPr>
              <a:defRPr>
                <a:solidFill>
                  <a:srgbClr val="A08366"/>
                </a:solidFill>
              </a:defRPr>
            </a:lvl1pPr>
          </a:lstStyle>
          <a:p>
            <a:endParaRPr lang="fa-IR"/>
          </a:p>
        </p:txBody>
      </p:sp>
      <p:sp>
        <p:nvSpPr>
          <p:cNvPr id="3080" name="Rectangle 8"/>
          <p:cNvSpPr>
            <a:spLocks noGrp="1" noChangeArrowheads="1"/>
          </p:cNvSpPr>
          <p:nvPr>
            <p:ph type="ftr" sz="quarter" idx="3"/>
          </p:nvPr>
        </p:nvSpPr>
        <p:spPr>
          <a:xfrm>
            <a:off x="3400425" y="6100763"/>
            <a:ext cx="2895600" cy="457200"/>
          </a:xfrm>
        </p:spPr>
        <p:txBody>
          <a:bodyPr/>
          <a:lstStyle>
            <a:lvl1pPr>
              <a:defRPr>
                <a:solidFill>
                  <a:srgbClr val="A08366"/>
                </a:solidFill>
              </a:defRPr>
            </a:lvl1pPr>
          </a:lstStyle>
          <a:p>
            <a:endParaRPr lang="fa-IR"/>
          </a:p>
        </p:txBody>
      </p:sp>
      <p:sp>
        <p:nvSpPr>
          <p:cNvPr id="3081" name="Rectangle 9"/>
          <p:cNvSpPr>
            <a:spLocks noGrp="1" noChangeArrowheads="1"/>
          </p:cNvSpPr>
          <p:nvPr>
            <p:ph type="sldNum" sz="quarter" idx="4"/>
          </p:nvPr>
        </p:nvSpPr>
        <p:spPr>
          <a:xfrm>
            <a:off x="6829425" y="6100763"/>
            <a:ext cx="1905000" cy="457200"/>
          </a:xfrm>
        </p:spPr>
        <p:txBody>
          <a:bodyPr/>
          <a:lstStyle>
            <a:lvl1pPr>
              <a:defRPr>
                <a:solidFill>
                  <a:srgbClr val="A08366"/>
                </a:solidFill>
              </a:defRPr>
            </a:lvl1pPr>
          </a:lstStyle>
          <a:p>
            <a:fld id="{40FDC9A1-D68E-49CF-B800-E93B89D0EFD5}" type="slidenum">
              <a:rPr lang="fa-IR" smtClean="0"/>
              <a:pPr/>
              <a:t>‹#›</a:t>
            </a:fld>
            <a:endParaRPr lang="fa-I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fa-IR" smtClean="0"/>
              <a:t>Click to edit Master text styles</a:t>
            </a:r>
          </a:p>
          <a:p>
            <a:pPr lvl="1"/>
            <a:r>
              <a:rPr lang="fa-IR" smtClean="0"/>
              <a:t>Second level</a:t>
            </a:r>
          </a:p>
          <a:p>
            <a:pPr lvl="2"/>
            <a:r>
              <a:rPr lang="fa-IR" smtClean="0"/>
              <a:t>Third level</a:t>
            </a:r>
          </a:p>
          <a:p>
            <a:pPr lvl="3"/>
            <a:r>
              <a:rPr lang="fa-IR" smtClean="0"/>
              <a:t>Fourth level</a:t>
            </a:r>
          </a:p>
          <a:p>
            <a:pPr lvl="4"/>
            <a:r>
              <a:rPr lang="fa-IR" smtClean="0"/>
              <a:t>Fifth level</a:t>
            </a:r>
            <a:endParaRPr lang="fa-IR"/>
          </a:p>
        </p:txBody>
      </p:sp>
      <p:sp>
        <p:nvSpPr>
          <p:cNvPr id="4" name="Date Placeholder 3"/>
          <p:cNvSpPr>
            <a:spLocks noGrp="1"/>
          </p:cNvSpPr>
          <p:nvPr>
            <p:ph type="dt" sz="half" idx="10"/>
          </p:nvPr>
        </p:nvSpPr>
        <p:spPr/>
        <p:txBody>
          <a:bodyPr/>
          <a:lstStyle>
            <a:lvl1pPr>
              <a:defRPr/>
            </a:lvl1pPr>
          </a:lstStyle>
          <a:p>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BF1A0EA7-BF3A-4DBF-83F5-853F644EBF1B}" type="slidenum">
              <a:rPr lang="fa-IR" smtClean="0"/>
              <a:pPr/>
              <a:t>‹#›</a:t>
            </a:fld>
            <a:endParaRPr lang="fa-I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457200"/>
            <a:ext cx="1943100" cy="5486400"/>
          </a:xfrm>
        </p:spPr>
        <p:txBody>
          <a:bodyPr vert="eaVert"/>
          <a:lstStyle/>
          <a:p>
            <a:r>
              <a:rPr lang="fa-IR" smtClean="0"/>
              <a:t>Click to edit Master title style</a:t>
            </a:r>
            <a:endParaRPr lang="fa-IR"/>
          </a:p>
        </p:txBody>
      </p:sp>
      <p:sp>
        <p:nvSpPr>
          <p:cNvPr id="3" name="Vertical Text Placeholder 2"/>
          <p:cNvSpPr>
            <a:spLocks noGrp="1"/>
          </p:cNvSpPr>
          <p:nvPr>
            <p:ph type="body" orient="vert" idx="1"/>
          </p:nvPr>
        </p:nvSpPr>
        <p:spPr>
          <a:xfrm>
            <a:off x="990600" y="457200"/>
            <a:ext cx="5676900" cy="5486400"/>
          </a:xfrm>
        </p:spPr>
        <p:txBody>
          <a:bodyPr vert="eaVert"/>
          <a:lstStyle/>
          <a:p>
            <a:pPr lvl="0"/>
            <a:r>
              <a:rPr lang="fa-IR" smtClean="0"/>
              <a:t>Click to edit Master text styles</a:t>
            </a:r>
          </a:p>
          <a:p>
            <a:pPr lvl="1"/>
            <a:r>
              <a:rPr lang="fa-IR" smtClean="0"/>
              <a:t>Second level</a:t>
            </a:r>
          </a:p>
          <a:p>
            <a:pPr lvl="2"/>
            <a:r>
              <a:rPr lang="fa-IR" smtClean="0"/>
              <a:t>Third level</a:t>
            </a:r>
          </a:p>
          <a:p>
            <a:pPr lvl="3"/>
            <a:r>
              <a:rPr lang="fa-IR" smtClean="0"/>
              <a:t>Fourth level</a:t>
            </a:r>
          </a:p>
          <a:p>
            <a:pPr lvl="4"/>
            <a:r>
              <a:rPr lang="fa-IR" smtClean="0"/>
              <a:t>Fifth level</a:t>
            </a:r>
            <a:endParaRPr lang="fa-IR"/>
          </a:p>
        </p:txBody>
      </p:sp>
      <p:sp>
        <p:nvSpPr>
          <p:cNvPr id="4" name="Date Placeholder 3"/>
          <p:cNvSpPr>
            <a:spLocks noGrp="1"/>
          </p:cNvSpPr>
          <p:nvPr>
            <p:ph type="dt" sz="half" idx="10"/>
          </p:nvPr>
        </p:nvSpPr>
        <p:spPr/>
        <p:txBody>
          <a:bodyPr/>
          <a:lstStyle>
            <a:lvl1pPr>
              <a:defRPr/>
            </a:lvl1pPr>
          </a:lstStyle>
          <a:p>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63A9C270-7839-48D4-A863-24BD16B75F52}" type="slidenum">
              <a:rPr lang="fa-IR" smtClean="0"/>
              <a:pPr/>
              <a:t>‹#›</a:t>
            </a:fld>
            <a:endParaRPr lang="fa-I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5" name="Title 1"/>
          <p:cNvSpPr>
            <a:spLocks noGrp="1"/>
          </p:cNvSpPr>
          <p:nvPr>
            <p:ph type="title"/>
          </p:nvPr>
        </p:nvSpPr>
        <p:spPr>
          <a:xfrm>
            <a:off x="2703513" y="274638"/>
            <a:ext cx="6316662" cy="1143000"/>
          </a:xfrm>
          <a:prstGeom prst="rect">
            <a:avLst/>
          </a:prstGeom>
        </p:spPr>
        <p:txBody>
          <a:bodyPr/>
          <a:lstStyle/>
          <a:p>
            <a:r>
              <a:rPr lang="en-US" smtClean="0"/>
              <a:t>Click to edit Master title style</a:t>
            </a:r>
            <a:endParaRPr lang="en-US"/>
          </a:p>
        </p:txBody>
      </p:sp>
      <p:sp>
        <p:nvSpPr>
          <p:cNvPr id="6" name="Content Placeholder 2"/>
          <p:cNvSpPr>
            <a:spLocks noGrp="1"/>
          </p:cNvSpPr>
          <p:nvPr>
            <p:ph idx="1"/>
          </p:nvPr>
        </p:nvSpPr>
        <p:spPr>
          <a:xfrm>
            <a:off x="2693988" y="1600200"/>
            <a:ext cx="6326187"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Click to edit Master title style</a:t>
            </a:r>
            <a:endParaRPr lang="fa-IR"/>
          </a:p>
        </p:txBody>
      </p:sp>
      <p:sp>
        <p:nvSpPr>
          <p:cNvPr id="3" name="Content Placeholder 2"/>
          <p:cNvSpPr>
            <a:spLocks noGrp="1"/>
          </p:cNvSpPr>
          <p:nvPr>
            <p:ph idx="1"/>
          </p:nvPr>
        </p:nvSpPr>
        <p:spPr/>
        <p:txBody>
          <a:bodyPr/>
          <a:lstStyle/>
          <a:p>
            <a:pPr lvl="0"/>
            <a:r>
              <a:rPr lang="fa-IR" smtClean="0"/>
              <a:t>Click to edit Master text styles</a:t>
            </a:r>
          </a:p>
          <a:p>
            <a:pPr lvl="1"/>
            <a:r>
              <a:rPr lang="fa-IR" smtClean="0"/>
              <a:t>Second level</a:t>
            </a:r>
          </a:p>
          <a:p>
            <a:pPr lvl="2"/>
            <a:r>
              <a:rPr lang="fa-IR" smtClean="0"/>
              <a:t>Third level</a:t>
            </a:r>
          </a:p>
          <a:p>
            <a:pPr lvl="3"/>
            <a:r>
              <a:rPr lang="fa-IR" smtClean="0"/>
              <a:t>Fourth level</a:t>
            </a:r>
          </a:p>
          <a:p>
            <a:pPr lvl="4"/>
            <a:r>
              <a:rPr lang="fa-IR" smtClean="0"/>
              <a:t>Fifth level</a:t>
            </a:r>
            <a:endParaRPr lang="fa-IR"/>
          </a:p>
        </p:txBody>
      </p:sp>
      <p:sp>
        <p:nvSpPr>
          <p:cNvPr id="4" name="Date Placeholder 3"/>
          <p:cNvSpPr>
            <a:spLocks noGrp="1"/>
          </p:cNvSpPr>
          <p:nvPr>
            <p:ph type="dt" sz="half" idx="10"/>
          </p:nvPr>
        </p:nvSpPr>
        <p:spPr/>
        <p:txBody>
          <a:bodyPr/>
          <a:lstStyle>
            <a:lvl1pPr>
              <a:defRPr/>
            </a:lvl1pPr>
          </a:lstStyle>
          <a:p>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8E3885D9-7D32-413D-8C5E-A1EEDBEAB9D7}" type="slidenum">
              <a:rPr lang="fa-IR" smtClean="0"/>
              <a:pPr/>
              <a:t>‹#›</a:t>
            </a:fld>
            <a:endParaRPr lang="fa-I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fa-IR"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a-IR" smtClean="0"/>
              <a:t>Click to edit Master text styles</a:t>
            </a:r>
          </a:p>
        </p:txBody>
      </p:sp>
      <p:sp>
        <p:nvSpPr>
          <p:cNvPr id="4" name="Date Placeholder 3"/>
          <p:cNvSpPr>
            <a:spLocks noGrp="1"/>
          </p:cNvSpPr>
          <p:nvPr>
            <p:ph type="dt" sz="half" idx="10"/>
          </p:nvPr>
        </p:nvSpPr>
        <p:spPr/>
        <p:txBody>
          <a:bodyPr/>
          <a:lstStyle>
            <a:lvl1pPr>
              <a:defRPr/>
            </a:lvl1pPr>
          </a:lstStyle>
          <a:p>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4D0D38C9-68A3-4E0A-8A27-07D2A6613717}" type="slidenum">
              <a:rPr lang="fa-IR" smtClean="0"/>
              <a:pPr/>
              <a:t>‹#›</a:t>
            </a:fld>
            <a:endParaRPr lang="fa-I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Click to edit Master title style</a:t>
            </a:r>
            <a:endParaRPr lang="fa-IR"/>
          </a:p>
        </p:txBody>
      </p:sp>
      <p:sp>
        <p:nvSpPr>
          <p:cNvPr id="3" name="Content Placeholder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a-IR" smtClean="0"/>
              <a:t>Click to edit Master text styles</a:t>
            </a:r>
          </a:p>
          <a:p>
            <a:pPr lvl="1"/>
            <a:r>
              <a:rPr lang="fa-IR" smtClean="0"/>
              <a:t>Second level</a:t>
            </a:r>
          </a:p>
          <a:p>
            <a:pPr lvl="2"/>
            <a:r>
              <a:rPr lang="fa-IR" smtClean="0"/>
              <a:t>Third level</a:t>
            </a:r>
          </a:p>
          <a:p>
            <a:pPr lvl="3"/>
            <a:r>
              <a:rPr lang="fa-IR" smtClean="0"/>
              <a:t>Fourth level</a:t>
            </a:r>
          </a:p>
          <a:p>
            <a:pPr lvl="4"/>
            <a:r>
              <a:rPr lang="fa-IR" smtClean="0"/>
              <a:t>Fifth level</a:t>
            </a:r>
            <a:endParaRPr lang="fa-IR"/>
          </a:p>
        </p:txBody>
      </p:sp>
      <p:sp>
        <p:nvSpPr>
          <p:cNvPr id="4" name="Content Placeholder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a-IR" smtClean="0"/>
              <a:t>Click to edit Master text styles</a:t>
            </a:r>
          </a:p>
          <a:p>
            <a:pPr lvl="1"/>
            <a:r>
              <a:rPr lang="fa-IR" smtClean="0"/>
              <a:t>Second level</a:t>
            </a:r>
          </a:p>
          <a:p>
            <a:pPr lvl="2"/>
            <a:r>
              <a:rPr lang="fa-IR" smtClean="0"/>
              <a:t>Third level</a:t>
            </a:r>
          </a:p>
          <a:p>
            <a:pPr lvl="3"/>
            <a:r>
              <a:rPr lang="fa-IR" smtClean="0"/>
              <a:t>Fourth level</a:t>
            </a:r>
          </a:p>
          <a:p>
            <a:pPr lvl="4"/>
            <a:r>
              <a:rPr lang="fa-IR" smtClean="0"/>
              <a:t>Fifth level</a:t>
            </a:r>
            <a:endParaRPr lang="fa-IR"/>
          </a:p>
        </p:txBody>
      </p:sp>
      <p:sp>
        <p:nvSpPr>
          <p:cNvPr id="5" name="Date Placeholder 4"/>
          <p:cNvSpPr>
            <a:spLocks noGrp="1"/>
          </p:cNvSpPr>
          <p:nvPr>
            <p:ph type="dt" sz="half" idx="10"/>
          </p:nvPr>
        </p:nvSpPr>
        <p:spPr/>
        <p:txBody>
          <a:bodyPr/>
          <a:lstStyle>
            <a:lvl1pPr>
              <a:defRPr/>
            </a:lvl1pPr>
          </a:lstStyle>
          <a:p>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BCC23DF2-C097-4B2D-A047-C49ED73F1ACB}" type="slidenum">
              <a:rPr lang="fa-IR" smtClean="0"/>
              <a:pPr/>
              <a:t>‹#›</a:t>
            </a:fld>
            <a:endParaRPr lang="fa-I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a-IR"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a-IR" smtClean="0"/>
              <a:t>Click to edit Master text styles</a:t>
            </a:r>
          </a:p>
          <a:p>
            <a:pPr lvl="1"/>
            <a:r>
              <a:rPr lang="fa-IR" smtClean="0"/>
              <a:t>Second level</a:t>
            </a:r>
          </a:p>
          <a:p>
            <a:pPr lvl="2"/>
            <a:r>
              <a:rPr lang="fa-IR" smtClean="0"/>
              <a:t>Third level</a:t>
            </a:r>
          </a:p>
          <a:p>
            <a:pPr lvl="3"/>
            <a:r>
              <a:rPr lang="fa-IR" smtClean="0"/>
              <a:t>Fourth level</a:t>
            </a:r>
          </a:p>
          <a:p>
            <a:pPr lvl="4"/>
            <a:r>
              <a:rPr lang="fa-IR"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a-IR" smtClean="0"/>
              <a:t>Click to edit Master text styles</a:t>
            </a:r>
          </a:p>
          <a:p>
            <a:pPr lvl="1"/>
            <a:r>
              <a:rPr lang="fa-IR" smtClean="0"/>
              <a:t>Second level</a:t>
            </a:r>
          </a:p>
          <a:p>
            <a:pPr lvl="2"/>
            <a:r>
              <a:rPr lang="fa-IR" smtClean="0"/>
              <a:t>Third level</a:t>
            </a:r>
          </a:p>
          <a:p>
            <a:pPr lvl="3"/>
            <a:r>
              <a:rPr lang="fa-IR" smtClean="0"/>
              <a:t>Fourth level</a:t>
            </a:r>
          </a:p>
          <a:p>
            <a:pPr lvl="4"/>
            <a:r>
              <a:rPr lang="fa-IR" smtClean="0"/>
              <a:t>Fifth level</a:t>
            </a:r>
            <a:endParaRPr lang="fa-IR"/>
          </a:p>
        </p:txBody>
      </p:sp>
      <p:sp>
        <p:nvSpPr>
          <p:cNvPr id="7" name="Date Placeholder 6"/>
          <p:cNvSpPr>
            <a:spLocks noGrp="1"/>
          </p:cNvSpPr>
          <p:nvPr>
            <p:ph type="dt" sz="half" idx="10"/>
          </p:nvPr>
        </p:nvSpPr>
        <p:spPr/>
        <p:txBody>
          <a:bodyPr/>
          <a:lstStyle>
            <a:lvl1pPr>
              <a:defRPr/>
            </a:lvl1pPr>
          </a:lstStyle>
          <a:p>
            <a:endParaRPr lang="fa-IR"/>
          </a:p>
        </p:txBody>
      </p:sp>
      <p:sp>
        <p:nvSpPr>
          <p:cNvPr id="8" name="Footer Placeholder 7"/>
          <p:cNvSpPr>
            <a:spLocks noGrp="1"/>
          </p:cNvSpPr>
          <p:nvPr>
            <p:ph type="ftr" sz="quarter" idx="11"/>
          </p:nvPr>
        </p:nvSpPr>
        <p:spPr/>
        <p:txBody>
          <a:bodyPr/>
          <a:lstStyle>
            <a:lvl1pPr>
              <a:defRPr/>
            </a:lvl1pPr>
          </a:lstStyle>
          <a:p>
            <a:endParaRPr lang="fa-IR"/>
          </a:p>
        </p:txBody>
      </p:sp>
      <p:sp>
        <p:nvSpPr>
          <p:cNvPr id="9" name="Slide Number Placeholder 8"/>
          <p:cNvSpPr>
            <a:spLocks noGrp="1"/>
          </p:cNvSpPr>
          <p:nvPr>
            <p:ph type="sldNum" sz="quarter" idx="12"/>
          </p:nvPr>
        </p:nvSpPr>
        <p:spPr/>
        <p:txBody>
          <a:bodyPr/>
          <a:lstStyle>
            <a:lvl1pPr>
              <a:defRPr/>
            </a:lvl1pPr>
          </a:lstStyle>
          <a:p>
            <a:fld id="{6441B0CC-6B25-486E-9065-1D23DA62B1FE}" type="slidenum">
              <a:rPr lang="fa-IR" smtClean="0"/>
              <a:pPr/>
              <a:t>‹#›</a:t>
            </a:fld>
            <a:endParaRPr lang="fa-I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fa-IR"/>
          </a:p>
        </p:txBody>
      </p:sp>
      <p:sp>
        <p:nvSpPr>
          <p:cNvPr id="4" name="Footer Placeholder 3"/>
          <p:cNvSpPr>
            <a:spLocks noGrp="1"/>
          </p:cNvSpPr>
          <p:nvPr>
            <p:ph type="ftr" sz="quarter" idx="11"/>
          </p:nvPr>
        </p:nvSpPr>
        <p:spPr/>
        <p:txBody>
          <a:bodyPr/>
          <a:lstStyle>
            <a:lvl1pPr>
              <a:defRPr/>
            </a:lvl1pPr>
          </a:lstStyle>
          <a:p>
            <a:endParaRPr lang="fa-IR"/>
          </a:p>
        </p:txBody>
      </p:sp>
      <p:sp>
        <p:nvSpPr>
          <p:cNvPr id="5" name="Slide Number Placeholder 4"/>
          <p:cNvSpPr>
            <a:spLocks noGrp="1"/>
          </p:cNvSpPr>
          <p:nvPr>
            <p:ph type="sldNum" sz="quarter" idx="12"/>
          </p:nvPr>
        </p:nvSpPr>
        <p:spPr/>
        <p:txBody>
          <a:bodyPr/>
          <a:lstStyle>
            <a:lvl1pPr>
              <a:defRPr/>
            </a:lvl1pPr>
          </a:lstStyle>
          <a:p>
            <a:fld id="{52BA0899-3D25-4103-8A69-4965E0AFEAB1}" type="slidenum">
              <a:rPr lang="fa-IR" smtClean="0"/>
              <a:pPr/>
              <a:t>‹#›</a:t>
            </a:fld>
            <a:endParaRPr lang="fa-I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fa-IR"/>
          </a:p>
        </p:txBody>
      </p:sp>
      <p:sp>
        <p:nvSpPr>
          <p:cNvPr id="3" name="Footer Placeholder 2"/>
          <p:cNvSpPr>
            <a:spLocks noGrp="1"/>
          </p:cNvSpPr>
          <p:nvPr>
            <p:ph type="ftr" sz="quarter" idx="11"/>
          </p:nvPr>
        </p:nvSpPr>
        <p:spPr/>
        <p:txBody>
          <a:bodyPr/>
          <a:lstStyle>
            <a:lvl1pPr>
              <a:defRPr/>
            </a:lvl1pPr>
          </a:lstStyle>
          <a:p>
            <a:endParaRPr lang="fa-IR"/>
          </a:p>
        </p:txBody>
      </p:sp>
      <p:sp>
        <p:nvSpPr>
          <p:cNvPr id="4" name="Slide Number Placeholder 3"/>
          <p:cNvSpPr>
            <a:spLocks noGrp="1"/>
          </p:cNvSpPr>
          <p:nvPr>
            <p:ph type="sldNum" sz="quarter" idx="12"/>
          </p:nvPr>
        </p:nvSpPr>
        <p:spPr/>
        <p:txBody>
          <a:bodyPr/>
          <a:lstStyle>
            <a:lvl1pPr>
              <a:defRPr/>
            </a:lvl1pPr>
          </a:lstStyle>
          <a:p>
            <a:fld id="{B8E444A2-40CF-4AFC-A11E-97E8B8947E74}" type="slidenum">
              <a:rPr lang="fa-IR" smtClean="0"/>
              <a:pPr/>
              <a:t>‹#›</a:t>
            </a:fld>
            <a:endParaRPr lang="fa-I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fa-IR"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a-IR" smtClean="0"/>
              <a:t>Click to edit Master text styles</a:t>
            </a:r>
          </a:p>
          <a:p>
            <a:pPr lvl="1"/>
            <a:r>
              <a:rPr lang="fa-IR" smtClean="0"/>
              <a:t>Second level</a:t>
            </a:r>
          </a:p>
          <a:p>
            <a:pPr lvl="2"/>
            <a:r>
              <a:rPr lang="fa-IR" smtClean="0"/>
              <a:t>Third level</a:t>
            </a:r>
          </a:p>
          <a:p>
            <a:pPr lvl="3"/>
            <a:r>
              <a:rPr lang="fa-IR" smtClean="0"/>
              <a:t>Fourth level</a:t>
            </a:r>
          </a:p>
          <a:p>
            <a:pPr lvl="4"/>
            <a:r>
              <a:rPr lang="fa-IR"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smtClean="0"/>
              <a:t>Click to edit Master text styles</a:t>
            </a:r>
          </a:p>
        </p:txBody>
      </p:sp>
      <p:sp>
        <p:nvSpPr>
          <p:cNvPr id="5" name="Date Placeholder 4"/>
          <p:cNvSpPr>
            <a:spLocks noGrp="1"/>
          </p:cNvSpPr>
          <p:nvPr>
            <p:ph type="dt" sz="half" idx="10"/>
          </p:nvPr>
        </p:nvSpPr>
        <p:spPr/>
        <p:txBody>
          <a:bodyPr/>
          <a:lstStyle>
            <a:lvl1pPr>
              <a:defRPr/>
            </a:lvl1pPr>
          </a:lstStyle>
          <a:p>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AC1B3BDD-E074-48ED-A68A-F1AF0A1740DE}" type="slidenum">
              <a:rPr lang="fa-IR" smtClean="0"/>
              <a:pPr/>
              <a:t>‹#›</a:t>
            </a:fld>
            <a:endParaRPr lang="fa-I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fa-IR"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a-IR" smtClean="0"/>
              <a:t>Click icon to add picture</a:t>
            </a:r>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smtClean="0"/>
              <a:t>Click to edit Master text styles</a:t>
            </a:r>
          </a:p>
        </p:txBody>
      </p:sp>
      <p:sp>
        <p:nvSpPr>
          <p:cNvPr id="5" name="Date Placeholder 4"/>
          <p:cNvSpPr>
            <a:spLocks noGrp="1"/>
          </p:cNvSpPr>
          <p:nvPr>
            <p:ph type="dt" sz="half" idx="10"/>
          </p:nvPr>
        </p:nvSpPr>
        <p:spPr/>
        <p:txBody>
          <a:bodyPr/>
          <a:lstStyle>
            <a:lvl1pPr>
              <a:defRPr/>
            </a:lvl1pPr>
          </a:lstStyle>
          <a:p>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8B74B64A-9273-4229-9D5F-F96F290AE044}" type="slidenum">
              <a:rPr lang="fa-IR" smtClean="0"/>
              <a:pPr/>
              <a:t>‹#›</a:t>
            </a:fld>
            <a:endParaRPr lang="fa-I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a-IR"/>
            </a:p>
          </p:txBody>
        </p:sp>
        <p:pic>
          <p:nvPicPr>
            <p:cNvPr id="2052" name="Picture 4" descr="minispir"/>
            <p:cNvPicPr>
              <a:picLocks noChangeAspect="1" noChangeArrowheads="1"/>
            </p:cNvPicPr>
            <p:nvPr/>
          </p:nvPicPr>
          <p:blipFill>
            <a:blip r:embed="rId14"/>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a-I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a-IR" smtClean="0"/>
              <a:t>Click to edit Master title style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a-IR" smtClean="0"/>
              <a:t>Click to edit Master text styles</a:t>
            </a:r>
          </a:p>
          <a:p>
            <a:pPr lvl="1"/>
            <a:r>
              <a:rPr lang="fa-IR" smtClean="0"/>
              <a:t>Second level</a:t>
            </a:r>
          </a:p>
          <a:p>
            <a:pPr lvl="2"/>
            <a:r>
              <a:rPr lang="fa-IR" smtClean="0"/>
              <a:t>Third level</a:t>
            </a:r>
          </a:p>
          <a:p>
            <a:pPr lvl="3"/>
            <a:r>
              <a:rPr lang="fa-IR" smtClean="0"/>
              <a:t>Fourth level</a:t>
            </a:r>
          </a:p>
          <a:p>
            <a:pPr lvl="4"/>
            <a:r>
              <a:rPr lang="fa-IR" smtClean="0"/>
              <a:t>Fifth level</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endParaRPr lang="fa-I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endParaRPr lang="fa-I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fld id="{89BE7F0D-F34F-4A09-9561-231ED7ECE542}"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txStyles>
    <p:titleStyle>
      <a:lvl1pPr algn="l" rtl="1" eaLnBrk="1" fontAlgn="base" hangingPunct="1">
        <a:spcBef>
          <a:spcPct val="0"/>
        </a:spcBef>
        <a:spcAft>
          <a:spcPct val="0"/>
        </a:spcAft>
        <a:defRPr kumimoji="1" sz="4400">
          <a:solidFill>
            <a:schemeClr val="tx2"/>
          </a:solidFill>
          <a:latin typeface="+mj-lt"/>
          <a:ea typeface="+mj-ea"/>
          <a:cs typeface="+mj-cs"/>
        </a:defRPr>
      </a:lvl1pPr>
      <a:lvl2pPr algn="l" rtl="1" eaLnBrk="1" fontAlgn="base" hangingPunct="1">
        <a:spcBef>
          <a:spcPct val="0"/>
        </a:spcBef>
        <a:spcAft>
          <a:spcPct val="0"/>
        </a:spcAft>
        <a:defRPr kumimoji="1" sz="4400">
          <a:solidFill>
            <a:schemeClr val="tx2"/>
          </a:solidFill>
          <a:latin typeface="Times New Roman" pitchFamily="18" charset="0"/>
        </a:defRPr>
      </a:lvl2pPr>
      <a:lvl3pPr algn="l" rtl="1" eaLnBrk="1" fontAlgn="base" hangingPunct="1">
        <a:spcBef>
          <a:spcPct val="0"/>
        </a:spcBef>
        <a:spcAft>
          <a:spcPct val="0"/>
        </a:spcAft>
        <a:defRPr kumimoji="1" sz="4400">
          <a:solidFill>
            <a:schemeClr val="tx2"/>
          </a:solidFill>
          <a:latin typeface="Times New Roman" pitchFamily="18" charset="0"/>
        </a:defRPr>
      </a:lvl3pPr>
      <a:lvl4pPr algn="l" rtl="1" eaLnBrk="1" fontAlgn="base" hangingPunct="1">
        <a:spcBef>
          <a:spcPct val="0"/>
        </a:spcBef>
        <a:spcAft>
          <a:spcPct val="0"/>
        </a:spcAft>
        <a:defRPr kumimoji="1" sz="4400">
          <a:solidFill>
            <a:schemeClr val="tx2"/>
          </a:solidFill>
          <a:latin typeface="Times New Roman" pitchFamily="18" charset="0"/>
        </a:defRPr>
      </a:lvl4pPr>
      <a:lvl5pPr algn="l" rtl="1" eaLnBrk="1" fontAlgn="base" hangingPunct="1">
        <a:spcBef>
          <a:spcPct val="0"/>
        </a:spcBef>
        <a:spcAft>
          <a:spcPct val="0"/>
        </a:spcAft>
        <a:defRPr kumimoji="1" sz="4400">
          <a:solidFill>
            <a:schemeClr val="tx2"/>
          </a:solidFill>
          <a:latin typeface="Times New Roman" pitchFamily="18" charset="0"/>
        </a:defRPr>
      </a:lvl5pPr>
      <a:lvl6pPr marL="457200" algn="l" rtl="1" eaLnBrk="1" fontAlgn="base" hangingPunct="1">
        <a:spcBef>
          <a:spcPct val="0"/>
        </a:spcBef>
        <a:spcAft>
          <a:spcPct val="0"/>
        </a:spcAft>
        <a:defRPr kumimoji="1" sz="4400">
          <a:solidFill>
            <a:schemeClr val="tx2"/>
          </a:solidFill>
          <a:latin typeface="Times New Roman" pitchFamily="18" charset="0"/>
        </a:defRPr>
      </a:lvl6pPr>
      <a:lvl7pPr marL="914400" algn="l" rtl="1" eaLnBrk="1" fontAlgn="base" hangingPunct="1">
        <a:spcBef>
          <a:spcPct val="0"/>
        </a:spcBef>
        <a:spcAft>
          <a:spcPct val="0"/>
        </a:spcAft>
        <a:defRPr kumimoji="1" sz="4400">
          <a:solidFill>
            <a:schemeClr val="tx2"/>
          </a:solidFill>
          <a:latin typeface="Times New Roman" pitchFamily="18" charset="0"/>
        </a:defRPr>
      </a:lvl7pPr>
      <a:lvl8pPr marL="1371600" algn="l" rtl="1" eaLnBrk="1" fontAlgn="base" hangingPunct="1">
        <a:spcBef>
          <a:spcPct val="0"/>
        </a:spcBef>
        <a:spcAft>
          <a:spcPct val="0"/>
        </a:spcAft>
        <a:defRPr kumimoji="1" sz="4400">
          <a:solidFill>
            <a:schemeClr val="tx2"/>
          </a:solidFill>
          <a:latin typeface="Times New Roman" pitchFamily="18" charset="0"/>
        </a:defRPr>
      </a:lvl8pPr>
      <a:lvl9pPr marL="1828800" algn="l"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lr>
          <a:schemeClr val="accent1"/>
        </a:buClr>
        <a:buChar char="•"/>
        <a:defRPr kumimoji="1" sz="2800">
          <a:solidFill>
            <a:schemeClr val="tx1"/>
          </a:solidFill>
          <a:latin typeface="+mn-lt"/>
        </a:defRPr>
      </a:lvl2pPr>
      <a:lvl3pPr marL="1143000" indent="-228600" algn="r" rtl="1" eaLnBrk="1" fontAlgn="base" hangingPunct="1">
        <a:spcBef>
          <a:spcPct val="20000"/>
        </a:spcBef>
        <a:spcAft>
          <a:spcPct val="0"/>
        </a:spcAft>
        <a:buClr>
          <a:schemeClr val="accent1"/>
        </a:buClr>
        <a:buChar char="•"/>
        <a:defRPr kumimoji="1" sz="2400">
          <a:solidFill>
            <a:schemeClr val="tx1"/>
          </a:solidFill>
          <a:latin typeface="+mn-lt"/>
        </a:defRPr>
      </a:lvl3pPr>
      <a:lvl4pPr marL="1600200" indent="-228600" algn="r" rtl="1" eaLnBrk="1" fontAlgn="base" hangingPunct="1">
        <a:spcBef>
          <a:spcPct val="20000"/>
        </a:spcBef>
        <a:spcAft>
          <a:spcPct val="0"/>
        </a:spcAft>
        <a:buClr>
          <a:schemeClr val="accent1"/>
        </a:buClr>
        <a:buChar char="•"/>
        <a:defRPr kumimoji="1" sz="2000">
          <a:solidFill>
            <a:schemeClr val="tx1"/>
          </a:solidFill>
          <a:latin typeface="+mn-lt"/>
        </a:defRPr>
      </a:lvl4pPr>
      <a:lvl5pPr marL="2057400" indent="-228600" algn="r" rtl="1" eaLnBrk="1" fontAlgn="base" hangingPunct="1">
        <a:spcBef>
          <a:spcPct val="20000"/>
        </a:spcBef>
        <a:spcAft>
          <a:spcPct val="0"/>
        </a:spcAft>
        <a:buClr>
          <a:schemeClr val="accent1"/>
        </a:buClr>
        <a:buChar char="•"/>
        <a:defRPr kumimoji="1" sz="2000">
          <a:solidFill>
            <a:schemeClr val="tx1"/>
          </a:solidFill>
          <a:latin typeface="+mn-lt"/>
        </a:defRPr>
      </a:lvl5pPr>
      <a:lvl6pPr marL="2514600" indent="-228600" algn="r" rtl="1"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r" rtl="1"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r" rtl="1"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r" rtl="1"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2s6udms copy"/>
          <p:cNvPicPr>
            <a:picLocks noChangeAspect="1" noChangeArrowheads="1"/>
          </p:cNvPicPr>
          <p:nvPr/>
        </p:nvPicPr>
        <p:blipFill>
          <a:blip r:embed="rId3"/>
          <a:srcRect/>
          <a:stretch>
            <a:fillRect/>
          </a:stretch>
        </p:blipFill>
        <p:spPr bwMode="auto">
          <a:xfrm>
            <a:off x="571472" y="214290"/>
            <a:ext cx="8286808" cy="6482975"/>
          </a:xfrm>
          <a:prstGeom prst="rect">
            <a:avLst/>
          </a:prstGeom>
          <a:ln w="88900" cap="sq" cmpd="thickThin">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1670" y="785794"/>
            <a:ext cx="5929354" cy="5078313"/>
          </a:xfrm>
          <a:prstGeom prst="rect">
            <a:avLst/>
          </a:prstGeom>
        </p:spPr>
        <p:txBody>
          <a:bodyPr wrap="square">
            <a:spAutoFit/>
          </a:bodyPr>
          <a:lstStyle/>
          <a:p>
            <a:pPr algn="just" rtl="1">
              <a:lnSpc>
                <a:spcPct val="150000"/>
              </a:lnSpc>
            </a:pPr>
            <a:r>
              <a:rPr lang="fa-IR" sz="2400" b="1" dirty="0">
                <a:solidFill>
                  <a:srgbClr val="0000FF"/>
                </a:solidFill>
                <a:cs typeface="B Nazanin" pitchFamily="2" charset="-78"/>
              </a:rPr>
              <a:t>بدينوسيله شرايط اقليمي </a:t>
            </a:r>
            <a:r>
              <a:rPr lang="fa-IR" sz="2400" b="1" dirty="0" smtClean="0">
                <a:solidFill>
                  <a:srgbClr val="0000FF"/>
                </a:solidFill>
                <a:cs typeface="B Nazanin" pitchFamily="2" charset="-78"/>
              </a:rPr>
              <a:t>متنوع </a:t>
            </a:r>
            <a:r>
              <a:rPr lang="fa-IR" sz="2400" b="1" dirty="0">
                <a:solidFill>
                  <a:srgbClr val="0000FF"/>
                </a:solidFill>
                <a:cs typeface="B Nazanin" pitchFamily="2" charset="-78"/>
              </a:rPr>
              <a:t>و حتي متضادي در نقاط مختلف سرزمين كهنسال ايران پديد آمده موجبات تنوع حيوانات و گياهان متنوع و به تبع آن </a:t>
            </a:r>
            <a:r>
              <a:rPr lang="fa-IR" sz="2400" b="1" dirty="0" smtClean="0">
                <a:solidFill>
                  <a:srgbClr val="0000FF"/>
                </a:solidFill>
                <a:cs typeface="B Nazanin" pitchFamily="2" charset="-78"/>
              </a:rPr>
              <a:t>بيماري‌هاي </a:t>
            </a:r>
            <a:r>
              <a:rPr lang="fa-IR" sz="2400" b="1" dirty="0">
                <a:solidFill>
                  <a:srgbClr val="0000FF"/>
                </a:solidFill>
                <a:cs typeface="B Nazanin" pitchFamily="2" charset="-78"/>
              </a:rPr>
              <a:t>گوناگوني را فراهم </a:t>
            </a:r>
            <a:r>
              <a:rPr lang="fa-IR" sz="2400" b="1" dirty="0" smtClean="0">
                <a:solidFill>
                  <a:srgbClr val="0000FF"/>
                </a:solidFill>
                <a:cs typeface="B Nazanin" pitchFamily="2" charset="-78"/>
              </a:rPr>
              <a:t>كرده‌است </a:t>
            </a:r>
            <a:r>
              <a:rPr lang="fa-IR" sz="2400" b="1" dirty="0">
                <a:solidFill>
                  <a:srgbClr val="0000FF"/>
                </a:solidFill>
                <a:cs typeface="B Nazanin" pitchFamily="2" charset="-78"/>
              </a:rPr>
              <a:t>و هرچند در پزشكي جغرافيايي، </a:t>
            </a:r>
            <a:r>
              <a:rPr lang="fa-IR" sz="2400" b="1" dirty="0" smtClean="0">
                <a:solidFill>
                  <a:srgbClr val="0000FF"/>
                </a:solidFill>
                <a:cs typeface="B Nazanin" pitchFamily="2" charset="-78"/>
              </a:rPr>
              <a:t>بيماري‌هاي </a:t>
            </a:r>
            <a:r>
              <a:rPr lang="fa-IR" sz="2400" b="1" dirty="0">
                <a:solidFill>
                  <a:srgbClr val="0000FF"/>
                </a:solidFill>
                <a:cs typeface="B Nazanin" pitchFamily="2" charset="-78"/>
              </a:rPr>
              <a:t>ناشي از شهرنشيني را </a:t>
            </a:r>
            <a:r>
              <a:rPr lang="fa-IR" sz="2400" b="1" dirty="0" smtClean="0">
                <a:solidFill>
                  <a:srgbClr val="0000FF"/>
                </a:solidFill>
                <a:cs typeface="B Nazanin" pitchFamily="2" charset="-78"/>
              </a:rPr>
              <a:t>نمي‌توان </a:t>
            </a:r>
            <a:r>
              <a:rPr lang="fa-IR" sz="2400" b="1" dirty="0">
                <a:solidFill>
                  <a:srgbClr val="0000FF"/>
                </a:solidFill>
                <a:cs typeface="B Nazanin" pitchFamily="2" charset="-78"/>
              </a:rPr>
              <a:t>از نظر اقليمي به درستي، </a:t>
            </a:r>
            <a:r>
              <a:rPr lang="fa-IR" sz="2400" b="1" dirty="0" smtClean="0">
                <a:solidFill>
                  <a:srgbClr val="0000FF"/>
                </a:solidFill>
                <a:cs typeface="B Nazanin" pitchFamily="2" charset="-78"/>
              </a:rPr>
              <a:t>طبقه‌بندي </a:t>
            </a:r>
            <a:r>
              <a:rPr lang="fa-IR" sz="2400" b="1" dirty="0">
                <a:solidFill>
                  <a:srgbClr val="0000FF"/>
                </a:solidFill>
                <a:cs typeface="B Nazanin" pitchFamily="2" charset="-78"/>
              </a:rPr>
              <a:t>نمود، ولي به طور كلّي </a:t>
            </a:r>
            <a:r>
              <a:rPr lang="fa-IR" sz="2400" b="1" dirty="0" smtClean="0">
                <a:solidFill>
                  <a:srgbClr val="0000FF"/>
                </a:solidFill>
                <a:cs typeface="B Nazanin" pitchFamily="2" charset="-78"/>
              </a:rPr>
              <a:t>مي‌توان </a:t>
            </a:r>
            <a:r>
              <a:rPr lang="fa-IR" sz="2400" b="1" dirty="0">
                <a:solidFill>
                  <a:srgbClr val="0000FF"/>
                </a:solidFill>
                <a:cs typeface="B Nazanin" pitchFamily="2" charset="-78"/>
              </a:rPr>
              <a:t>سرزمين ايران را به هفت منطقه، تحت عنوان </a:t>
            </a:r>
            <a:r>
              <a:rPr lang="fa-IR" sz="2400" b="1" dirty="0" smtClean="0">
                <a:solidFill>
                  <a:srgbClr val="0000FF"/>
                </a:solidFill>
                <a:cs typeface="B Nazanin" pitchFamily="2" charset="-78"/>
              </a:rPr>
              <a:t>اقليم‌هاي </a:t>
            </a:r>
            <a:r>
              <a:rPr lang="fa-IR" sz="2400" b="1" dirty="0">
                <a:solidFill>
                  <a:srgbClr val="0000FF"/>
                </a:solidFill>
                <a:cs typeface="B Nazanin" pitchFamily="2" charset="-78"/>
              </a:rPr>
              <a:t>هفتگانه تقسيم كرده و </a:t>
            </a:r>
            <a:r>
              <a:rPr lang="fa-IR" sz="2400" b="1" dirty="0" smtClean="0">
                <a:solidFill>
                  <a:srgbClr val="0000FF"/>
                </a:solidFill>
                <a:cs typeface="B Nazanin" pitchFamily="2" charset="-78"/>
              </a:rPr>
              <a:t>بيماري‌هاي </a:t>
            </a:r>
            <a:r>
              <a:rPr lang="fa-IR" sz="2400" b="1" dirty="0">
                <a:solidFill>
                  <a:srgbClr val="0000FF"/>
                </a:solidFill>
                <a:cs typeface="B Nazanin" pitchFamily="2" charset="-78"/>
              </a:rPr>
              <a:t>مرتبط با هريك از اين مناطق را شرح داد.</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500166" y="642918"/>
            <a:ext cx="6215074" cy="4616648"/>
          </a:xfrm>
          <a:prstGeom prst="rect">
            <a:avLst/>
          </a:prstGeom>
          <a:solidFill>
            <a:srgbClr val="00B0F0"/>
          </a:solidFill>
          <a:ln w="9525">
            <a:noFill/>
            <a:miter lim="800000"/>
            <a:headEnd/>
            <a:tailEnd/>
          </a:ln>
          <a:effectLst>
            <a:outerShdw blurRad="63500" sx="102000" sy="102000" algn="ctr" rotWithShape="0">
              <a:prstClr val="black">
                <a:alpha val="40000"/>
              </a:prst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base" latinLnBrk="0" hangingPunct="1">
              <a:lnSpc>
                <a:spcPct val="150000"/>
              </a:lnSpc>
              <a:spcBef>
                <a:spcPct val="0"/>
              </a:spcBef>
              <a:spcAft>
                <a:spcPct val="0"/>
              </a:spcAft>
              <a:buClrTx/>
              <a:buSzTx/>
              <a:buFontTx/>
              <a:buNone/>
              <a:tabLst/>
            </a:pP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هفت</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Bold"/>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اقليم</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Bold"/>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كشور</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Bold"/>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ايران</a:t>
            </a:r>
            <a:endParaRPr kumimoji="0" lang="en-US" sz="2800" b="1" i="0" u="none" strike="noStrike" normalizeH="0" baseline="0" dirty="0" smtClean="0">
              <a:ln w="11430"/>
              <a:solidFill>
                <a:srgbClr val="002060"/>
              </a:solidFill>
              <a:effectLst>
                <a:outerShdw blurRad="80000" dist="40000" dir="5040000" algn="tl">
                  <a:srgbClr val="000000">
                    <a:alpha val="30000"/>
                  </a:srgbClr>
                </a:outerShdw>
              </a:effectLst>
              <a:cs typeface="B Nazanin" pitchFamily="2" charset="-78"/>
            </a:endParaRPr>
          </a:p>
          <a:p>
            <a:pPr marL="0" marR="0" lvl="0" indent="0" algn="ctr" defTabSz="914400" eaLnBrk="0" fontAlgn="base" latinLnBrk="0" hangingPunct="0">
              <a:lnSpc>
                <a:spcPct val="150000"/>
              </a:lnSpc>
              <a:spcBef>
                <a:spcPct val="0"/>
              </a:spcBef>
              <a:spcAft>
                <a:spcPct val="0"/>
              </a:spcAft>
              <a:buClrTx/>
              <a:buSzTx/>
              <a:buFontTx/>
              <a:buNone/>
              <a:tabLst/>
            </a:pP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الف-</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Calibri" pitchFamily="34" charset="0"/>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منطقه غرب دریای خزر</a:t>
            </a:r>
            <a:endParaRPr kumimoji="0" lang="en-US" sz="2800" b="1" i="0" u="none" strike="noStrike" normalizeH="0" baseline="0" dirty="0" smtClean="0">
              <a:ln w="11430"/>
              <a:solidFill>
                <a:srgbClr val="002060"/>
              </a:solidFill>
              <a:effectLst>
                <a:outerShdw blurRad="80000" dist="40000" dir="5040000" algn="tl">
                  <a:srgbClr val="000000">
                    <a:alpha val="30000"/>
                  </a:srgbClr>
                </a:outerShdw>
              </a:effectLst>
              <a:cs typeface="B Nazanin" pitchFamily="2" charset="-78"/>
            </a:endParaRPr>
          </a:p>
          <a:p>
            <a:pPr marL="0" marR="0" lvl="0" indent="0" algn="ctr" defTabSz="914400" eaLnBrk="0" fontAlgn="base" latinLnBrk="0" hangingPunct="0">
              <a:lnSpc>
                <a:spcPct val="150000"/>
              </a:lnSpc>
              <a:spcBef>
                <a:spcPct val="0"/>
              </a:spcBef>
              <a:spcAft>
                <a:spcPct val="0"/>
              </a:spcAft>
              <a:buClrTx/>
              <a:buSzTx/>
              <a:buFontTx/>
              <a:buNone/>
              <a:tabLst/>
            </a:pP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ب- منطقه شرق دریای خزر</a:t>
            </a:r>
            <a:endParaRPr kumimoji="0" lang="en-US" sz="2800" b="1" i="0" u="none" strike="noStrike" normalizeH="0" baseline="0" dirty="0" smtClean="0">
              <a:ln w="11430"/>
              <a:solidFill>
                <a:srgbClr val="002060"/>
              </a:solidFill>
              <a:effectLst>
                <a:outerShdw blurRad="80000" dist="40000" dir="5040000" algn="tl">
                  <a:srgbClr val="000000">
                    <a:alpha val="30000"/>
                  </a:srgbClr>
                </a:outerShdw>
              </a:effectLst>
              <a:cs typeface="B Nazanin" pitchFamily="2" charset="-78"/>
            </a:endParaRPr>
          </a:p>
          <a:p>
            <a:pPr marL="0" marR="0" lvl="0" indent="0" algn="ctr" defTabSz="914400" eaLnBrk="0" fontAlgn="base" latinLnBrk="0" hangingPunct="0">
              <a:lnSpc>
                <a:spcPct val="150000"/>
              </a:lnSpc>
              <a:spcBef>
                <a:spcPct val="0"/>
              </a:spcBef>
              <a:spcAft>
                <a:spcPct val="0"/>
              </a:spcAft>
              <a:buClrTx/>
              <a:buSzTx/>
              <a:buFontTx/>
              <a:buNone/>
              <a:tabLst/>
            </a:pP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ج-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مناطق</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ساحلي</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خليج</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فارس</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و</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درياي</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عمان</a:t>
            </a:r>
            <a:endParaRPr kumimoji="0" lang="en-US" sz="2800" b="1" i="0" u="none" strike="noStrike" normalizeH="0" baseline="0" dirty="0" smtClean="0">
              <a:ln w="11430"/>
              <a:solidFill>
                <a:srgbClr val="002060"/>
              </a:solidFill>
              <a:effectLst>
                <a:outerShdw blurRad="80000" dist="40000" dir="5040000" algn="tl">
                  <a:srgbClr val="000000">
                    <a:alpha val="30000"/>
                  </a:srgbClr>
                </a:outerShdw>
              </a:effectLst>
              <a:cs typeface="B Nazanin" pitchFamily="2" charset="-78"/>
            </a:endParaRPr>
          </a:p>
          <a:p>
            <a:pPr marL="0" marR="0" lvl="0" indent="0" algn="ctr" defTabSz="914400" eaLnBrk="0" fontAlgn="base" latinLnBrk="0" hangingPunct="0">
              <a:lnSpc>
                <a:spcPct val="150000"/>
              </a:lnSpc>
              <a:spcBef>
                <a:spcPct val="0"/>
              </a:spcBef>
              <a:spcAft>
                <a:spcPct val="0"/>
              </a:spcAft>
              <a:buClrTx/>
              <a:buSzTx/>
              <a:buFontTx/>
              <a:buNone/>
              <a:tabLst/>
            </a:pP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د-</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منطقه</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كوهستاني</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و</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مرتفع</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فلات</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مركزي</a:t>
            </a:r>
            <a:endParaRPr kumimoji="0" lang="en-US" sz="2800" b="1" i="0" u="none" strike="noStrike" normalizeH="0" baseline="0" dirty="0" smtClean="0">
              <a:ln w="11430"/>
              <a:solidFill>
                <a:srgbClr val="002060"/>
              </a:solidFill>
              <a:effectLst>
                <a:outerShdw blurRad="80000" dist="40000" dir="5040000" algn="tl">
                  <a:srgbClr val="000000">
                    <a:alpha val="30000"/>
                  </a:srgbClr>
                </a:outerShdw>
              </a:effectLst>
              <a:cs typeface="B Nazanin" pitchFamily="2" charset="-78"/>
            </a:endParaRPr>
          </a:p>
          <a:p>
            <a:pPr marL="0" marR="0" lvl="0" indent="0" algn="ctr" defTabSz="914400" eaLnBrk="0" fontAlgn="base" latinLnBrk="0" hangingPunct="0">
              <a:lnSpc>
                <a:spcPct val="150000"/>
              </a:lnSpc>
              <a:spcBef>
                <a:spcPct val="0"/>
              </a:spcBef>
              <a:spcAft>
                <a:spcPct val="0"/>
              </a:spcAft>
              <a:buClrTx/>
              <a:buSzTx/>
              <a:buFontTx/>
              <a:buNone/>
              <a:tabLst/>
            </a:pP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ه- مناطق</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كوهپايه</a:t>
            </a:r>
            <a:r>
              <a:rPr lang="fa-IR" sz="2800" b="1"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اي</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فلات</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مركزي</a:t>
            </a:r>
            <a:endParaRPr kumimoji="0" lang="en-US" sz="2800" b="1" i="0" u="none" strike="noStrike" normalizeH="0" baseline="0" dirty="0" smtClean="0">
              <a:ln w="11430"/>
              <a:solidFill>
                <a:srgbClr val="002060"/>
              </a:solidFill>
              <a:effectLst>
                <a:outerShdw blurRad="80000" dist="40000" dir="5040000" algn="tl">
                  <a:srgbClr val="000000">
                    <a:alpha val="30000"/>
                  </a:srgbClr>
                </a:outerShdw>
              </a:effectLst>
              <a:cs typeface="B Nazanin" pitchFamily="2" charset="-78"/>
            </a:endParaRPr>
          </a:p>
          <a:p>
            <a:pPr marL="0" marR="0" lvl="0" indent="0" algn="ctr" defTabSz="914400" eaLnBrk="0" fontAlgn="base" latinLnBrk="0" hangingPunct="0">
              <a:lnSpc>
                <a:spcPct val="150000"/>
              </a:lnSpc>
              <a:spcBef>
                <a:spcPct val="0"/>
              </a:spcBef>
              <a:spcAft>
                <a:spcPct val="0"/>
              </a:spcAft>
              <a:buClrTx/>
              <a:buSzTx/>
              <a:buFontTx/>
              <a:buNone/>
              <a:tabLst/>
            </a:pPr>
            <a:r>
              <a:rPr kumimoji="0" lang="en-US"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ی- مناطق</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Mitra"/>
                <a:ea typeface="Calibri" pitchFamily="34" charset="0"/>
                <a:cs typeface="B Nazanin" pitchFamily="2" charset="-78"/>
              </a:rPr>
              <a:t> </a:t>
            </a:r>
            <a:r>
              <a:rPr kumimoji="0" lang="fa-IR" sz="2800" b="1" i="0" u="none" strike="noStrike" normalizeH="0" baseline="0" dirty="0" smtClean="0">
                <a:ln w="11430"/>
                <a:solidFill>
                  <a:srgbClr val="002060"/>
                </a:solidFill>
                <a:effectLst>
                  <a:outerShdw blurRad="80000" dist="40000" dir="5040000" algn="tl">
                    <a:srgbClr val="000000">
                      <a:alpha val="30000"/>
                    </a:srgbClr>
                  </a:outerShdw>
                </a:effectLst>
                <a:latin typeface="2  Nazanin"/>
                <a:ea typeface="Calibri" pitchFamily="34" charset="0"/>
                <a:cs typeface="B Nazanin" pitchFamily="2" charset="-78"/>
              </a:rPr>
              <a:t>صحرايي</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srcRect/>
          <a:stretch>
            <a:fillRect/>
          </a:stretch>
        </p:blipFill>
        <p:spPr bwMode="auto">
          <a:xfrm>
            <a:off x="928662" y="285728"/>
            <a:ext cx="7929617" cy="6072230"/>
          </a:xfrm>
          <a:prstGeom prst="rect">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785786" y="163860"/>
            <a:ext cx="8072494"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به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طور</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كلي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كوه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هاي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ايران</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را</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به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چهار</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رشته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تقسيم</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مي</a:t>
            </a:r>
            <a:r>
              <a:rPr lang="fa-IR" sz="2400" b="1"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كنند:</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endParaRPr kumimoji="0" lang="en-US" sz="2400" b="1" i="0" u="none" strike="noStrike" normalizeH="0" baseline="0" dirty="0" smtClean="0">
              <a:ln w="10541" cmpd="sng">
                <a:solidFill>
                  <a:schemeClr val="accent1">
                    <a:shade val="88000"/>
                    <a:satMod val="110000"/>
                  </a:schemeClr>
                </a:solidFill>
                <a:prstDash val="solid"/>
              </a:ln>
              <a:solidFill>
                <a:srgbClr val="0000FF"/>
              </a:solidFill>
              <a:cs typeface="B Nazanin" pitchFamily="2" charset="-78"/>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رشته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كوههاي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شمالي،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رشته كوههاي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غربي و جنوبي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رشته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كوههاي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مركزي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 درنهایت</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 ارتفاعات شرقی.</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منطقه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كوهستاني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ايران</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شامل</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سلسله جبال</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البرز</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زاگرس</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مركزي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جنوبي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است</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از</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مناطق</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دامداري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مراتع</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وسيع</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كشاورزي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جنگلها</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تشكيل</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شده‌‌است.</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مناطق</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دامداري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مناطق</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وسيعي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است</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به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صورت</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تابستاني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زمستاني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وجود</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دارد.</a:t>
            </a:r>
            <a:r>
              <a:rPr kumimoji="0" lang="en-US"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مراتع</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تابستاني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در ارتفاعات</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مراتع</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زمستاني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در</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دشت</a:t>
            </a:r>
            <a:r>
              <a:rPr lang="fa-IR" sz="2400" b="1"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ها</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قرار</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دارد. محل</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طبيعي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مراتع</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تابستاني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در</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جلگه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هاي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مرتفع</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كوهستان، سراشيبي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كوهها</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كوهپايه</a:t>
            </a:r>
            <a:r>
              <a:rPr lang="fa-IR" sz="2400" b="1"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ها</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باشد. محل</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مناطق</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كشاورزي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نيز</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به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صورت</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آبي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ديمي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در</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جلگه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هاي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مرتفع، كوهپايه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ها</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مسير</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رودخانه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ها</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است.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نقاط</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جنگلي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در</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روي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كوهها</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شكاف</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صخره</a:t>
            </a:r>
            <a:r>
              <a:rPr lang="fa-IR" sz="2400" b="1"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ها</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قرار</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دارد</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به</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علت</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وجود</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مراتع غني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در</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اين</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مناطق</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گوسفندداري</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بين</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ساكنين</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رايج</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 </a:t>
            </a:r>
            <a:r>
              <a:rPr kumimoji="0" lang="fa-IR" sz="2400" b="1" i="0" u="none" strike="noStrike" normalizeH="0" baseline="0" dirty="0" smtClean="0">
                <a:ln w="10541" cmpd="sng">
                  <a:solidFill>
                    <a:schemeClr val="accent1">
                      <a:shade val="88000"/>
                      <a:satMod val="110000"/>
                    </a:schemeClr>
                  </a:solidFill>
                  <a:prstDash val="solid"/>
                </a:ln>
                <a:solidFill>
                  <a:srgbClr val="0000FF"/>
                </a:solidFill>
                <a:latin typeface="2  Nazanin"/>
                <a:ea typeface="Calibri" pitchFamily="34" charset="0"/>
                <a:cs typeface="B Nazanin" pitchFamily="2" charset="-78"/>
              </a:rPr>
              <a:t>است</a:t>
            </a:r>
            <a:r>
              <a:rPr kumimoji="0" lang="en-US" sz="2400" b="1" i="0" u="none" strike="noStrike" normalizeH="0" baseline="0" dirty="0" smtClean="0">
                <a:ln w="10541" cmpd="sng">
                  <a:solidFill>
                    <a:schemeClr val="accent1">
                      <a:shade val="88000"/>
                      <a:satMod val="110000"/>
                    </a:schemeClr>
                  </a:solidFill>
                  <a:prstDash val="solid"/>
                </a:ln>
                <a:solidFill>
                  <a:srgbClr val="0000FF"/>
                </a:solidFill>
                <a:latin typeface="Mitra"/>
                <a:ea typeface="Calibri" pitchFamily="34" charset="0"/>
                <a:cs typeface="B Nazanin" pitchFamily="2" charset="-78"/>
              </a:rPr>
              <a:t>.</a:t>
            </a:r>
            <a:endParaRPr kumimoji="0" lang="en-US" sz="2400" b="1" i="0" u="none" strike="noStrike" normalizeH="0" baseline="0" dirty="0" smtClean="0">
              <a:ln w="10541" cmpd="sng">
                <a:solidFill>
                  <a:schemeClr val="accent1">
                    <a:shade val="88000"/>
                    <a:satMod val="110000"/>
                  </a:schemeClr>
                </a:solidFill>
                <a:prstDash val="solid"/>
              </a:ln>
              <a:solidFill>
                <a:srgbClr val="0000FF"/>
              </a:solidFill>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714744" y="571481"/>
            <a:ext cx="4857752" cy="523220"/>
          </a:xfrm>
          <a:prstGeom prst="rect">
            <a:avLst/>
          </a:prstGeom>
          <a:solidFill>
            <a:schemeClr val="tx1">
              <a:lumMod val="50000"/>
              <a:lumOff val="50000"/>
            </a:schemeClr>
          </a:solidFill>
          <a:ln>
            <a:noFill/>
            <a:headEnd/>
            <a:tailEnd/>
          </a:ln>
          <a:effectLst>
            <a:glow rad="139700">
              <a:schemeClr val="accent5">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accent4">
                    <a:lumMod val="75000"/>
                    <a:lumOff val="25000"/>
                  </a:schemeClr>
                </a:solidFill>
                <a:effectLst/>
                <a:latin typeface="MitraBold"/>
                <a:ea typeface="Calibri" pitchFamily="34" charset="0"/>
                <a:cs typeface="B Nazanin" pitchFamily="2" charset="-78"/>
              </a:rPr>
              <a:t>بيماري هاي ارتفاعات و كوهپايه ها</a:t>
            </a:r>
            <a:endParaRPr kumimoji="0" lang="fa-IR" sz="2800" b="0" i="0" u="none" strike="noStrike" cap="none" normalizeH="0" baseline="0" dirty="0" smtClean="0">
              <a:ln>
                <a:noFill/>
              </a:ln>
              <a:solidFill>
                <a:schemeClr val="accent4">
                  <a:lumMod val="75000"/>
                  <a:lumOff val="25000"/>
                </a:schemeClr>
              </a:solidFill>
              <a:effectLst/>
              <a:latin typeface="Times New Roman" pitchFamily="18" charset="0"/>
              <a:cs typeface="B Nazanin" pitchFamily="2" charset="-78"/>
            </a:endParaRPr>
          </a:p>
        </p:txBody>
      </p:sp>
      <p:sp>
        <p:nvSpPr>
          <p:cNvPr id="30722" name="Rectangle 2"/>
          <p:cNvSpPr>
            <a:spLocks noChangeArrowheads="1"/>
          </p:cNvSpPr>
          <p:nvPr/>
        </p:nvSpPr>
        <p:spPr bwMode="auto">
          <a:xfrm>
            <a:off x="1000100" y="1271855"/>
            <a:ext cx="778671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Mitra"/>
                <a:ea typeface="Calibri" pitchFamily="34" charset="0"/>
                <a:cs typeface="B Nazanin" pitchFamily="2" charset="-78"/>
              </a:rPr>
              <a:t>به علّت اينكه مراتع فقط در يك فصل، قابل استفاده هستند و گله هاي آنها از دو مرتع زمستانه و</a:t>
            </a:r>
            <a:r>
              <a:rPr lang="fa-IR" sz="2400" dirty="0" smtClean="0">
                <a:solidFill>
                  <a:srgbClr val="0000FF"/>
                </a:solidFill>
                <a:latin typeface="Mitra"/>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Mitra"/>
                <a:ea typeface="Calibri" pitchFamily="34" charset="0"/>
                <a:cs typeface="B Nazanin" pitchFamily="2" charset="-78"/>
              </a:rPr>
              <a:t>تابستانه استفاده مي‌كنند و براي اين منظور مجبور به مهاجرت از اردوگاه تابستاني به زمستاني و بالعكس هستند وجود گلّه گوسفندان فراوان همراه با سگ هاي گله باعث شيوع بيماريهاي خاصي در اين منطقه مي‌شود كه ناشي از تماس مستقيم سگ با انسان، انسان با گوشت و پوست گوسفندان يا ناشي از خوردن شير نجوشيده يا ساير فراورده هاي لبني حيوانات توسط ساكنين است كه مي‌تواند باعث ايجاد </a:t>
            </a:r>
            <a:r>
              <a:rPr kumimoji="0" lang="fa-IR" sz="2400" b="0" i="0" u="none" strike="noStrike" cap="none" normalizeH="0" baseline="0" dirty="0" smtClean="0">
                <a:ln>
                  <a:noFill/>
                </a:ln>
                <a:solidFill>
                  <a:srgbClr val="FF0000"/>
                </a:solidFill>
                <a:effectLst/>
                <a:latin typeface="MitraBold" charset="-78"/>
                <a:ea typeface="Calibri" pitchFamily="34" charset="0"/>
                <a:cs typeface="B Nazanin" pitchFamily="2" charset="-78"/>
              </a:rPr>
              <a:t>كيست هيداتيد، هاري، تب مالت،</a:t>
            </a:r>
            <a:r>
              <a:rPr kumimoji="0" lang="fa-IR" sz="2400" b="0" i="0" u="none" strike="noStrike" cap="none" normalizeH="0" baseline="0" dirty="0" smtClean="0">
                <a:ln>
                  <a:noFill/>
                </a:ln>
                <a:solidFill>
                  <a:srgbClr val="FF0000"/>
                </a:solidFill>
                <a:effectLst/>
                <a:latin typeface="Mitra"/>
                <a:ea typeface="Calibri" pitchFamily="34" charset="0"/>
                <a:cs typeface="B Nazanin" pitchFamily="2" charset="-78"/>
              </a:rPr>
              <a:t> </a:t>
            </a:r>
            <a:r>
              <a:rPr kumimoji="0" lang="fa-IR" sz="2400" b="0" i="0" u="none" strike="noStrike" cap="none" normalizeH="0" baseline="0" dirty="0" smtClean="0">
                <a:ln>
                  <a:noFill/>
                </a:ln>
                <a:solidFill>
                  <a:srgbClr val="FF0000"/>
                </a:solidFill>
                <a:effectLst/>
                <a:latin typeface="MitraBold" charset="-78"/>
                <a:ea typeface="Calibri" pitchFamily="34" charset="0"/>
                <a:cs typeface="B Nazanin" pitchFamily="2" charset="-78"/>
              </a:rPr>
              <a:t>كالاآزار، سالك پوستي شهري، تريكوسترونژيلياز و تب راجعه بشود </a:t>
            </a:r>
            <a:r>
              <a:rPr kumimoji="0" lang="fa-IR" sz="2400" b="0" i="0" u="none" strike="noStrike" cap="none" normalizeH="0" baseline="0" dirty="0" smtClean="0">
                <a:ln>
                  <a:noFill/>
                </a:ln>
                <a:solidFill>
                  <a:srgbClr val="FF0000"/>
                </a:solidFill>
                <a:effectLst/>
                <a:latin typeface="Mitra"/>
                <a:ea typeface="Calibri" pitchFamily="34" charset="0"/>
                <a:cs typeface="B Nazanin" pitchFamily="2" charset="-78"/>
              </a:rPr>
              <a:t>و بيماري هاي ديگري نظير </a:t>
            </a:r>
            <a:r>
              <a:rPr kumimoji="0" lang="fa-IR" sz="2400" b="0" i="0" u="none" strike="noStrike" cap="none" normalizeH="0" baseline="0" dirty="0" smtClean="0">
                <a:ln>
                  <a:noFill/>
                </a:ln>
                <a:solidFill>
                  <a:srgbClr val="FF0000"/>
                </a:solidFill>
                <a:effectLst/>
                <a:latin typeface="MitraBold" charset="-78"/>
                <a:ea typeface="Calibri" pitchFamily="34" charset="0"/>
                <a:cs typeface="B Nazanin" pitchFamily="2" charset="-78"/>
              </a:rPr>
              <a:t>آسكاريدوز </a:t>
            </a:r>
            <a:r>
              <a:rPr kumimoji="0" lang="fa-IR" sz="2400" b="0" i="0" u="none" strike="noStrike" cap="none" normalizeH="0" baseline="0" dirty="0" smtClean="0">
                <a:ln>
                  <a:noFill/>
                </a:ln>
                <a:solidFill>
                  <a:srgbClr val="FF0000"/>
                </a:solidFill>
                <a:effectLst/>
                <a:latin typeface="Mitra"/>
                <a:ea typeface="Calibri" pitchFamily="34" charset="0"/>
                <a:cs typeface="B Nazanin" pitchFamily="2" charset="-78"/>
              </a:rPr>
              <a:t>و </a:t>
            </a:r>
            <a:r>
              <a:rPr kumimoji="0" lang="fa-IR" sz="2400" b="0" i="0" u="none" strike="noStrike" cap="none" normalizeH="0" baseline="0" dirty="0" smtClean="0">
                <a:ln>
                  <a:noFill/>
                </a:ln>
                <a:solidFill>
                  <a:srgbClr val="FF0000"/>
                </a:solidFill>
                <a:effectLst/>
                <a:latin typeface="MitraBold" charset="-78"/>
                <a:ea typeface="Calibri" pitchFamily="34" charset="0"/>
                <a:cs typeface="B Nazanin" pitchFamily="2" charset="-78"/>
              </a:rPr>
              <a:t>جذام </a:t>
            </a:r>
            <a:r>
              <a:rPr kumimoji="0" lang="fa-IR" sz="2400" b="0" i="0" u="none" strike="noStrike" cap="none" normalizeH="0" baseline="0" dirty="0" smtClean="0">
                <a:ln>
                  <a:noFill/>
                </a:ln>
                <a:solidFill>
                  <a:srgbClr val="0000FF"/>
                </a:solidFill>
                <a:effectLst/>
                <a:latin typeface="Mitra"/>
                <a:ea typeface="Calibri" pitchFamily="34" charset="0"/>
                <a:cs typeface="B Nazanin" pitchFamily="2" charset="-78"/>
              </a:rPr>
              <a:t>نيز يافت مي‌گردد</a:t>
            </a:r>
            <a:r>
              <a:rPr kumimoji="0" lang="en-US" sz="2400" b="0" i="0" u="none" strike="noStrike" cap="none" normalizeH="0" baseline="0" dirty="0" smtClean="0">
                <a:ln>
                  <a:noFill/>
                </a:ln>
                <a:solidFill>
                  <a:srgbClr val="0000FF"/>
                </a:solidFill>
                <a:effectLst/>
                <a:latin typeface="Mitra"/>
                <a:ea typeface="Calibri" pitchFamily="34" charset="0"/>
                <a:cs typeface="B Nazanin" pitchFamily="2" charset="-78"/>
              </a:rPr>
              <a:t>.</a:t>
            </a:r>
            <a:endParaRPr kumimoji="0" lang="en-US" sz="2400" b="0" i="0" u="none" strike="noStrike" cap="none" normalizeH="0" baseline="0" dirty="0" smtClean="0">
              <a:ln>
                <a:noFill/>
              </a:ln>
              <a:solidFill>
                <a:srgbClr val="0000FF"/>
              </a:solidFill>
              <a:effectLst/>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142976" y="642918"/>
            <a:ext cx="74295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يادآور مي‌شود كه </a:t>
            </a:r>
            <a:r>
              <a:rPr kumimoji="0" lang="fa-IR" sz="2400" b="0" i="0" u="none" strike="noStrike" cap="none" normalizeH="0" baseline="0" dirty="0" smtClean="0">
                <a:ln>
                  <a:noFill/>
                </a:ln>
                <a:solidFill>
                  <a:srgbClr val="0000FF"/>
                </a:solidFill>
                <a:effectLst/>
                <a:latin typeface="MitraBold" charset="-78"/>
                <a:ea typeface="Calibri" pitchFamily="34" charset="0"/>
                <a:cs typeface="B Nazanin" pitchFamily="2" charset="-78"/>
              </a:rPr>
              <a:t>حوادث و سوانح و سقوط از ارتفاعات </a:t>
            </a: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نيز در اين مناطق، رخ مي‌دهد. ساكنين مناطق كوهپايه در تماس با خاك يا سگ آلوده به تخم انگل اكينوكوكوس</a:t>
            </a:r>
            <a:r>
              <a:rPr kumimoji="0" lang="fa-IR" sz="2400" b="0" i="0" u="none" strike="noStrike" cap="none" normalizeH="0" baseline="0" dirty="0" smtClean="0">
                <a:ln>
                  <a:noFill/>
                </a:ln>
                <a:solidFill>
                  <a:srgbClr val="0000FF"/>
                </a:solidFill>
                <a:effectLst/>
                <a:latin typeface="Calibri" pitchFamily="34" charset="0"/>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گرانولوزوس، تخم اين كرم را بلعيده و به هيداتيدوز، مبتلا مي‌شوند.  آمار بيست ساله نشان داده است كه اغلب موارد انساني هيداتيدوز ايران از اين منطقه بوده‌است</a:t>
            </a:r>
            <a:r>
              <a:rPr kumimoji="0" lang="en-US" sz="2400" b="0" i="0" u="none" strike="noStrike" cap="none" normalizeH="0" baseline="0" dirty="0" smtClean="0">
                <a:ln>
                  <a:noFill/>
                </a:ln>
                <a:solidFill>
                  <a:srgbClr val="0000FF"/>
                </a:solidFill>
                <a:effectLst/>
                <a:latin typeface="Mitra" charset="-78"/>
                <a:ea typeface="Calibri" pitchFamily="34" charset="0"/>
                <a:cs typeface="B Nazanin" pitchFamily="2" charset="-78"/>
              </a:rPr>
              <a:t>.</a:t>
            </a:r>
            <a:endParaRPr kumimoji="0" lang="en-US" sz="2400" b="0" i="0" u="none" strike="noStrike" cap="none" normalizeH="0" baseline="0" dirty="0" smtClean="0">
              <a:ln>
                <a:noFill/>
              </a:ln>
              <a:solidFill>
                <a:srgbClr val="0000FF"/>
              </a:solidFill>
              <a:effectLst/>
              <a:cs typeface="B Nazanin" pitchFamily="2" charset="-78"/>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تب راجعه كنه‌اي به علّت عادت خونخواري از حيوانات و انسان و نيز وجود كنه ناقل در اين منطقه وجود دارد. ضمناً وجود كلني هاي </a:t>
            </a:r>
            <a:r>
              <a:rPr kumimoji="0" lang="fa-IR" sz="2400" b="0" i="0" u="none" strike="noStrike" cap="none" normalizeH="0" baseline="0" dirty="0" smtClean="0">
                <a:ln>
                  <a:noFill/>
                </a:ln>
                <a:solidFill>
                  <a:srgbClr val="0000FF"/>
                </a:solidFill>
                <a:effectLst/>
                <a:latin typeface="MitraBold" charset="-78"/>
                <a:ea typeface="Calibri" pitchFamily="34" charset="0"/>
                <a:cs typeface="B Nazanin" pitchFamily="2" charset="-78"/>
              </a:rPr>
              <a:t>خارپشت </a:t>
            </a: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در كوه هاي كپه داغ، الله اكبر و هزار مسجد كه امتداد كوه هاي تركمنستان است و وجود كنه هاي </a:t>
            </a:r>
            <a:r>
              <a:rPr kumimoji="0" lang="fa-IR" sz="2400" b="0" i="0" u="none" strike="noStrike" cap="none" normalizeH="0" baseline="0" dirty="0" smtClean="0">
                <a:ln>
                  <a:noFill/>
                </a:ln>
                <a:solidFill>
                  <a:srgbClr val="0000FF"/>
                </a:solidFill>
                <a:effectLst/>
                <a:latin typeface="MitraBold" charset="-78"/>
                <a:ea typeface="Calibri" pitchFamily="34" charset="0"/>
                <a:cs typeface="B Nazanin" pitchFamily="2" charset="-78"/>
              </a:rPr>
              <a:t>اورنيتودوروس تارتاكوفسكي </a:t>
            </a: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كه ميزبان آن خارپشت مي‌باشد تب راجعه كنه اي نيز در اين ناحيه ايران يافت مي‌گردد</a:t>
            </a:r>
            <a:r>
              <a:rPr kumimoji="0" lang="en-US" sz="2400" b="0" i="0" u="none" strike="noStrike" cap="none" normalizeH="0" baseline="0" dirty="0" smtClean="0">
                <a:ln>
                  <a:noFill/>
                </a:ln>
                <a:solidFill>
                  <a:srgbClr val="0000FF"/>
                </a:solidFill>
                <a:effectLst/>
                <a:latin typeface="Mitra" charset="-78"/>
                <a:ea typeface="Calibri" pitchFamily="34" charset="0"/>
                <a:cs typeface="B Nazanin" pitchFamily="2" charset="-78"/>
              </a:rPr>
              <a:t>.</a:t>
            </a:r>
            <a:endParaRPr kumimoji="0" lang="en-US" sz="2400" b="0" i="0" u="none" strike="noStrike" cap="none" normalizeH="0" baseline="0" dirty="0" smtClean="0">
              <a:ln>
                <a:noFill/>
              </a:ln>
              <a:solidFill>
                <a:srgbClr val="0000FF"/>
              </a:solidFill>
              <a:effectLst/>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643042" y="1285860"/>
            <a:ext cx="657229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بيماران جذامي نيز اغلب در ناحيه كوهستاني مشاهده مي شوند. </a:t>
            </a:r>
          </a:p>
          <a:p>
            <a:pPr marL="0" marR="0" lvl="0" indent="0" algn="just" defTabSz="914400" rtl="1"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گونه هاي مختلف </a:t>
            </a:r>
            <a:r>
              <a:rPr kumimoji="0" lang="fa-IR" sz="2400" b="0" i="0" u="none" strike="noStrike" cap="none" normalizeH="0" baseline="0" dirty="0" smtClean="0">
                <a:ln>
                  <a:noFill/>
                </a:ln>
                <a:solidFill>
                  <a:srgbClr val="0000FF"/>
                </a:solidFill>
                <a:effectLst/>
                <a:latin typeface="MitraBold" charset="-78"/>
                <a:ea typeface="Calibri" pitchFamily="34" charset="0"/>
                <a:cs typeface="B Nazanin" pitchFamily="2" charset="-78"/>
              </a:rPr>
              <a:t>تريكوسترونژيلوس:</a:t>
            </a: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 انگل روده اي دام و انسان است كه در بين ساكنين روستايي شايع مي باشد.</a:t>
            </a:r>
            <a:r>
              <a:rPr kumimoji="0" lang="en-US" sz="2400" b="0" i="0" u="none" strike="noStrike" cap="none" normalizeH="0" baseline="0" dirty="0" smtClean="0">
                <a:ln>
                  <a:noFill/>
                </a:ln>
                <a:solidFill>
                  <a:srgbClr val="0000FF"/>
                </a:solidFill>
                <a:effectLst/>
                <a:latin typeface="Mitra" charset="-78"/>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به دليل اينكه در مناطق كوهستاني ساكنين، فضولات دام ها را جمع آوري كرده به عنوان سوخت زمستاني و پختن نان از آن ها استفاده مي‌كنند از طريق دست آلوده به فضولات حیوان با بلعيدن عامل بيماريزايي كه لارو مرحله سوم است انسان را مبتلا مي كند.</a:t>
            </a:r>
            <a:endParaRPr kumimoji="0" lang="en-US" sz="2400" b="0" i="0" u="none" strike="noStrike" cap="none" normalizeH="0" baseline="0" dirty="0" smtClean="0">
              <a:ln>
                <a:noFill/>
              </a:ln>
              <a:solidFill>
                <a:srgbClr val="0000FF"/>
              </a:solidFill>
              <a:effectLst/>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142976" y="500042"/>
            <a:ext cx="742952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انتشار </a:t>
            </a:r>
            <a:r>
              <a:rPr kumimoji="0" lang="fa-IR" sz="2400" b="0" i="0" u="none" strike="noStrike" cap="none" normalizeH="0" baseline="0" dirty="0" smtClean="0">
                <a:ln>
                  <a:noFill/>
                </a:ln>
                <a:solidFill>
                  <a:srgbClr val="0000FF"/>
                </a:solidFill>
                <a:effectLst/>
                <a:latin typeface="MitraBold" charset="-78"/>
                <a:ea typeface="Calibri" pitchFamily="34" charset="0"/>
                <a:cs typeface="B Nazanin" pitchFamily="2" charset="-78"/>
              </a:rPr>
              <a:t>آسكاريس </a:t>
            </a:r>
            <a:r>
              <a:rPr kumimoji="0" lang="fa-IR" sz="2400" b="0" i="0" u="none" strike="noStrike" cap="none" normalizeH="0" baseline="0" dirty="0" smtClean="0">
                <a:ln>
                  <a:noFill/>
                </a:ln>
                <a:solidFill>
                  <a:srgbClr val="0000FF"/>
                </a:solidFill>
                <a:effectLst/>
                <a:latin typeface="Mitra" charset="-78"/>
                <a:ea typeface="Calibri" pitchFamily="34" charset="0"/>
                <a:cs typeface="B Nazanin" pitchFamily="2" charset="-78"/>
              </a:rPr>
              <a:t>نيز محدود به نواحي جلگه هاي مرتفع و مناطق كشاورزي و كوهپايه‌اي مي‌باشد. زيرا به دليل وجود خاك مستعد كشاورزي همراه با استفاده كود انسان در اين مناطق انتقال تخم آلوده‌كننده را از طريق خوردن سبزي و كاهو به ساكنين تسهيل مي‌كند. ضمناً به علّت عادت روستاييان به دفع مدفوع در كوه‌ها، دره‌ها و كنار جويبارها، تخم انگل توسط آب باران شسته شده و داخل مخازن آب يا مزارع مي شود و بدين ترتيب انسان با خوردن آب يا محصولات كشاورزي خوب شسته نشده، آلوده مي شود</a:t>
            </a:r>
            <a:r>
              <a:rPr kumimoji="0" lang="en-US" sz="2400" b="0" i="0" u="none" strike="noStrike" cap="none" normalizeH="0" baseline="0" dirty="0" smtClean="0">
                <a:ln>
                  <a:noFill/>
                </a:ln>
                <a:solidFill>
                  <a:srgbClr val="0000FF"/>
                </a:solidFill>
                <a:effectLst/>
                <a:latin typeface="Mitra" charset="-78"/>
                <a:ea typeface="Calibri" pitchFamily="34" charset="0"/>
                <a:cs typeface="B Nazanin" pitchFamily="2" charset="-78"/>
              </a:rPr>
              <a:t>.</a:t>
            </a:r>
            <a:endParaRPr kumimoji="0" lang="fa-IR" sz="2400" b="0" i="0" u="none" strike="noStrike" cap="none" normalizeH="0" baseline="0" dirty="0" smtClean="0">
              <a:ln>
                <a:noFill/>
              </a:ln>
              <a:solidFill>
                <a:srgbClr val="0000FF"/>
              </a:solidFill>
              <a:effectLst/>
              <a:latin typeface="MitraNormalPS"/>
              <a:ea typeface="Calibri" pitchFamily="34" charset="0"/>
              <a:cs typeface="B Nazanin"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MitraNormalPS"/>
                <a:ea typeface="Calibri" pitchFamily="34" charset="0"/>
                <a:cs typeface="B Nazanin" pitchFamily="2" charset="-78"/>
              </a:rPr>
              <a:t>لازم به ذكر است كه تاثير فصول بر ميزان بروز و شيوع بيماري ها در كتاب قانون در طب ابن سينا به كرّات، مورد توجه استاد، قرار گرفته‌است كه در اسلاید بعدی به مواردي از آن اشاره ميگردد:</a:t>
            </a:r>
            <a:r>
              <a:rPr kumimoji="0" lang="en-US" sz="2400" b="0" i="0" u="none" strike="noStrike" cap="none" normalizeH="0" baseline="0" dirty="0" smtClean="0">
                <a:ln>
                  <a:noFill/>
                </a:ln>
                <a:solidFill>
                  <a:srgbClr val="0000FF"/>
                </a:solidFill>
                <a:effectLst/>
                <a:cs typeface="B Nazanin" pitchFamily="2" charset="-78"/>
              </a:rPr>
              <a:t> </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214414" y="857232"/>
            <a:ext cx="721520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هر فصلي از فصول، وظيفه ويژه اي داردكه اگر به طور شايسته و لازم ادا كند نتيجه آن بر وفق مراد است، وظيفه تابستان آوردن گرما و وظيفه زمستان ايجاد سرما است، بهار و پائيز نيز وظيفه طبيعي خود را دارند. ليكن اگر فصول از اداي وظيفه طبيعي خود سرباز زنند و نقض قاعده كنند، بسا اتفاق مي افتد كه بيماري هاي ناهنجار و وخيم رخ دهند.</a:t>
            </a:r>
          </a:p>
          <a:p>
            <a:pPr marL="0" marR="0" lvl="0" indent="0" algn="just" defTabSz="914400" rtl="1"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اين نكته را نيز بدان كه هريك از فصول در هر منطقه از مناطق زمين نوعي بيماري را بر مي‌انگيزد</a:t>
            </a:r>
            <a:r>
              <a:rPr lang="fa-IR" sz="2400" dirty="0" smtClean="0">
                <a:solidFill>
                  <a:srgbClr val="0000FF"/>
                </a:solidFill>
                <a:latin typeface="MitraBoldPS"/>
                <a:ea typeface="Calibri" pitchFamily="34" charset="0"/>
                <a:cs typeface="B Nazanin" pitchFamily="2" charset="-78"/>
              </a:rPr>
              <a:t>.</a:t>
            </a:r>
            <a:r>
              <a:rPr kumimoji="0" lang="en-US"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بر طبيب است كه بيماري‌هاي ويژه سرزمين هاي مختلف و تابع فصول مختلف را به خوبي بشناسد تا بتواند وسايل پيشگيري و چاره‌جوئي و معالجه آنها را تدبير نمايد.</a:t>
            </a:r>
            <a:r>
              <a:rPr kumimoji="0" lang="en-US" sz="2400" b="0" i="0" u="none" strike="noStrike" cap="none" normalizeH="0" baseline="0" dirty="0" smtClean="0">
                <a:ln>
                  <a:noFill/>
                </a:ln>
                <a:solidFill>
                  <a:srgbClr val="0000FF"/>
                </a:solidFill>
                <a:effectLst/>
                <a:cs typeface="B Nazanin" pitchFamily="2" charset="-78"/>
              </a:rPr>
              <a:t> </a:t>
            </a: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214414" y="857232"/>
            <a:ext cx="742952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MitraBoldPS" charset="-78"/>
                <a:ea typeface="Calibri" pitchFamily="34" charset="0"/>
                <a:cs typeface="B Nazanin" pitchFamily="2" charset="-78"/>
              </a:rPr>
              <a:t>گاهي اتفاق مي افتد كه در يك روز معين حالت فصل معيني بروز مي‌كند، روزي ممكن است</a:t>
            </a:r>
            <a:r>
              <a:rPr kumimoji="0" lang="fa-IR" sz="2400" b="0" i="0" u="none" strike="noStrike" cap="none" normalizeH="0" baseline="0" dirty="0" smtClean="0">
                <a:ln>
                  <a:noFill/>
                </a:ln>
                <a:solidFill>
                  <a:srgbClr val="0000FF"/>
                </a:solidFill>
                <a:effectLst/>
                <a:latin typeface="Calibri" pitchFamily="34" charset="0"/>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MitraBoldPS" charset="-78"/>
                <a:ea typeface="Calibri" pitchFamily="34" charset="0"/>
                <a:cs typeface="B Nazanin" pitchFamily="2" charset="-78"/>
              </a:rPr>
              <a:t>زمستاني و روز ديگري تابستاني باشد، روزي پيش مي آيد كه مي‌توان آن را پائيزي ناميد و سرانجام روز ديگري را مي‌بينيم كه در آن هم گرما و هم سرما هر دو عارض مي‌شوند زمستان زودرس، بيماري هاي زمستاني را زودتر با خود مي‌آورد و همينطور تابستان زودرس، بيماري هاي تابستاني را زودرس تر مي‌كند. هر فصلي كه سرميرسد بيماري هائي را كه فصل قبلي آورده بود تغيير مي دهد</a:t>
            </a:r>
            <a:r>
              <a:rPr lang="fa-IR" sz="2400" dirty="0" smtClean="0">
                <a:solidFill>
                  <a:srgbClr val="0000FF"/>
                </a:solidFill>
                <a:latin typeface="MitraBoldPS" charset="-78"/>
                <a:ea typeface="Calibri" pitchFamily="34" charset="0"/>
                <a:cs typeface="B Nazanin" pitchFamily="2" charset="-78"/>
              </a:rPr>
              <a:t>.</a:t>
            </a:r>
            <a:r>
              <a:rPr kumimoji="0" lang="en-US" sz="2400" b="0" i="0" u="none" strike="noStrike" cap="none" normalizeH="0" baseline="0" dirty="0" smtClean="0">
                <a:ln>
                  <a:noFill/>
                </a:ln>
                <a:solidFill>
                  <a:srgbClr val="0000FF"/>
                </a:solidFill>
                <a:effectLst/>
                <a:latin typeface="MitraBoldPS" charset="-78"/>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MitraBoldPS" charset="-78"/>
                <a:ea typeface="Calibri" pitchFamily="34" charset="0"/>
                <a:cs typeface="B Nazanin" pitchFamily="2" charset="-78"/>
              </a:rPr>
              <a:t>اگر فصل، به درازا بكشد و دير بپايد بر بيمار‌هاي فصلي نيز مي افزايد. بويژه فصل هاي تابستان و پائيز، در اين حالت بيماريزا تر از ساير فصل ها هستند</a:t>
            </a:r>
            <a:r>
              <a:rPr kumimoji="0" lang="en-US" sz="2400" b="0" i="0" u="none" strike="noStrike" cap="none" normalizeH="0" baseline="0" dirty="0" smtClean="0">
                <a:ln>
                  <a:noFill/>
                </a:ln>
                <a:solidFill>
                  <a:srgbClr val="0000FF"/>
                </a:solidFill>
                <a:effectLst/>
                <a:latin typeface="Calibri" pitchFamily="34" charset="0"/>
                <a:ea typeface="Calibri" pitchFamily="34" charset="0"/>
                <a:cs typeface="B Nazanin" pitchFamily="2" charset="-78"/>
              </a:rPr>
              <a:t>.</a:t>
            </a:r>
            <a:endParaRPr kumimoji="0" lang="en-US" sz="2400" b="0" i="0" u="none" strike="noStrike" cap="none" normalizeH="0" baseline="0" dirty="0" smtClean="0">
              <a:ln>
                <a:noFill/>
              </a:ln>
              <a:solidFill>
                <a:srgbClr val="0000FF"/>
              </a:solidFill>
              <a:effectLst/>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rot="1642136">
            <a:off x="1309169" y="1254970"/>
            <a:ext cx="6902413" cy="4093428"/>
          </a:xfrm>
          <a:prstGeom prst="rect">
            <a:avLst/>
          </a:prstGeom>
          <a:noFill/>
          <a:ln w="34925">
            <a:solidFill>
              <a:srgbClr val="FFFFFF"/>
            </a:solidFill>
            <a:miter lim="800000"/>
            <a:headEnd/>
            <a:tailEnd/>
          </a:ln>
          <a:effectLst>
            <a:glow rad="228600">
              <a:schemeClr val="accent6">
                <a:satMod val="175000"/>
                <a:alpha val="40000"/>
              </a:schemeClr>
            </a:glow>
            <a:outerShdw blurRad="317500" dir="2700000" algn="ctr">
              <a:srgbClr val="000000">
                <a:alpha val="43000"/>
              </a:srgbClr>
            </a:outerShdw>
          </a:effectLst>
          <a:scene3d>
            <a:camera prst="perspectiveFront" fov="2700000">
              <a:rot lat="19085995" lon="19067994" rev="3108004"/>
            </a:camera>
            <a:lightRig rig="threePt" dir="t">
              <a:rot lat="0" lon="0" rev="0"/>
            </a:lightRig>
          </a:scene3d>
          <a:sp3d extrusionH="38100" prstMaterial="clear">
            <a:bevelT w="260350" h="50800" prst="softRound"/>
            <a:bevelB prst="softRound"/>
          </a:sp3d>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323850" algn="ctr" defTabSz="914400" rtl="1" eaLnBrk="1" fontAlgn="base" latinLnBrk="0" hangingPunct="1">
              <a:lnSpc>
                <a:spcPct val="100000"/>
              </a:lnSpc>
              <a:spcBef>
                <a:spcPct val="0"/>
              </a:spcBef>
              <a:spcAft>
                <a:spcPct val="0"/>
              </a:spcAft>
              <a:buClrTx/>
              <a:buSzTx/>
              <a:buFontTx/>
              <a:buNone/>
              <a:tabLst/>
            </a:pPr>
            <a:r>
              <a:rPr lang="fa-IR" sz="13000" b="1" i="0" dirty="0" smtClean="0">
                <a:ln w="11430"/>
                <a:solidFill>
                  <a:srgbClr val="CC00FF"/>
                </a:solidFill>
                <a:effectLst>
                  <a:outerShdw blurRad="50800" dist="39000" dir="5460000" algn="tl">
                    <a:srgbClr val="000000">
                      <a:alpha val="38000"/>
                    </a:srgbClr>
                  </a:outerShdw>
                </a:effectLst>
                <a:latin typeface="IranNastaliq" pitchFamily="18" charset="0"/>
                <a:cs typeface="IranNastaliq" pitchFamily="18" charset="0"/>
              </a:rPr>
              <a:t>بیماریهای شایع در</a:t>
            </a:r>
          </a:p>
          <a:p>
            <a:pPr marL="0" marR="0" lvl="0" indent="323850" algn="ctr" defTabSz="914400" rtl="1" eaLnBrk="1" fontAlgn="base" latinLnBrk="0" hangingPunct="1">
              <a:lnSpc>
                <a:spcPct val="100000"/>
              </a:lnSpc>
              <a:spcBef>
                <a:spcPct val="0"/>
              </a:spcBef>
              <a:spcAft>
                <a:spcPct val="0"/>
              </a:spcAft>
              <a:buClrTx/>
              <a:buSzTx/>
              <a:buFontTx/>
              <a:buNone/>
              <a:tabLst/>
            </a:pPr>
            <a:r>
              <a:rPr lang="fa-IR" sz="13000" b="1" i="0" dirty="0" smtClean="0">
                <a:ln w="11430"/>
                <a:solidFill>
                  <a:srgbClr val="CC00FF"/>
                </a:solidFill>
                <a:effectLst>
                  <a:outerShdw blurRad="50800" dist="39000" dir="5460000" algn="tl">
                    <a:srgbClr val="000000">
                      <a:alpha val="38000"/>
                    </a:srgbClr>
                  </a:outerShdw>
                </a:effectLst>
                <a:latin typeface="IranNastaliq" pitchFamily="18" charset="0"/>
                <a:cs typeface="IranNastaliq" pitchFamily="18" charset="0"/>
              </a:rPr>
              <a:t>مناطق سرد سیر</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14942" y="642918"/>
            <a:ext cx="3286148" cy="584775"/>
          </a:xfrm>
          <a:prstGeom prst="rect">
            <a:avLst/>
          </a:prstGeom>
          <a:solidFill>
            <a:srgbClr val="FF3399"/>
          </a:solidFill>
          <a:ln>
            <a:solidFill>
              <a:schemeClr val="tx1">
                <a:lumMod val="25000"/>
                <a:lumOff val="75000"/>
              </a:schemeClr>
            </a:solidFill>
          </a:ln>
          <a:effectLst>
            <a:glow rad="101600">
              <a:schemeClr val="accent4">
                <a:satMod val="175000"/>
                <a:alpha val="40000"/>
              </a:schemeClr>
            </a:glow>
            <a:reflection blurRad="6350" stA="50000" endA="300" endPos="90000" dir="5400000" sy="-100000" algn="bl" rotWithShape="0"/>
          </a:effectLst>
          <a:scene3d>
            <a:camera prst="orthographicFront">
              <a:rot lat="0" lon="0" rev="0"/>
            </a:camera>
            <a:lightRig rig="glow" dir="t">
              <a:rot lat="0" lon="0" rev="14100000"/>
            </a:lightRig>
          </a:scene3d>
          <a:sp3d prstMaterial="softEdge">
            <a:bevelT w="127000" prst="relaxedInset"/>
          </a:sp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fa-IR" sz="3200" b="1" dirty="0">
                <a:cs typeface="B Nazanin" pitchFamily="2" charset="-78"/>
              </a:rPr>
              <a:t>بيماريهاي زمستاني</a:t>
            </a:r>
          </a:p>
        </p:txBody>
      </p:sp>
      <p:sp>
        <p:nvSpPr>
          <p:cNvPr id="35841" name="Rectangle 1"/>
          <p:cNvSpPr>
            <a:spLocks noChangeArrowheads="1"/>
          </p:cNvSpPr>
          <p:nvPr/>
        </p:nvSpPr>
        <p:spPr bwMode="auto">
          <a:xfrm>
            <a:off x="1643042" y="1571612"/>
            <a:ext cx="628654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زكام</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با</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دگرگون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شدن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هواي</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پائيزي</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شروع</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مي</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شود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و</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بعد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از</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آن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ذات الجنب،</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ذات</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الريه،</a:t>
            </a:r>
            <a:r>
              <a:rPr kumimoji="0" lang="fa-IR" sz="2400" b="0" i="0" u="none" strike="noStrike" cap="none" normalizeH="0" baseline="0" dirty="0" smtClean="0">
                <a:ln>
                  <a:noFill/>
                </a:ln>
                <a:solidFill>
                  <a:srgbClr val="0000FF"/>
                </a:solidFill>
                <a:effectLst/>
                <a:latin typeface="Calibri" pitchFamily="34" charset="0"/>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صداگرفتگي،</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گلودرد،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پهلودرد،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پشت</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درد،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بيماري</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عصبي و سردرد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مزمن،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پديد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مي</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آيد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و</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ممكن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است</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به</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سكته</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و</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صرع</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هم</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بكشد.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پيران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و پيرسانان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از</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زمستان،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رنج</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مي‌برند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و</a:t>
            </a:r>
            <a:r>
              <a:rPr kumimoji="0" lang="fa-IR" sz="2400" b="0" i="0" u="none" strike="noStrike" cap="none" normalizeH="0" baseline="0" dirty="0" smtClean="0">
                <a:ln>
                  <a:noFill/>
                </a:ln>
                <a:solidFill>
                  <a:srgbClr val="0000FF"/>
                </a:solidFill>
                <a:effectLst/>
                <a:latin typeface="Calibri" pitchFamily="34" charset="0"/>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ميانسالان،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از</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زمستان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بهره</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ورند. </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اگرفصل</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زمستان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خشك</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و</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شمالي</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باشد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و</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بعد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از</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آن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بهار</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پربارش</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جنوبي</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و تابستان</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پربارش</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باشد،</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اسهال</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خوني</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بسيار</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اتفاق</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مي</a:t>
            </a:r>
            <a:r>
              <a:rPr kumimoji="0" lang="fa-IR" sz="2400" b="0" i="0" u="none" strike="noStrike" cap="none" normalizeH="0" baseline="0" dirty="0" smtClean="0">
                <a:ln>
                  <a:noFill/>
                </a:ln>
                <a:solidFill>
                  <a:srgbClr val="0000FF"/>
                </a:solidFill>
                <a:effectLst/>
                <a:latin typeface="MitraBoldPS"/>
                <a:ea typeface="Calibri" pitchFamily="34" charset="0"/>
                <a:cs typeface="B Nazanin" pitchFamily="2" charset="-78"/>
              </a:rPr>
              <a:t>‌</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افتد</a:t>
            </a:r>
            <a:r>
              <a:rPr kumimoji="0" lang="en-US" sz="2400" b="0" i="0" u="none" strike="noStrike" cap="none" normalizeH="0" baseline="0" dirty="0" smtClean="0">
                <a:ln>
                  <a:noFill/>
                </a:ln>
                <a:solidFill>
                  <a:srgbClr val="0000FF"/>
                </a:solidFill>
                <a:effectLst/>
                <a:latin typeface="MitraBoldPS"/>
                <a:ea typeface="Calibri" pitchFamily="34" charset="0"/>
                <a:cs typeface="B Nazanin" pitchFamily="2" charset="-78"/>
              </a:rPr>
              <a:t>.</a:t>
            </a:r>
            <a:endParaRPr kumimoji="0" lang="fa-IR" sz="2400" b="0" i="0" u="none" strike="noStrike" cap="none" normalizeH="0" baseline="0" dirty="0" smtClean="0">
              <a:ln>
                <a:noFill/>
              </a:ln>
              <a:solidFill>
                <a:srgbClr val="0000FF"/>
              </a:solidFill>
              <a:effectLst/>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8" y="785794"/>
            <a:ext cx="2214578" cy="707886"/>
          </a:xfrm>
          <a:prstGeom prst="rect">
            <a:avLst/>
          </a:prstGeom>
          <a:solidFill>
            <a:srgbClr val="00FFCC"/>
          </a:solidFill>
          <a:effectLst>
            <a:outerShdw blurRad="40000" dist="23000" dir="5400000" rotWithShape="0">
              <a:srgbClr val="000000">
                <a:alpha val="35000"/>
              </a:srgbClr>
            </a:outerShdw>
            <a:reflection blurRad="6350" stA="50000" endA="300" endPos="55500" dist="50800" dir="5400000" sy="-100000" algn="bl" rotWithShape="0"/>
          </a:effectLst>
          <a:scene3d>
            <a:camera prst="isometricOffAxis2Left"/>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fa-IR" sz="4000" b="1" dirty="0" smtClean="0">
                <a:cs typeface="B Nazanin" pitchFamily="2" charset="-78"/>
              </a:rPr>
              <a:t>منابع</a:t>
            </a:r>
            <a:r>
              <a:rPr lang="fa-IR" sz="3600" b="1" dirty="0" smtClean="0">
                <a:cs typeface="B Nazanin" pitchFamily="2" charset="-78"/>
              </a:rPr>
              <a:t> </a:t>
            </a:r>
            <a:endParaRPr lang="fa-IR" sz="3600" b="1" dirty="0">
              <a:cs typeface="B Nazanin" pitchFamily="2" charset="-78"/>
            </a:endParaRPr>
          </a:p>
        </p:txBody>
      </p:sp>
      <p:sp>
        <p:nvSpPr>
          <p:cNvPr id="3" name="Rectangle 2"/>
          <p:cNvSpPr/>
          <p:nvPr/>
        </p:nvSpPr>
        <p:spPr>
          <a:xfrm>
            <a:off x="1571604" y="2143116"/>
            <a:ext cx="6500842" cy="3416320"/>
          </a:xfrm>
          <a:prstGeom prst="rect">
            <a:avLst/>
          </a:prstGeom>
        </p:spPr>
        <p:txBody>
          <a:bodyPr wrap="square">
            <a:spAutoFit/>
          </a:bodyPr>
          <a:lstStyle/>
          <a:p>
            <a:pPr algn="just" rtl="1">
              <a:lnSpc>
                <a:spcPct val="150000"/>
              </a:lnSpc>
            </a:pP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سیری پزشکی نیاکان، مبانی اپیدمیولوژی بالینی در قانون ابن سینا. اولین کنگره</a:t>
            </a:r>
            <a:r>
              <a:rPr kumimoji="0" lang="fa-IR" sz="2400" b="0" i="0" u="none" strike="noStrike" cap="none" normalizeH="0" dirty="0" smtClean="0">
                <a:ln>
                  <a:noFill/>
                </a:ln>
                <a:solidFill>
                  <a:srgbClr val="0000FF"/>
                </a:solidFill>
                <a:effectLst/>
                <a:latin typeface="2  Nazanin"/>
                <a:ea typeface="Calibri" pitchFamily="34" charset="0"/>
                <a:cs typeface="B Nazanin" pitchFamily="2" charset="-78"/>
              </a:rPr>
              <a:t> طب پیشگیری همدان.</a:t>
            </a:r>
          </a:p>
          <a:p>
            <a:pPr algn="just" rtl="1">
              <a:lnSpc>
                <a:spcPct val="150000"/>
              </a:lnSpc>
            </a:pPr>
            <a:r>
              <a:rPr lang="fa-IR" sz="2400" dirty="0" smtClean="0">
                <a:solidFill>
                  <a:srgbClr val="0000FF"/>
                </a:solidFill>
                <a:latin typeface="2  Nazanin"/>
                <a:cs typeface="B Nazanin" pitchFamily="2" charset="-78"/>
              </a:rPr>
              <a:t>هوشور، زردشت( 1365)، مقدمه ای بر جغرافیای پزشکی ایران. نشر </a:t>
            </a:r>
          </a:p>
          <a:p>
            <a:pPr algn="just" rtl="1">
              <a:lnSpc>
                <a:spcPct val="150000"/>
              </a:lnSpc>
            </a:pPr>
            <a:r>
              <a:rPr lang="fa-IR" sz="2400" dirty="0" smtClean="0">
                <a:solidFill>
                  <a:srgbClr val="0000FF"/>
                </a:solidFill>
                <a:latin typeface="2  Nazanin"/>
                <a:cs typeface="B Nazanin" pitchFamily="2" charset="-78"/>
              </a:rPr>
              <a:t>هوشور، زردشت(1381)، پاتولوژی جغرافیایی ایران، نشر</a:t>
            </a:r>
          </a:p>
          <a:p>
            <a:pPr algn="just" rtl="1">
              <a:lnSpc>
                <a:spcPct val="150000"/>
              </a:lnSpc>
            </a:pPr>
            <a:r>
              <a:rPr lang="fa-IR" sz="2400" dirty="0">
                <a:solidFill>
                  <a:srgbClr val="0000FF"/>
                </a:solidFill>
                <a:cs typeface="B Nazanin" pitchFamily="2" charset="-78"/>
              </a:rPr>
              <a:t>1- حاتمي، حسين و </a:t>
            </a:r>
            <a:r>
              <a:rPr lang="fa-IR" sz="2400" dirty="0" smtClean="0">
                <a:solidFill>
                  <a:srgbClr val="0000FF"/>
                </a:solidFill>
                <a:cs typeface="B Nazanin" pitchFamily="2" charset="-78"/>
              </a:rPr>
              <a:t>همكاران(1385). </a:t>
            </a:r>
            <a:r>
              <a:rPr lang="fa-IR" sz="2400" dirty="0">
                <a:solidFill>
                  <a:srgbClr val="0000FF"/>
                </a:solidFill>
                <a:cs typeface="B Nazanin" pitchFamily="2" charset="-78"/>
              </a:rPr>
              <a:t>كتاب جامع بهداشت عمومي. جلد 2. وزارت </a:t>
            </a:r>
            <a:r>
              <a:rPr lang="fa-IR" sz="2400" dirty="0" smtClean="0">
                <a:solidFill>
                  <a:srgbClr val="0000FF"/>
                </a:solidFill>
                <a:cs typeface="B Nazanin" pitchFamily="2" charset="-78"/>
              </a:rPr>
              <a:t>بهداشت.</a:t>
            </a:r>
            <a:endParaRPr lang="fa-IR" sz="2400" dirty="0">
              <a:solidFill>
                <a:srgbClr val="0000FF"/>
              </a:solidFill>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descr="data:image/jpeg;base64,/9j/4AAQSkZJRgABAQAAAQABAAD/2wCEAAkGBhQSERUUEhQUFRUWFBcYFBgVFxgUFBQXGBccFBcXFBcXHCYeFxojHBcVHy8gJCcpLCwsFx4xNTAqNSYrLCkBCQoKDgwOGg8PGikkHSQsLCwtLCwpLCwsLCwsKiwsLywpLCovLCwsKSwsLCwsKSwsLCksLCwsLCksLCwpKSwsKf/AABEIALYBFAMBIgACEQEDEQH/xAAbAAABBQEBAAAAAAAAAAAAAAABAAIDBAUGB//EAEQQAAEDAwIDBQUEBggGAwAAAAEAAhEDEiEEBRMxQQYiUWFxgZGhsdEUMlLBI0JiorLhFUNTY3LC8PEWM3OCktIkNLP/xAAbAQADAQEBAQEAAAAAAAAAAAAAAQIDBAUGB//EADERAAICAQIEBAQGAwEBAAAAAAABAhEDBBIFITFRExRBYRWRodEiUnGBwfAjseHxMv/aAAwDAQACEQMRAD8A6UnKEpzkwr6Oz5MN6IcUIRASYxwcU4PKCCQx95SvKYilYx16FxQRSsQC4oXFFNTsY+9C4oApIsA3eabcUkgixAuSuKRKEosBXFIvSCaU7AdeUr/NNSKYCc8prqhSKZCAH8RDiFMShMTCXFNDkSEwpoBxcUC9AJpKdiEXoF3mhKCdiHF6beggU7ETMd6pKNpSTFRpOTQE9wShczZtQ1EBGEYU2OgIwnQlCVgNShOhKEWFDYRlKEQEWKgFNhOSTsdDUUYQhKwEhCchCdiGFCE8hAhFgMSTkoTsBsIFPtQITsBhTCpSEyEWA1BPhBOxDSmJ5CaQnYDXJpCeQgnYiMhJOIShOwY0hNKegQixUBoSTmtSTsk1CEoTihC5HLmdNAARCSKncPaKEoTkktwqAQgU5JG4dDIShOhIJ2LaNhCE+EEbgoahCdCITsKGwgnwmkIsVDSErU5IosKGEIQnoKrChoRKMJIsVEZTYUpCZCLChpQcE9AosVEUIlPhNhOxURkJpUhCFqdhQwhNhSEJqe4QyEi1SWoQnYUCmEU5jUk7FRpOCbKe8ZTCFwuXM7NoQlCQSU7h7QhJKEUbh7RBIooI3C2iShFCEbg2gQIRhJPcG0EJJJI3C2gSRQRuDaBBIpJ7hbRFBFNT3BtCUCkhKe4VClNJRQT3C2gQRSKe4VAITUUCjcLaNIQhOKanYtoCErE4hAI3C2iITE8pie4VEjAgkxJG5E0aVTqo1BV3ekDl8ex30UX9MUelRvx+i83zGL8y+Z6602X8r+RdCKp/0pS/tG+9OG50v7RnvCXmMf5l8yvLZPyv5FtIKo7daQiajMmOc++OXqVKNbT6PZ/5D6oWaD6NfMPLz7P5ExSKi+1s/Gz/AMh9UeO38TfeFXix7i8GXYkaUk1rx4hLiDyRvQvCfYKSRSCrcheGwJBGFT0u4XgmAIcREzyMeC5dRrcWnSeR1/fY2w6TJmtQXQtkpq5XWdpqjXOBc0APLWgMnE9fr5qGl2iruE3CS6AA0e7lJKx+KYqun8v+nSuF5e6/v7HXlCVj1du1vCvvz+AAXgekR7JlYjN0rHnUcoXF8L6J/T7jjwrJLkmvr9jspSlcx9o1FpN7hDohwgnF2Jb0Cru3auHRxD5y1uPgqXFsL9H9BfCcno19fsdcShK58b3Wpm2owTA59wweR8On+oWzpa97Gu5XNBjwld2DV48//wAM4s2knh5yJ00lEpi6bObaElAlAlNlOxbAkpSmpJ2LaFJCUSUrFtA4pspXJpKdi2hlC5AoFOxbSRiSDEkWRtLFPR02FxePvVnU2yLusD0Ttv2RpqVMSGuAAOQJaCfmsGpub3BoJBtq8UeNwyZzyUui7TV2VHWtY4PFxLsGeWADkQAvy6eDNcqf19z9FfQuu2wN1BaB1YIOWw8GfPop6eyt+zvdbMcTJ5iwuAj3e1ZI3qpff3XOJa7wi0GBHoVMO0tTgmnDACXScz3iSfmUpY8rS59iufKqNA7VTdTbaJN9Nrj1kkAg/wCuiW+bK1jmBrQ2Q/xg2AOz4GJyswdoHsx3T321ORyQZA9MBT7j2jdWIcQ0Q18AT+sLShY8iadv1Cpbq9Bztma51LuxdNwaCRgAgjqPBT1+zjOIwRa1xM+ENaXHnyOFR03aVzX0y5rZYC0DldPjHVWavaV76klrYAeAJ6ubZ4ecpbc9rmFP0osavsxT4lMNEB8zGZgXSCfRU977PNpuZYIukQciQAQQUf8Ai4iox9rTbiJI5909ENy391ZzXw0BploBn5wnBZ1VthGLv2Hs7OtdUpgS0ODpHP7oB7pPQz1U9fsw0VmtaS1pa4nOe6QMH/uH80yn2rHGa/hgBrYtu5kjJ5eSP/FV1a9zAWhpET0Lgecfso/z92Ttd3XoCp2bPGDWveGlpdFxkQQCBnPMZUB7OhtYtDnBpbcYw45iCRg+qnp9rCK9xZPdLQAYgEgzkeStaLtM299SrTmWWtAPIzPVF6h0pP09QSa6I5ncezb73spC4Fskkhv3uUzzODPon9m9A9uppBzT/wAwlsxBEG13vafctGn2gANRzmElwhuQIiY9mfgszS7y5j6dXrTNo8xJ8sYdC6sU8jW2fsVKPX9D0fU0gxoc4NbyaLoaJcQGj1JkD1C881OgB1j2cp1MR4TUiE3W9t6lW6m+o05a5rerSw3A8smQD0hQjcHOqmsD3jUFQeE3XeWFvKCjzSaMMEZJuzqqm1Egnum12ILIhwtIPLpPPzWT2m0rm16MgB1g5AD9cxPQrIobzqWu/wDtRLpLSDDiATGTPPoClV19Wq81atS/PdgQGtBm0eh8VlHC4c2yoqTlzNXtrRF7Z6Mxj+8MfAuR0jn8IOY4Qxg7sd63GfPksjXbpxCHNghogAm6D3py0Dqfgn098tBZGeEGYEiM59crSM82KK8PkxvFjnFKVM1Tqq0iepA5Sc8sKSo6u0tENJdMQ0wI5g+HiqO49pKbnAMu5sIJFplve8PBaFDtHR4jC661sybSZcWR0Hj9UnrtcknbM3o9O+aiiHUauoww4Nk8sGDM8inaStVqAlrW4MGQRnnA81mbrvDXQ5oMCRERiTEexa+2doKDKLyZBNaWttP3YaPCOhWj4hrYwtN2Q9Dp/wAqAH1CziWtt6zMx4x4Sq9XXVGgFzGgHl3jz5x6p1HtAzgOa5xLnGpAjLWEC2IHLmou0e8Ungtpm7LTyIGBJ5pw4nrt9N8r7ehPkNO+sQs3F5LgKeWi4i6MR0kZypKWuc6LWSS2QA7mB1EhQ6PfKALnEkA0mj7pPeBdcfl71Pod3ohtIl0FtEh0g/ehsep5+5W+La1X9vYT4dpu31KNbdHkgBpaSRHJxORLefnHqFd09Z1zmltRzhJIhoLevjy+qbtevoGs2XiRUe4zjum6OfsWmN3pB9Qg4tbHsJBgrLLxXVqVq/6w8hgXKjLfr+oa6AYMxz8CRgJlbVPm1rTdIwR0+8cennhalfU0XUXd8Xd4xOZvwPM5BWdueta25zJcXNAAAnN30ytIcY1cuX8EfDNO/Qh1G5ua6LY/xHPwCSzqmue8yA4CIgsg/FBdq4hqmub/ANfYy+Gabt9WU+15dSa20ltzoJHM4n6KLa+0pqONN4aRYSLbpDhEETmfHkrmt1Bul1Mkg4usdHTEnwXFf0vXfqgHPeWtrOhuAAC7Ix0gAc4TjgWSMotLlfMFmcMqnfJ+h3NdxpURUgn7vxHihxxVfRc0W8Sm51SORc023QMA859EyhqnR9x2Bgy3GIj73gYXHbduNc6sS+oRdUgEmCJcfHlPnzXNj0/iJtdVZ0vUOL5+v0PQ9HqBTr8JzJY9puLusCRGMEQf9BV6TCWOMHF8ewkLE7QbrX+zAUzVaQ8FsOy0k5LYMyQSPf4qh2W3GsaZuD3y45cZgQJAucMSoWkbi8lrtRo9Sk9tO+50Oxb0+11PUs7pZe2WkH/E2R8VPoqZcCc4cQOvJc92w11RrKZpXscHRc05tDTDRBJAGMKz2c1lQ0G3BxJmXEjOZzLp/wBkS0/4PFVK/Qa1Ff465r1NDs9vhdTeys2QYLZbGC62W+QgifJWNLL2z4FwHnGFzXaGo6lSB04NNxcJNOASCDIwTzU/ZvXVDRbdeTmXEzPePi5OemW15Y9G+gR1FVBrnXU39Puv6E06zYex9vKHNd8xnCW2g1QDMT1OAMxJ8Fg9qNY9lG6lcxznNuc0iTgiDB9Pch2X19U0hde4y7vEjx5Zco8r/jeRdynqVuUK5nSajd6VSjTFkPIMFogAtyc88qs3U20uIc4BPpPksXtJralPT/oZZ32juxyg4wTPuTdh19V9CKgc8eJIz5RIRHS1j3rpfcctTHftSZ0+8bhRezuNtc1rTjAg/NZeiAc3vXBvFAdHOLhPwlZXazcatOiwUy5ovg8iIgmOuJUY3CqNGHMNQPLgS4FpJddzIJ646K8WkccaafV9yMmpju2pPkXu19SiLDTaA02224ieRELQ2gTp2VHE/wDLa44PhJwuc2rUvrtLtTc9wecugHk3HMLo9I1pphpa61uGi6BER0dnBVzxrHBY5c2n1J8Zylujy5HD71rRUr3tLoBFpzyJnHh44Xb6KTpQ8yTwyeRmRP0XMdq9JTpNpmkyCXick4AMDn5D3Lb0esdYGWuDYt5iCOo+8unNtnig10+xz45uOSRkbTWA0/ee9geYLhEgkOEgnzym9mNfUdULS6cGC7Jx0k8+a6R+20OGGGmLAZAkwDn9rzPvXEajUOoPp8AkEtdJwS7vecgYVY9uZSiur7inPw9r7HoLGUS0h7v0sXY7sAY7oB8Pms/RVHEOyLb8kiTEDPrn4JlHWPOXA5nw5T6rEpbpVbrXU2k8O4m0RH3JyevvXFjwSe7n7/8Ah1zzwilyZ0m61aQph1E4gjxmMGcpaaqwlgrOAECwDBJgwD18fcq+s1Dix1zT9xxGGgA2ziD4+SxuzW6VntJeS6CIkDAjpiAlDA3ibvp79xzzw3pUahrgV7W9A7mMAQtX7DSFEuMuqdegb0AAC5btDrHsY1zJa81IJETBaZ6la9DW1DSbdJloJwM46mU8uGWyLT+vYIZ4ObVe5Hp2XU3ThsuP7XsyqmicXNeAcA9S6eXTKp1NxqjU8ME8Puy2GxloJz/NWNxrllCpYC2WySI5jrzXR4bTrvRi80GrS6P++o3atydxiQRgASfC71WtuG7tY/uiWuGZHOevlzXN7RVIoucAb4d3hHQSMT4pu062o9vfMgQGiAMRy6LTJgTk5duREM8aprr09jstXuLSHBph0XYE88H4wqGo34CgXPGWuMhuLoZMeX8ljbVuFVzn3yRJHJoMTET7Aq/aGu5tIBsgOLrsCDgeqzhpkpqDFPUJ47S5m9tW7cSmHCQCeRJdHlPUeqSq6ENbTaA0wBiD7fxeMpKZwW50ZqTrnRpb1WNQwycHKp6XZWh7n9QHHnOTlWK26i6QMKuNc4kkf7rbLGXNR9Th0+oSmpzV0agN1MAcyG/KVUdtop1KE9KL59S4n8yrO21QXNugCRz5DB/ktuvt92nFQRIDvWASvLyZXhkk+j/mz28Khki2n2KGj0XEqA/qgOJ92FnaOgGMcAPxn4rptt0Tgemagb+Sg33ajTfEDLHnGOQlc8dTeRxvl9joeNbdphaDaTUFz4IDSR6o7cA1haByLo98rpdBpMU2fiYT8T/JQO2a2qRAgtqkexko81cmn+37DeNbFE5fZtvNSm4vyJET6wp9tpBrIjq75yun0u1EPbTAi7PuEqpu21GnUAj7xx/r2qlq1OTXfmh+HHao9jN1O3Bzahjumq60eDQTAHshM7MsDDTBGL8+1y7KrtoNZlOMFgPuaJ+apaXYw3VWxjn++0eHmsVq/wALT/UTUWl7I5/V7bGnbdnEn3fzVbQac8G1gkhuYEwJyV1v9H31OERgNJ9xAVnsvsoFSu0/2DojzJ+ieLUtxcfXqPJtX4uxyXaDbRwoOcCFnbWwFoYeXGb/ABD6rqK2mNbiAj7jR+f0WDoNGb6bQMuIcB45P/qt8GW8bi2LKk5Jmb2sp8JwDMZBMexXduqTp2eNgPtLVZ33Z3vlzmERbHOMmPRQUKBa/hdQ4Mj2xC6MeRPCl6ownFSyN+lHE7tVfcGuJMOH0XZaN/8A8Vp68M/ms+vsRqPLo5Og/HzWi7Tmn+jIjoPauvNmjOMYrqjmhh/HJsyNBrnVKIk9c+5yzNip31BcJhrviZXQ1tr4PcjnkfvJ+37PaC4D+qn5/RHjwjGTXr0L8BycV26mrS044d/kfmsXQUhe50Zv/IBdDuOnLBaBjufFWtv2RoqsBGHST68OfmvLjqFCMm31O+cE0vYxN/ZbTgeB+Kg2XRgRGMCfcrm+6c4HqtrZ9tB078ZbWgelrfqh5lDB+opJPIpdjitbSuqgESJJ+C6I0h9nB8vkp2bODQLyMh1XPWAAndpdPww4DlIj2hE86yOMF6McYqMnI5fTMBud1l2fQYVegbmVGnkfkuq27aWkER/VNd7S4gqTbNobZSwO9ReT6w1bvVxjf99zF4rVHCbTRN5ZHMcvatPXbdaQ1giAOXoul2Xa2jUNMf1r2+zvLUftLTUqgj9Rse0lLNr0p/t/wUMKjFrucm3bLW1HAfqnp5hZWu0BdQMjMuj2tXop0TRp6v8AgqD98fRZG66MZaPwz+9CnDrfxX7/AOiJ4VKG05HbKZFMA9ElqVNPbjySXY8252cvguPIocJOZTtykXZUHGg5K9Bo+fi2WeMZ5rotD2hLdO6i4SCHBp8JHy+q5UPB5KRlQg5XLl08cqqR1Ys8sbuJ6Hot2puDIIk12Eg9Jcp+1FcF7f8Ap1v4Wj81582oZxhaR1lR8XuJgED2/wCwXlS4bU1KL5cz1MfEIt3NczqaWoDatCf7N4+RVytqAa9PzFUe9i5WrXLnNdP3eXtUv2t17XTyn4iCsnwzJya7P+Tp89gfqdVVrhuoonyf/CFndq9QOJRP7TvkFm6rXFz2Ok92eviFBulc1C2ScLPFw/JGUW+z/kHq8UednU09cDqKR/u3j4M+ifV1AGpaf7t/8bFyZ1Pfa7PdHrzUtXXk1A6TgEcvH2+Sl8PyWv0f8i83h7+x0f2oDU+tI/xhP0O5BuoqD8VCP3iuWraq6pfJwI5efqm6Q3OLic5ycYB5JeSnjV+1GmPPiy3FMvO3JrK1UGMsb/m+qobDrWu1mmiMNLT6i/6rmt0c5z3nzI6+iOxajh1abyR3XnOcT/uvRhpFCDa61/BM86k6PY9x0zX04xzafc6V51Wqj+k3eH2sf/ouqqdoWcO6RHw6Lzmvq5rveCM1S4H/ALpWOlhKTly9CItR5NneigxrXwBl4PzP5rG7W2/aaRbiWgnz76r1t6kYP635LN3fcL6lMie63/NKWDT5FO37lPJG+pq9sQGPYR+A/wARH5qbb3D7M49eFb8P5rL7S6riubHRvzJKk0jiKYb+zldUNJLLijH1M8mthhbs09Xqw6P8VP4FaDtxDalM+F38ELnwpHVTInom+EydfuYfGMfYk3qoHPbHQfVaWx7kBTqA9al3waPyWLUdPNKnVIBAwtJcKlLGoGXxeF81yN2nrWnTOGJ7/wAZWdv2tFRnmSD7lTFcxE4lREox8IcZbvewlxmNckaOh14D3f8ASA9xJ/NSbdrgOCD+rTc33gfRZAKAK0fCbv8AvpRn8Z9i3ptytqtPTiF3vn6rZpbqOM/wLWj3SfzXMp3EynPhCn17UC4x7GvW3Ymk9o6lw59CZ/JQanWfpJ6FoH5rODkXOlax4RFGT4zLsS6zLseEJKPiJLoXDKVHPLi027o5CprHTnxTX1SUarhJjxwoy5a0CoLa5arLNcVWDwi2qIwpkvYqkWm7i4lb+i1QIC5unV8lY0tcysZxspJHU/aAOSkp15XJs3AipBWtS1gC0xTcHUjDLh3K4mxxEC9VG15TxVXprHGSPMc2izKaXKDjJGqp8vEPFZNciKsKtxkOMoelg+pSzyXQL6QJ9UwaYJGqkaiflYdivMz7k5qdy38lWOjCdxEjVQtJBegeaydwfZxCZ9lEp/FTeKqWmh2F5nJ3JmsCka9VOIkaq2jiiuhjLI31ZcFVB1ZVOIm8RXtRNlt1RNNVVjVTDVRtCyzxEOIq16HEQohZZvQ4ircRA1U9gWWTUTb1BxUOKltCyzejcq/ER4qpRE2TtekoA9JG0VmAdM6cp79KpUC5eO0z1vEKzNMJQ1Gn8FKK2VJx5S/EmaqRHp6eMp4dCBeUyZUuLfUreFrLnSrIpkKGmYU5qDqpaY1kLun1GFZFZZFKopXahdeny7eUjhz4lJ3E0+Mhxlm/aE9lVdXjxObwWXuIhxlWFRPaUePFh4bJeIjxVA4JjnKvFiLw2WuKgaqq3IXp+LEXhstcVNNRV7kgVXiRFsZY4qHFVclM4ipTQtjLfFTTVVe5Bz09yCiyaibxFXNRN4isVFjiIcRV+IgaiB0WeKhxFVvRvRQUWL0b1BcnqtpLJL0RUVcvQvQFFoVUlVvRQKipVfDnDwKgqV0kl5NHpxKjtQU6nqSkkqaVG5cpvTuIgksCQ8ZA1pSSVJIkcx6kulFJQxCBUrXIpKWMPEKlpVEkkEssF2FEXJJJEiATSkkmgCE8BJJNsRFUTAEEkbmOiQBBzUklSmyWkRkIWJJLeM5dzNpDHBMSSXRGbIoLQk4oJLZNioLXJ1WoUklW5k1zIg5GUklaYMbekkkotlUf/9k="/>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data:image/jpeg;base64,/9j/4AAQSkZJRgABAQAAAQABAAD/2wCEAAkGBhQSERUUEhQUFRUWFBcYFBgVFxgUFBQXGBccFBcXFBcXHCYeFxojHBcVHy8gJCcpLCwsFx4xNTAqNSYrLCkBCQoKDgwOGg8PGikkHSQsLCwtLCwpLCwsLCwsKiwsLywpLCovLCwsKSwsLCwsKSwsLCksLCwsLCksLCwpKSwsKf/AABEIALYBFAMBIgACEQEDEQH/xAAbAAABBQEBAAAAAAAAAAAAAAABAAIDBAUGB//EAEQQAAEDAwIDBQUEBggGAwAAAAEAAhEDEiEEBRMxQQYiUWFxgZGhsdEUMlLBI0JiorLhFUNTY3LC8PEWM3OCktIkNLP/xAAbAQADAQEBAQEAAAAAAAAAAAAAAQIDBAUGB//EADERAAICAQIEBAQGAwEBAAAAAAABAhEDBBIFITFRExRBYRWRodEiUnGBwfAjseHxMv/aAAwDAQACEQMRAD8A6UnKEpzkwr6Oz5MN6IcUIRASYxwcU4PKCCQx95SvKYilYx16FxQRSsQC4oXFFNTsY+9C4oApIsA3eabcUkgixAuSuKRKEosBXFIvSCaU7AdeUr/NNSKYCc8prqhSKZCAH8RDiFMShMTCXFNDkSEwpoBxcUC9AJpKdiEXoF3mhKCdiHF6beggU7ETMd6pKNpSTFRpOTQE9wShczZtQ1EBGEYU2OgIwnQlCVgNShOhKEWFDYRlKEQEWKgFNhOSTsdDUUYQhKwEhCchCdiGFCE8hAhFgMSTkoTsBsIFPtQITsBhTCpSEyEWA1BPhBOxDSmJ5CaQnYDXJpCeQgnYiMhJOIShOwY0hNKegQixUBoSTmtSTsk1CEoTihC5HLmdNAARCSKncPaKEoTkktwqAQgU5JG4dDIShOhIJ2LaNhCE+EEbgoahCdCITsKGwgnwmkIsVDSErU5IosKGEIQnoKrChoRKMJIsVEZTYUpCZCLChpQcE9AosVEUIlPhNhOxURkJpUhCFqdhQwhNhSEJqe4QyEi1SWoQnYUCmEU5jUk7FRpOCbKe8ZTCFwuXM7NoQlCQSU7h7QhJKEUbh7RBIooI3C2iShFCEbg2gQIRhJPcG0EJJJI3C2gSRQRuDaBBIpJ7hbRFBFNT3BtCUCkhKe4VClNJRQT3C2gQRSKe4VAITUUCjcLaNIQhOKanYtoCErE4hAI3C2iITE8pie4VEjAgkxJG5E0aVTqo1BV3ekDl8ex30UX9MUelRvx+i83zGL8y+Z6602X8r+RdCKp/0pS/tG+9OG50v7RnvCXmMf5l8yvLZPyv5FtIKo7daQiajMmOc++OXqVKNbT6PZ/5D6oWaD6NfMPLz7P5ExSKi+1s/Gz/AMh9UeO38TfeFXix7i8GXYkaUk1rx4hLiDyRvQvCfYKSRSCrcheGwJBGFT0u4XgmAIcREzyMeC5dRrcWnSeR1/fY2w6TJmtQXQtkpq5XWdpqjXOBc0APLWgMnE9fr5qGl2iruE3CS6AA0e7lJKx+KYqun8v+nSuF5e6/v7HXlCVj1du1vCvvz+AAXgekR7JlYjN0rHnUcoXF8L6J/T7jjwrJLkmvr9jspSlcx9o1FpN7hDohwgnF2Jb0Cru3auHRxD5y1uPgqXFsL9H9BfCcno19fsdcShK58b3Wpm2owTA59wweR8On+oWzpa97Gu5XNBjwld2DV48//wAM4s2knh5yJ00lEpi6bObaElAlAlNlOxbAkpSmpJ2LaFJCUSUrFtA4pspXJpKdi2hlC5AoFOxbSRiSDEkWRtLFPR02FxePvVnU2yLusD0Ttv2RpqVMSGuAAOQJaCfmsGpub3BoJBtq8UeNwyZzyUui7TV2VHWtY4PFxLsGeWADkQAvy6eDNcqf19z9FfQuu2wN1BaB1YIOWw8GfPop6eyt+zvdbMcTJ5iwuAj3e1ZI3qpff3XOJa7wi0GBHoVMO0tTgmnDACXScz3iSfmUpY8rS59iufKqNA7VTdTbaJN9Nrj1kkAg/wCuiW+bK1jmBrQ2Q/xg2AOz4GJyswdoHsx3T321ORyQZA9MBT7j2jdWIcQ0Q18AT+sLShY8iadv1Cpbq9Bztma51LuxdNwaCRgAgjqPBT1+zjOIwRa1xM+ENaXHnyOFR03aVzX0y5rZYC0DldPjHVWavaV76klrYAeAJ6ubZ4ecpbc9rmFP0osavsxT4lMNEB8zGZgXSCfRU977PNpuZYIukQciQAQQUf8Ai4iox9rTbiJI5909ENy391ZzXw0BploBn5wnBZ1VthGLv2Hs7OtdUpgS0ODpHP7oB7pPQz1U9fsw0VmtaS1pa4nOe6QMH/uH80yn2rHGa/hgBrYtu5kjJ5eSP/FV1a9zAWhpET0Lgecfso/z92Ttd3XoCp2bPGDWveGlpdFxkQQCBnPMZUB7OhtYtDnBpbcYw45iCRg+qnp9rCK9xZPdLQAYgEgzkeStaLtM299SrTmWWtAPIzPVF6h0pP09QSa6I5ncezb73spC4Fskkhv3uUzzODPon9m9A9uppBzT/wAwlsxBEG13vafctGn2gANRzmElwhuQIiY9mfgszS7y5j6dXrTNo8xJ8sYdC6sU8jW2fsVKPX9D0fU0gxoc4NbyaLoaJcQGj1JkD1C881OgB1j2cp1MR4TUiE3W9t6lW6m+o05a5rerSw3A8smQD0hQjcHOqmsD3jUFQeE3XeWFvKCjzSaMMEZJuzqqm1Egnum12ILIhwtIPLpPPzWT2m0rm16MgB1g5AD9cxPQrIobzqWu/wDtRLpLSDDiATGTPPoClV19Wq81atS/PdgQGtBm0eh8VlHC4c2yoqTlzNXtrRF7Z6Mxj+8MfAuR0jn8IOY4Qxg7sd63GfPksjXbpxCHNghogAm6D3py0Dqfgn098tBZGeEGYEiM59crSM82KK8PkxvFjnFKVM1Tqq0iepA5Sc8sKSo6u0tENJdMQ0wI5g+HiqO49pKbnAMu5sIJFplve8PBaFDtHR4jC661sybSZcWR0Hj9UnrtcknbM3o9O+aiiHUauoww4Nk8sGDM8inaStVqAlrW4MGQRnnA81mbrvDXQ5oMCRERiTEexa+2doKDKLyZBNaWttP3YaPCOhWj4hrYwtN2Q9Dp/wAqAH1CziWtt6zMx4x4Sq9XXVGgFzGgHl3jz5x6p1HtAzgOa5xLnGpAjLWEC2IHLmou0e8Ungtpm7LTyIGBJ5pw4nrt9N8r7ehPkNO+sQs3F5LgKeWi4i6MR0kZypKWuc6LWSS2QA7mB1EhQ6PfKALnEkA0mj7pPeBdcfl71Pod3ohtIl0FtEh0g/ehsep5+5W+La1X9vYT4dpu31KNbdHkgBpaSRHJxORLefnHqFd09Z1zmltRzhJIhoLevjy+qbtevoGs2XiRUe4zjum6OfsWmN3pB9Qg4tbHsJBgrLLxXVqVq/6w8hgXKjLfr+oa6AYMxz8CRgJlbVPm1rTdIwR0+8cennhalfU0XUXd8Xd4xOZvwPM5BWdueta25zJcXNAAAnN30ytIcY1cuX8EfDNO/Qh1G5ua6LY/xHPwCSzqmue8yA4CIgsg/FBdq4hqmub/ANfYy+Gabt9WU+15dSa20ltzoJHM4n6KLa+0pqONN4aRYSLbpDhEETmfHkrmt1Bul1Mkg4usdHTEnwXFf0vXfqgHPeWtrOhuAAC7Ix0gAc4TjgWSMotLlfMFmcMqnfJ+h3NdxpURUgn7vxHihxxVfRc0W8Sm51SORc023QMA859EyhqnR9x2Bgy3GIj73gYXHbduNc6sS+oRdUgEmCJcfHlPnzXNj0/iJtdVZ0vUOL5+v0PQ9HqBTr8JzJY9puLusCRGMEQf9BV6TCWOMHF8ewkLE7QbrX+zAUzVaQ8FsOy0k5LYMyQSPf4qh2W3GsaZuD3y45cZgQJAucMSoWkbi8lrtRo9Sk9tO+50Oxb0+11PUs7pZe2WkH/E2R8VPoqZcCc4cQOvJc92w11RrKZpXscHRc05tDTDRBJAGMKz2c1lQ0G3BxJmXEjOZzLp/wBkS0/4PFVK/Qa1Ff465r1NDs9vhdTeys2QYLZbGC62W+QgifJWNLL2z4FwHnGFzXaGo6lSB04NNxcJNOASCDIwTzU/ZvXVDRbdeTmXEzPePi5OemW15Y9G+gR1FVBrnXU39Puv6E06zYex9vKHNd8xnCW2g1QDMT1OAMxJ8Fg9qNY9lG6lcxznNuc0iTgiDB9Pch2X19U0hde4y7vEjx5Zco8r/jeRdynqVuUK5nSajd6VSjTFkPIMFogAtyc88qs3U20uIc4BPpPksXtJralPT/oZZ32juxyg4wTPuTdh19V9CKgc8eJIz5RIRHS1j3rpfcctTHftSZ0+8bhRezuNtc1rTjAg/NZeiAc3vXBvFAdHOLhPwlZXazcatOiwUy5ovg8iIgmOuJUY3CqNGHMNQPLgS4FpJddzIJ646K8WkccaafV9yMmpju2pPkXu19SiLDTaA02224ieRELQ2gTp2VHE/wDLa44PhJwuc2rUvrtLtTc9wecugHk3HMLo9I1pphpa61uGi6BER0dnBVzxrHBY5c2n1J8Zylujy5HD71rRUr3tLoBFpzyJnHh44Xb6KTpQ8yTwyeRmRP0XMdq9JTpNpmkyCXick4AMDn5D3Lb0esdYGWuDYt5iCOo+8unNtnig10+xz45uOSRkbTWA0/ee9geYLhEgkOEgnzym9mNfUdULS6cGC7Jx0k8+a6R+20OGGGmLAZAkwDn9rzPvXEajUOoPp8AkEtdJwS7vecgYVY9uZSiur7inPw9r7HoLGUS0h7v0sXY7sAY7oB8Pms/RVHEOyLb8kiTEDPrn4JlHWPOXA5nw5T6rEpbpVbrXU2k8O4m0RH3JyevvXFjwSe7n7/8Ah1zzwilyZ0m61aQph1E4gjxmMGcpaaqwlgrOAECwDBJgwD18fcq+s1Dix1zT9xxGGgA2ziD4+SxuzW6VntJeS6CIkDAjpiAlDA3ibvp79xzzw3pUahrgV7W9A7mMAQtX7DSFEuMuqdegb0AAC5btDrHsY1zJa81IJETBaZ6la9DW1DSbdJloJwM46mU8uGWyLT+vYIZ4ObVe5Hp2XU3ThsuP7XsyqmicXNeAcA9S6eXTKp1NxqjU8ME8Puy2GxloJz/NWNxrllCpYC2WySI5jrzXR4bTrvRi80GrS6P++o3atydxiQRgASfC71WtuG7tY/uiWuGZHOevlzXN7RVIoucAb4d3hHQSMT4pu062o9vfMgQGiAMRy6LTJgTk5duREM8aprr09jstXuLSHBph0XYE88H4wqGo34CgXPGWuMhuLoZMeX8ljbVuFVzn3yRJHJoMTET7Aq/aGu5tIBsgOLrsCDgeqzhpkpqDFPUJ47S5m9tW7cSmHCQCeRJdHlPUeqSq6ENbTaA0wBiD7fxeMpKZwW50ZqTrnRpb1WNQwycHKp6XZWh7n9QHHnOTlWK26i6QMKuNc4kkf7rbLGXNR9Th0+oSmpzV0agN1MAcyG/KVUdtop1KE9KL59S4n8yrO21QXNugCRz5DB/ktuvt92nFQRIDvWASvLyZXhkk+j/mz28Khki2n2KGj0XEqA/qgOJ92FnaOgGMcAPxn4rptt0Tgemagb+Sg33ajTfEDLHnGOQlc8dTeRxvl9joeNbdphaDaTUFz4IDSR6o7cA1haByLo98rpdBpMU2fiYT8T/JQO2a2qRAgtqkexko81cmn+37DeNbFE5fZtvNSm4vyJET6wp9tpBrIjq75yun0u1EPbTAi7PuEqpu21GnUAj7xx/r2qlq1OTXfmh+HHao9jN1O3Bzahjumq60eDQTAHshM7MsDDTBGL8+1y7KrtoNZlOMFgPuaJ+apaXYw3VWxjn++0eHmsVq/wALT/UTUWl7I5/V7bGnbdnEn3fzVbQac8G1gkhuYEwJyV1v9H31OERgNJ9xAVnsvsoFSu0/2DojzJ+ieLUtxcfXqPJtX4uxyXaDbRwoOcCFnbWwFoYeXGb/ABD6rqK2mNbiAj7jR+f0WDoNGb6bQMuIcB45P/qt8GW8bi2LKk5Jmb2sp8JwDMZBMexXduqTp2eNgPtLVZ33Z3vlzmERbHOMmPRQUKBa/hdQ4Mj2xC6MeRPCl6ownFSyN+lHE7tVfcGuJMOH0XZaN/8A8Vp68M/ms+vsRqPLo5Og/HzWi7Tmn+jIjoPauvNmjOMYrqjmhh/HJsyNBrnVKIk9c+5yzNip31BcJhrviZXQ1tr4PcjnkfvJ+37PaC4D+qn5/RHjwjGTXr0L8BycV26mrS044d/kfmsXQUhe50Zv/IBdDuOnLBaBjufFWtv2RoqsBGHST68OfmvLjqFCMm31O+cE0vYxN/ZbTgeB+Kg2XRgRGMCfcrm+6c4HqtrZ9tB078ZbWgelrfqh5lDB+opJPIpdjitbSuqgESJJ+C6I0h9nB8vkp2bODQLyMh1XPWAAndpdPww4DlIj2hE86yOMF6McYqMnI5fTMBud1l2fQYVegbmVGnkfkuq27aWkER/VNd7S4gqTbNobZSwO9ReT6w1bvVxjf99zF4rVHCbTRN5ZHMcvatPXbdaQ1giAOXoul2Xa2jUNMf1r2+zvLUftLTUqgj9Rse0lLNr0p/t/wUMKjFrucm3bLW1HAfqnp5hZWu0BdQMjMuj2tXop0TRp6v8AgqD98fRZG66MZaPwz+9CnDrfxX7/AOiJ4VKG05HbKZFMA9ElqVNPbjySXY8252cvguPIocJOZTtykXZUHGg5K9Bo+fi2WeMZ5rotD2hLdO6i4SCHBp8JHy+q5UPB5KRlQg5XLl08cqqR1Ys8sbuJ6Hot2puDIIk12Eg9Jcp+1FcF7f8Ap1v4Wj81582oZxhaR1lR8XuJgED2/wCwXlS4bU1KL5cz1MfEIt3NczqaWoDatCf7N4+RVytqAa9PzFUe9i5WrXLnNdP3eXtUv2t17XTyn4iCsnwzJya7P+Tp89gfqdVVrhuoonyf/CFndq9QOJRP7TvkFm6rXFz2Ok92eviFBulc1C2ScLPFw/JGUW+z/kHq8UednU09cDqKR/u3j4M+ifV1AGpaf7t/8bFyZ1Pfa7PdHrzUtXXk1A6TgEcvH2+Sl8PyWv0f8i83h7+x0f2oDU+tI/xhP0O5BuoqD8VCP3iuWraq6pfJwI5efqm6Q3OLic5ycYB5JeSnjV+1GmPPiy3FMvO3JrK1UGMsb/m+qobDrWu1mmiMNLT6i/6rmt0c5z3nzI6+iOxajh1abyR3XnOcT/uvRhpFCDa61/BM86k6PY9x0zX04xzafc6V51Wqj+k3eH2sf/ouqqdoWcO6RHw6Lzmvq5rveCM1S4H/ALpWOlhKTly9CItR5NneigxrXwBl4PzP5rG7W2/aaRbiWgnz76r1t6kYP635LN3fcL6lMie63/NKWDT5FO37lPJG+pq9sQGPYR+A/wARH5qbb3D7M49eFb8P5rL7S6riubHRvzJKk0jiKYb+zldUNJLLijH1M8mthhbs09Xqw6P8VP4FaDtxDalM+F38ELnwpHVTInom+EydfuYfGMfYk3qoHPbHQfVaWx7kBTqA9al3waPyWLUdPNKnVIBAwtJcKlLGoGXxeF81yN2nrWnTOGJ7/wAZWdv2tFRnmSD7lTFcxE4lREox8IcZbvewlxmNckaOh14D3f8ASA9xJ/NSbdrgOCD+rTc33gfRZAKAK0fCbv8AvpRn8Z9i3ptytqtPTiF3vn6rZpbqOM/wLWj3SfzXMp3EynPhCn17UC4x7GvW3Ymk9o6lw59CZ/JQanWfpJ6FoH5rODkXOlax4RFGT4zLsS6zLseEJKPiJLoXDKVHPLi027o5CprHTnxTX1SUarhJjxwoy5a0CoLa5arLNcVWDwi2qIwpkvYqkWm7i4lb+i1QIC5unV8lY0tcysZxspJHU/aAOSkp15XJs3AipBWtS1gC0xTcHUjDLh3K4mxxEC9VG15TxVXprHGSPMc2izKaXKDjJGqp8vEPFZNciKsKtxkOMoelg+pSzyXQL6QJ9UwaYJGqkaiflYdivMz7k5qdy38lWOjCdxEjVQtJBegeaydwfZxCZ9lEp/FTeKqWmh2F5nJ3JmsCka9VOIkaq2jiiuhjLI31ZcFVB1ZVOIm8RXtRNlt1RNNVVjVTDVRtCyzxEOIq16HEQohZZvQ4ircRA1U9gWWTUTb1BxUOKltCyzejcq/ER4qpRE2TtekoA9JG0VmAdM6cp79KpUC5eO0z1vEKzNMJQ1Gn8FKK2VJx5S/EmaqRHp6eMp4dCBeUyZUuLfUreFrLnSrIpkKGmYU5qDqpaY1kLun1GFZFZZFKopXahdeny7eUjhz4lJ3E0+Mhxlm/aE9lVdXjxObwWXuIhxlWFRPaUePFh4bJeIjxVA4JjnKvFiLw2WuKgaqq3IXp+LEXhstcVNNRV7kgVXiRFsZY4qHFVclM4ipTQtjLfFTTVVe5Bz09yCiyaibxFXNRN4isVFjiIcRV+IgaiB0WeKhxFVvRvRQUWL0b1BcnqtpLJL0RUVcvQvQFFoVUlVvRQKipVfDnDwKgqV0kl5NHpxKjtQU6nqSkkqaVG5cpvTuIgksCQ8ZA1pSSVJIkcx6kulFJQxCBUrXIpKWMPEKlpVEkkEssF2FEXJJJEiATSkkmgCE8BJJNsRFUTAEEkbmOiQBBzUklSmyWkRkIWJJLeM5dzNpDHBMSSXRGbIoLQk4oJLZNioLXJ1WoUklW5k1zIg5GUklaYMbekkkotlUf/9k="/>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AutoShape 8" descr="data:image/jpeg;base64,/9j/4AAQSkZJRgABAQAAAQABAAD/2wCEAAkGBhQSERUUEhQUFRUWFBcYFBgVFxgUFBQXGBccFBcXFBcXHCYeFxojHBcVHy8gJCcpLCwsFx4xNTAqNSYrLCkBCQoKDgwOGg8PGikkHSQsLCwtLCwpLCwsLCwsKiwsLywpLCovLCwsKSwsLCwsKSwsLCksLCwsLCksLCwpKSwsKf/AABEIALYBFAMBIgACEQEDEQH/xAAbAAABBQEBAAAAAAAAAAAAAAABAAIDBAUGB//EAEQQAAEDAwIDBQUEBggGAwAAAAEAAhEDEiEEBRMxQQYiUWFxgZGhsdEUMlLBI0JiorLhFUNTY3LC8PEWM3OCktIkNLP/xAAbAQADAQEBAQEAAAAAAAAAAAAAAQIDBAUGB//EADERAAICAQIEBAQGAwEBAAAAAAABAhEDBBIFITFRExRBYRWRodEiUnGBwfAjseHxMv/aAAwDAQACEQMRAD8A6UnKEpzkwr6Oz5MN6IcUIRASYxwcU4PKCCQx95SvKYilYx16FxQRSsQC4oXFFNTsY+9C4oApIsA3eabcUkgixAuSuKRKEosBXFIvSCaU7AdeUr/NNSKYCc8prqhSKZCAH8RDiFMShMTCXFNDkSEwpoBxcUC9AJpKdiEXoF3mhKCdiHF6beggU7ETMd6pKNpSTFRpOTQE9wShczZtQ1EBGEYU2OgIwnQlCVgNShOhKEWFDYRlKEQEWKgFNhOSTsdDUUYQhKwEhCchCdiGFCE8hAhFgMSTkoTsBsIFPtQITsBhTCpSEyEWA1BPhBOxDSmJ5CaQnYDXJpCeQgnYiMhJOIShOwY0hNKegQixUBoSTmtSTsk1CEoTihC5HLmdNAARCSKncPaKEoTkktwqAQgU5JG4dDIShOhIJ2LaNhCE+EEbgoahCdCITsKGwgnwmkIsVDSErU5IosKGEIQnoKrChoRKMJIsVEZTYUpCZCLChpQcE9AosVEUIlPhNhOxURkJpUhCFqdhQwhNhSEJqe4QyEi1SWoQnYUCmEU5jUk7FRpOCbKe8ZTCFwuXM7NoQlCQSU7h7QhJKEUbh7RBIooI3C2iShFCEbg2gQIRhJPcG0EJJJI3C2gSRQRuDaBBIpJ7hbRFBFNT3BtCUCkhKe4VClNJRQT3C2gQRSKe4VAITUUCjcLaNIQhOKanYtoCErE4hAI3C2iITE8pie4VEjAgkxJG5E0aVTqo1BV3ekDl8ex30UX9MUelRvx+i83zGL8y+Z6602X8r+RdCKp/0pS/tG+9OG50v7RnvCXmMf5l8yvLZPyv5FtIKo7daQiajMmOc++OXqVKNbT6PZ/5D6oWaD6NfMPLz7P5ExSKi+1s/Gz/AMh9UeO38TfeFXix7i8GXYkaUk1rx4hLiDyRvQvCfYKSRSCrcheGwJBGFT0u4XgmAIcREzyMeC5dRrcWnSeR1/fY2w6TJmtQXQtkpq5XWdpqjXOBc0APLWgMnE9fr5qGl2iruE3CS6AA0e7lJKx+KYqun8v+nSuF5e6/v7HXlCVj1du1vCvvz+AAXgekR7JlYjN0rHnUcoXF8L6J/T7jjwrJLkmvr9jspSlcx9o1FpN7hDohwgnF2Jb0Cru3auHRxD5y1uPgqXFsL9H9BfCcno19fsdcShK58b3Wpm2owTA59wweR8On+oWzpa97Gu5XNBjwld2DV48//wAM4s2knh5yJ00lEpi6bObaElAlAlNlOxbAkpSmpJ2LaFJCUSUrFtA4pspXJpKdi2hlC5AoFOxbSRiSDEkWRtLFPR02FxePvVnU2yLusD0Ttv2RpqVMSGuAAOQJaCfmsGpub3BoJBtq8UeNwyZzyUui7TV2VHWtY4PFxLsGeWADkQAvy6eDNcqf19z9FfQuu2wN1BaB1YIOWw8GfPop6eyt+zvdbMcTJ5iwuAj3e1ZI3qpff3XOJa7wi0GBHoVMO0tTgmnDACXScz3iSfmUpY8rS59iufKqNA7VTdTbaJN9Nrj1kkAg/wCuiW+bK1jmBrQ2Q/xg2AOz4GJyswdoHsx3T321ORyQZA9MBT7j2jdWIcQ0Q18AT+sLShY8iadv1Cpbq9Bztma51LuxdNwaCRgAgjqPBT1+zjOIwRa1xM+ENaXHnyOFR03aVzX0y5rZYC0DldPjHVWavaV76klrYAeAJ6ubZ4ecpbc9rmFP0osavsxT4lMNEB8zGZgXSCfRU977PNpuZYIukQciQAQQUf8Ai4iox9rTbiJI5909ENy391ZzXw0BploBn5wnBZ1VthGLv2Hs7OtdUpgS0ODpHP7oB7pPQz1U9fsw0VmtaS1pa4nOe6QMH/uH80yn2rHGa/hgBrYtu5kjJ5eSP/FV1a9zAWhpET0Lgecfso/z92Ttd3XoCp2bPGDWveGlpdFxkQQCBnPMZUB7OhtYtDnBpbcYw45iCRg+qnp9rCK9xZPdLQAYgEgzkeStaLtM299SrTmWWtAPIzPVF6h0pP09QSa6I5ncezb73spC4Fskkhv3uUzzODPon9m9A9uppBzT/wAwlsxBEG13vafctGn2gANRzmElwhuQIiY9mfgszS7y5j6dXrTNo8xJ8sYdC6sU8jW2fsVKPX9D0fU0gxoc4NbyaLoaJcQGj1JkD1C881OgB1j2cp1MR4TUiE3W9t6lW6m+o05a5rerSw3A8smQD0hQjcHOqmsD3jUFQeE3XeWFvKCjzSaMMEZJuzqqm1Egnum12ILIhwtIPLpPPzWT2m0rm16MgB1g5AD9cxPQrIobzqWu/wDtRLpLSDDiATGTPPoClV19Wq81atS/PdgQGtBm0eh8VlHC4c2yoqTlzNXtrRF7Z6Mxj+8MfAuR0jn8IOY4Qxg7sd63GfPksjXbpxCHNghogAm6D3py0Dqfgn098tBZGeEGYEiM59crSM82KK8PkxvFjnFKVM1Tqq0iepA5Sc8sKSo6u0tENJdMQ0wI5g+HiqO49pKbnAMu5sIJFplve8PBaFDtHR4jC661sybSZcWR0Hj9UnrtcknbM3o9O+aiiHUauoww4Nk8sGDM8inaStVqAlrW4MGQRnnA81mbrvDXQ5oMCRERiTEexa+2doKDKLyZBNaWttP3YaPCOhWj4hrYwtN2Q9Dp/wAqAH1CziWtt6zMx4x4Sq9XXVGgFzGgHl3jz5x6p1HtAzgOa5xLnGpAjLWEC2IHLmou0e8Ungtpm7LTyIGBJ5pw4nrt9N8r7ehPkNO+sQs3F5LgKeWi4i6MR0kZypKWuc6LWSS2QA7mB1EhQ6PfKALnEkA0mj7pPeBdcfl71Pod3ohtIl0FtEh0g/ehsep5+5W+La1X9vYT4dpu31KNbdHkgBpaSRHJxORLefnHqFd09Z1zmltRzhJIhoLevjy+qbtevoGs2XiRUe4zjum6OfsWmN3pB9Qg4tbHsJBgrLLxXVqVq/6w8hgXKjLfr+oa6AYMxz8CRgJlbVPm1rTdIwR0+8cennhalfU0XUXd8Xd4xOZvwPM5BWdueta25zJcXNAAAnN30ytIcY1cuX8EfDNO/Qh1G5ua6LY/xHPwCSzqmue8yA4CIgsg/FBdq4hqmub/ANfYy+Gabt9WU+15dSa20ltzoJHM4n6KLa+0pqONN4aRYSLbpDhEETmfHkrmt1Bul1Mkg4usdHTEnwXFf0vXfqgHPeWtrOhuAAC7Ix0gAc4TjgWSMotLlfMFmcMqnfJ+h3NdxpURUgn7vxHihxxVfRc0W8Sm51SORc023QMA859EyhqnR9x2Bgy3GIj73gYXHbduNc6sS+oRdUgEmCJcfHlPnzXNj0/iJtdVZ0vUOL5+v0PQ9HqBTr8JzJY9puLusCRGMEQf9BV6TCWOMHF8ewkLE7QbrX+zAUzVaQ8FsOy0k5LYMyQSPf4qh2W3GsaZuD3y45cZgQJAucMSoWkbi8lrtRo9Sk9tO+50Oxb0+11PUs7pZe2WkH/E2R8VPoqZcCc4cQOvJc92w11RrKZpXscHRc05tDTDRBJAGMKz2c1lQ0G3BxJmXEjOZzLp/wBkS0/4PFVK/Qa1Ff465r1NDs9vhdTeys2QYLZbGC62W+QgifJWNLL2z4FwHnGFzXaGo6lSB04NNxcJNOASCDIwTzU/ZvXVDRbdeTmXEzPePi5OemW15Y9G+gR1FVBrnXU39Puv6E06zYex9vKHNd8xnCW2g1QDMT1OAMxJ8Fg9qNY9lG6lcxznNuc0iTgiDB9Pch2X19U0hde4y7vEjx5Zco8r/jeRdynqVuUK5nSajd6VSjTFkPIMFogAtyc88qs3U20uIc4BPpPksXtJralPT/oZZ32juxyg4wTPuTdh19V9CKgc8eJIz5RIRHS1j3rpfcctTHftSZ0+8bhRezuNtc1rTjAg/NZeiAc3vXBvFAdHOLhPwlZXazcatOiwUy5ovg8iIgmOuJUY3CqNGHMNQPLgS4FpJddzIJ646K8WkccaafV9yMmpju2pPkXu19SiLDTaA02224ieRELQ2gTp2VHE/wDLa44PhJwuc2rUvrtLtTc9wecugHk3HMLo9I1pphpa61uGi6BER0dnBVzxrHBY5c2n1J8Zylujy5HD71rRUr3tLoBFpzyJnHh44Xb6KTpQ8yTwyeRmRP0XMdq9JTpNpmkyCXick4AMDn5D3Lb0esdYGWuDYt5iCOo+8unNtnig10+xz45uOSRkbTWA0/ee9geYLhEgkOEgnzym9mNfUdULS6cGC7Jx0k8+a6R+20OGGGmLAZAkwDn9rzPvXEajUOoPp8AkEtdJwS7vecgYVY9uZSiur7inPw9r7HoLGUS0h7v0sXY7sAY7oB8Pms/RVHEOyLb8kiTEDPrn4JlHWPOXA5nw5T6rEpbpVbrXU2k8O4m0RH3JyevvXFjwSe7n7/8Ah1zzwilyZ0m61aQph1E4gjxmMGcpaaqwlgrOAECwDBJgwD18fcq+s1Dix1zT9xxGGgA2ziD4+SxuzW6VntJeS6CIkDAjpiAlDA3ibvp79xzzw3pUahrgV7W9A7mMAQtX7DSFEuMuqdegb0AAC5btDrHsY1zJa81IJETBaZ6la9DW1DSbdJloJwM46mU8uGWyLT+vYIZ4ObVe5Hp2XU3ThsuP7XsyqmicXNeAcA9S6eXTKp1NxqjU8ME8Puy2GxloJz/NWNxrllCpYC2WySI5jrzXR4bTrvRi80GrS6P++o3atydxiQRgASfC71WtuG7tY/uiWuGZHOevlzXN7RVIoucAb4d3hHQSMT4pu062o9vfMgQGiAMRy6LTJgTk5duREM8aprr09jstXuLSHBph0XYE88H4wqGo34CgXPGWuMhuLoZMeX8ljbVuFVzn3yRJHJoMTET7Aq/aGu5tIBsgOLrsCDgeqzhpkpqDFPUJ47S5m9tW7cSmHCQCeRJdHlPUeqSq6ENbTaA0wBiD7fxeMpKZwW50ZqTrnRpb1WNQwycHKp6XZWh7n9QHHnOTlWK26i6QMKuNc4kkf7rbLGXNR9Th0+oSmpzV0agN1MAcyG/KVUdtop1KE9KL59S4n8yrO21QXNugCRz5DB/ktuvt92nFQRIDvWASvLyZXhkk+j/mz28Khki2n2KGj0XEqA/qgOJ92FnaOgGMcAPxn4rptt0Tgemagb+Sg33ajTfEDLHnGOQlc8dTeRxvl9joeNbdphaDaTUFz4IDSR6o7cA1haByLo98rpdBpMU2fiYT8T/JQO2a2qRAgtqkexko81cmn+37DeNbFE5fZtvNSm4vyJET6wp9tpBrIjq75yun0u1EPbTAi7PuEqpu21GnUAj7xx/r2qlq1OTXfmh+HHao9jN1O3Bzahjumq60eDQTAHshM7MsDDTBGL8+1y7KrtoNZlOMFgPuaJ+apaXYw3VWxjn++0eHmsVq/wALT/UTUWl7I5/V7bGnbdnEn3fzVbQac8G1gkhuYEwJyV1v9H31OERgNJ9xAVnsvsoFSu0/2DojzJ+ieLUtxcfXqPJtX4uxyXaDbRwoOcCFnbWwFoYeXGb/ABD6rqK2mNbiAj7jR+f0WDoNGb6bQMuIcB45P/qt8GW8bi2LKk5Jmb2sp8JwDMZBMexXduqTp2eNgPtLVZ33Z3vlzmERbHOMmPRQUKBa/hdQ4Mj2xC6MeRPCl6ownFSyN+lHE7tVfcGuJMOH0XZaN/8A8Vp68M/ms+vsRqPLo5Og/HzWi7Tmn+jIjoPauvNmjOMYrqjmhh/HJsyNBrnVKIk9c+5yzNip31BcJhrviZXQ1tr4PcjnkfvJ+37PaC4D+qn5/RHjwjGTXr0L8BycV26mrS044d/kfmsXQUhe50Zv/IBdDuOnLBaBjufFWtv2RoqsBGHST68OfmvLjqFCMm31O+cE0vYxN/ZbTgeB+Kg2XRgRGMCfcrm+6c4HqtrZ9tB078ZbWgelrfqh5lDB+opJPIpdjitbSuqgESJJ+C6I0h9nB8vkp2bODQLyMh1XPWAAndpdPww4DlIj2hE86yOMF6McYqMnI5fTMBud1l2fQYVegbmVGnkfkuq27aWkER/VNd7S4gqTbNobZSwO9ReT6w1bvVxjf99zF4rVHCbTRN5ZHMcvatPXbdaQ1giAOXoul2Xa2jUNMf1r2+zvLUftLTUqgj9Rse0lLNr0p/t/wUMKjFrucm3bLW1HAfqnp5hZWu0BdQMjMuj2tXop0TRp6v8AgqD98fRZG66MZaPwz+9CnDrfxX7/AOiJ4VKG05HbKZFMA9ElqVNPbjySXY8252cvguPIocJOZTtykXZUHGg5K9Bo+fi2WeMZ5rotD2hLdO6i4SCHBp8JHy+q5UPB5KRlQg5XLl08cqqR1Ys8sbuJ6Hot2puDIIk12Eg9Jcp+1FcF7f8Ap1v4Wj81582oZxhaR1lR8XuJgED2/wCwXlS4bU1KL5cz1MfEIt3NczqaWoDatCf7N4+RVytqAa9PzFUe9i5WrXLnNdP3eXtUv2t17XTyn4iCsnwzJya7P+Tp89gfqdVVrhuoonyf/CFndq9QOJRP7TvkFm6rXFz2Ok92eviFBulc1C2ScLPFw/JGUW+z/kHq8UednU09cDqKR/u3j4M+ifV1AGpaf7t/8bFyZ1Pfa7PdHrzUtXXk1A6TgEcvH2+Sl8PyWv0f8i83h7+x0f2oDU+tI/xhP0O5BuoqD8VCP3iuWraq6pfJwI5efqm6Q3OLic5ycYB5JeSnjV+1GmPPiy3FMvO3JrK1UGMsb/m+qobDrWu1mmiMNLT6i/6rmt0c5z3nzI6+iOxajh1abyR3XnOcT/uvRhpFCDa61/BM86k6PY9x0zX04xzafc6V51Wqj+k3eH2sf/ouqqdoWcO6RHw6Lzmvq5rveCM1S4H/ALpWOlhKTly9CItR5NneigxrXwBl4PzP5rG7W2/aaRbiWgnz76r1t6kYP635LN3fcL6lMie63/NKWDT5FO37lPJG+pq9sQGPYR+A/wARH5qbb3D7M49eFb8P5rL7S6riubHRvzJKk0jiKYb+zldUNJLLijH1M8mthhbs09Xqw6P8VP4FaDtxDalM+F38ELnwpHVTInom+EydfuYfGMfYk3qoHPbHQfVaWx7kBTqA9al3waPyWLUdPNKnVIBAwtJcKlLGoGXxeF81yN2nrWnTOGJ7/wAZWdv2tFRnmSD7lTFcxE4lREox8IcZbvewlxmNckaOh14D3f8ASA9xJ/NSbdrgOCD+rTc33gfRZAKAK0fCbv8AvpRn8Z9i3ptytqtPTiF3vn6rZpbqOM/wLWj3SfzXMp3EynPhCn17UC4x7GvW3Ymk9o6lw59CZ/JQanWfpJ6FoH5rODkXOlax4RFGT4zLsS6zLseEJKPiJLoXDKVHPLi027o5CprHTnxTX1SUarhJjxwoy5a0CoLa5arLNcVWDwi2qIwpkvYqkWm7i4lb+i1QIC5unV8lY0tcysZxspJHU/aAOSkp15XJs3AipBWtS1gC0xTcHUjDLh3K4mxxEC9VG15TxVXprHGSPMc2izKaXKDjJGqp8vEPFZNciKsKtxkOMoelg+pSzyXQL6QJ9UwaYJGqkaiflYdivMz7k5qdy38lWOjCdxEjVQtJBegeaydwfZxCZ9lEp/FTeKqWmh2F5nJ3JmsCka9VOIkaq2jiiuhjLI31ZcFVB1ZVOIm8RXtRNlt1RNNVVjVTDVRtCyzxEOIq16HEQohZZvQ4ircRA1U9gWWTUTb1BxUOKltCyzejcq/ER4qpRE2TtekoA9JG0VmAdM6cp79KpUC5eO0z1vEKzNMJQ1Gn8FKK2VJx5S/EmaqRHp6eMp4dCBeUyZUuLfUreFrLnSrIpkKGmYU5qDqpaY1kLun1GFZFZZFKopXahdeny7eUjhz4lJ3E0+Mhxlm/aE9lVdXjxObwWXuIhxlWFRPaUePFh4bJeIjxVA4JjnKvFiLw2WuKgaqq3IXp+LEXhstcVNNRV7kgVXiRFsZY4qHFVclM4ipTQtjLfFTTVVe5Bz09yCiyaibxFXNRN4isVFjiIcRV+IgaiB0WeKhxFVvRvRQUWL0b1BcnqtpLJL0RUVcvQvQFFoVUlVvRQKipVfDnDwKgqV0kl5NHpxKjtQU6nqSkkqaVG5cpvTuIgksCQ8ZA1pSSVJIkcx6kulFJQxCBUrXIpKWMPEKlpVEkkEssF2FEXJJJEiATSkkmgCE8BJJNsRFUTAEEkbmOiQBBzUklSmyWkRkIWJJLeM5dzNpDHBMSSXRGbIoLQk4oJLZNioLXJ1WoUklW5k1zIg5GUklaYMbekkkotlUf/9k="/>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Title 1"/>
          <p:cNvSpPr txBox="1">
            <a:spLocks/>
          </p:cNvSpPr>
          <p:nvPr/>
        </p:nvSpPr>
        <p:spPr>
          <a:xfrm>
            <a:off x="928662" y="1285860"/>
            <a:ext cx="3043230" cy="989034"/>
          </a:xfrm>
          <a:prstGeom prst="rect">
            <a:avLst/>
          </a:prstGeom>
        </p:spPr>
        <p:txBody>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8000" b="0" i="0" u="none" strike="noStrike" kern="1200" cap="none" spc="0" normalizeH="0" baseline="0" noProof="0" dirty="0" smtClean="0">
                <a:ln>
                  <a:noFill/>
                </a:ln>
                <a:solidFill>
                  <a:schemeClr val="bg1"/>
                </a:solidFill>
                <a:effectLst>
                  <a:reflection blurRad="6350" stA="50000" endA="300" endPos="50000" dist="29997" dir="5400000" sy="-100000" algn="bl" rotWithShape="0"/>
                </a:effectLst>
                <a:uLnTx/>
                <a:uFillTx/>
                <a:latin typeface="+mj-lt"/>
                <a:ea typeface="+mj-ea"/>
                <a:cs typeface="B Nazanin" pitchFamily="2" charset="-78"/>
              </a:rPr>
              <a:t>با تشکر</a:t>
            </a:r>
            <a:endParaRPr kumimoji="0" lang="en-US" sz="8000" b="0" i="0" u="none" strike="noStrike" kern="1200" cap="none" spc="0" normalizeH="0" baseline="0" noProof="0" dirty="0">
              <a:ln>
                <a:noFill/>
              </a:ln>
              <a:solidFill>
                <a:schemeClr val="bg1"/>
              </a:solidFill>
              <a:effectLst>
                <a:reflection blurRad="6350" stA="50000" endA="300" endPos="50000" dist="29997" dir="5400000" sy="-100000" algn="bl" rotWithShape="0"/>
              </a:effectLst>
              <a:uLnTx/>
              <a:uFillTx/>
              <a:latin typeface="+mj-lt"/>
              <a:ea typeface="+mj-ea"/>
              <a:cs typeface="B Nazanin" pitchFamily="2" charset="-78"/>
            </a:endParaRPr>
          </a:p>
        </p:txBody>
      </p:sp>
      <p:pic>
        <p:nvPicPr>
          <p:cNvPr id="36866" name="Picture 2" descr="I:\متفرقه\تصاویر\44.jpg"/>
          <p:cNvPicPr>
            <a:picLocks noChangeAspect="1" noChangeArrowheads="1"/>
          </p:cNvPicPr>
          <p:nvPr/>
        </p:nvPicPr>
        <p:blipFill>
          <a:blip r:embed="rId3"/>
          <a:srcRect/>
          <a:stretch>
            <a:fillRect/>
          </a:stretch>
        </p:blipFill>
        <p:spPr bwMode="auto">
          <a:xfrm>
            <a:off x="0" y="0"/>
            <a:ext cx="9286908" cy="6858000"/>
          </a:xfrm>
          <a:prstGeom prst="rect">
            <a:avLst/>
          </a:prstGeom>
          <a:noFill/>
        </p:spPr>
      </p:pic>
      <p:sp>
        <p:nvSpPr>
          <p:cNvPr id="36867" name="Rectangle 3"/>
          <p:cNvSpPr>
            <a:spLocks noChangeArrowheads="1"/>
          </p:cNvSpPr>
          <p:nvPr/>
        </p:nvSpPr>
        <p:spPr bwMode="auto">
          <a:xfrm>
            <a:off x="2000232" y="3143248"/>
            <a:ext cx="4929222" cy="1107996"/>
          </a:xfrm>
          <a:prstGeom prst="rect">
            <a:avLst/>
          </a:prstGeom>
          <a:ln>
            <a:solidFill>
              <a:srgbClr val="C00000"/>
            </a:solidFill>
            <a:headEnd/>
            <a:tailEnd/>
          </a:ln>
          <a:effectLst>
            <a:glow rad="101600">
              <a:schemeClr val="accent2">
                <a:satMod val="175000"/>
                <a:alpha val="40000"/>
              </a:schemeClr>
            </a:glow>
            <a:outerShdw blurRad="225425" dist="50800" dir="5220000" algn="ctr">
              <a:srgbClr val="000000">
                <a:alpha val="33000"/>
              </a:srgbClr>
            </a:outerShdw>
            <a:reflection blurRad="6350" stA="52000" endA="300" endPos="35000" dir="5400000" sy="-100000" algn="bl" rotWithShape="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6600" dirty="0" smtClean="0">
                <a:solidFill>
                  <a:schemeClr val="tx1"/>
                </a:solidFill>
                <a:latin typeface="Times New Roman" pitchFamily="18" charset="0"/>
                <a:cs typeface="B Nazanin" pitchFamily="2" charset="-78"/>
              </a:rPr>
              <a:t>با سپاس فراوان</a:t>
            </a:r>
            <a:endParaRPr kumimoji="0" lang="fa-IR" sz="6600" b="0" i="0" u="none" strike="noStrike" cap="none" normalizeH="0" baseline="0" dirty="0" smtClean="0">
              <a:ln>
                <a:noFill/>
              </a:ln>
              <a:solidFill>
                <a:schemeClr val="tx1"/>
              </a:solidFill>
              <a:effectLst/>
              <a:latin typeface="Times New Roman" pitchFamily="18" charset="0"/>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1071538" y="928670"/>
            <a:ext cx="757242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200000"/>
              </a:lnSpc>
              <a:spcBef>
                <a:spcPct val="0"/>
              </a:spcBef>
              <a:spcAft>
                <a:spcPct val="0"/>
              </a:spcAft>
              <a:buClrTx/>
              <a:buSzTx/>
              <a:buFontTx/>
              <a:buNone/>
              <a:tabLst/>
            </a:pPr>
            <a:r>
              <a:rPr lang="fa-IR" sz="2800" b="1" dirty="0" smtClean="0">
                <a:latin typeface="2  Nazanin"/>
                <a:ea typeface="Calibri" pitchFamily="34" charset="0"/>
                <a:cs typeface="B Davat" pitchFamily="2" charset="-78"/>
              </a:rPr>
              <a:t>مولوی سروده:</a:t>
            </a:r>
            <a:endParaRPr kumimoji="0" lang="fa-IR" sz="2800" b="1" i="0" u="none" strike="noStrike" cap="none" normalizeH="0" baseline="0" dirty="0" smtClean="0">
              <a:ln>
                <a:noFill/>
              </a:ln>
              <a:solidFill>
                <a:schemeClr val="tx1"/>
              </a:solidFill>
              <a:effectLst/>
              <a:latin typeface="2  Nazanin"/>
              <a:ea typeface="Calibri" pitchFamily="34" charset="0"/>
              <a:cs typeface="B Davat" pitchFamily="2" charset="-78"/>
            </a:endParaRPr>
          </a:p>
          <a:p>
            <a:pPr marL="0" marR="0" lvl="0" indent="0" algn="ctr" defTabSz="914400" rtl="1" eaLnBrk="1" fontAlgn="base" latinLnBrk="0" hangingPunct="1">
              <a:lnSpc>
                <a:spcPct val="2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2  Nazanin"/>
                <a:ea typeface="Calibri" pitchFamily="34" charset="0"/>
                <a:cs typeface="B Davat" pitchFamily="2" charset="-78"/>
              </a:rPr>
              <a:t>نرم نرمك گفت شهرتو كجاست/ كه علاج درد هر شهري جداست</a:t>
            </a:r>
            <a:endParaRPr kumimoji="0" lang="en-US" sz="2800" b="0" i="0" u="none" strike="noStrike" cap="none" normalizeH="0" baseline="0" dirty="0" smtClean="0">
              <a:ln>
                <a:noFill/>
              </a:ln>
              <a:solidFill>
                <a:schemeClr val="tx1"/>
              </a:solidFill>
              <a:effectLst/>
              <a:latin typeface="2  Nazanin"/>
              <a:cs typeface="B Davat" pitchFamily="2" charset="-78"/>
            </a:endParaRPr>
          </a:p>
          <a:p>
            <a:pPr marL="0" marR="0" lvl="0" indent="0" algn="ctr" defTabSz="914400" rtl="1" eaLnBrk="0" fontAlgn="base" latinLnBrk="0" hangingPunct="0">
              <a:lnSpc>
                <a:spcPct val="2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2  Nazanin"/>
                <a:ea typeface="Calibri" pitchFamily="34" charset="0"/>
                <a:cs typeface="B Davat" pitchFamily="2" charset="-78"/>
              </a:rPr>
              <a:t>و اندر آن شهر از قرابت كيستت</a:t>
            </a:r>
            <a:r>
              <a:rPr kumimoji="0" lang="en-US" sz="2800" b="0" i="0" u="none" strike="noStrike" cap="none" normalizeH="0" baseline="0" dirty="0" smtClean="0">
                <a:ln>
                  <a:noFill/>
                </a:ln>
                <a:solidFill>
                  <a:schemeClr val="tx1"/>
                </a:solidFill>
                <a:effectLst/>
                <a:latin typeface="2  Nazanin"/>
                <a:ea typeface="Calibri" pitchFamily="34" charset="0"/>
                <a:cs typeface="B Davat" pitchFamily="2" charset="-78"/>
              </a:rPr>
              <a:t>/ </a:t>
            </a:r>
            <a:r>
              <a:rPr kumimoji="0" lang="fa-IR" sz="2800" b="0" i="0" u="none" strike="noStrike" cap="none" normalizeH="0" baseline="0" dirty="0" smtClean="0">
                <a:ln>
                  <a:noFill/>
                </a:ln>
                <a:solidFill>
                  <a:schemeClr val="tx1"/>
                </a:solidFill>
                <a:effectLst/>
                <a:latin typeface="2  Nazanin"/>
                <a:ea typeface="Calibri" pitchFamily="34" charset="0"/>
                <a:cs typeface="B Davat" pitchFamily="2" charset="-78"/>
              </a:rPr>
              <a:t> خويشي و پيوستگي با چيستت</a:t>
            </a:r>
            <a:endParaRPr kumimoji="0" lang="en-US" sz="2800" b="0" i="0" u="none" strike="noStrike" cap="none" normalizeH="0" baseline="0" dirty="0" smtClean="0">
              <a:ln>
                <a:noFill/>
              </a:ln>
              <a:solidFill>
                <a:schemeClr val="tx1"/>
              </a:solidFill>
              <a:effectLst/>
              <a:latin typeface="2  Nazanin"/>
              <a:cs typeface="B Davat" pitchFamily="2" charset="-78"/>
            </a:endParaRPr>
          </a:p>
          <a:p>
            <a:pPr marL="0" marR="0" lvl="0" indent="0" algn="ctr" defTabSz="914400" rtl="1" eaLnBrk="0" fontAlgn="base" latinLnBrk="0" hangingPunct="0">
              <a:lnSpc>
                <a:spcPct val="2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2  Nazanin"/>
                <a:ea typeface="Calibri" pitchFamily="34" charset="0"/>
                <a:cs typeface="B Davat" pitchFamily="2" charset="-78"/>
              </a:rPr>
              <a:t>دست بر نبضش نهاد و يك به يك / باز مي پرسيد از جور فلك</a:t>
            </a:r>
            <a:endParaRPr kumimoji="0" lang="fa-IR" sz="2800" b="0" i="0" u="none" strike="noStrike" cap="none" normalizeH="0" baseline="0" dirty="0" smtClean="0">
              <a:ln>
                <a:noFill/>
              </a:ln>
              <a:solidFill>
                <a:schemeClr val="tx1"/>
              </a:solidFill>
              <a:effectLst/>
              <a:latin typeface="2  Nazanin"/>
              <a:cs typeface="B Davat" pitchFamily="2" charset="-78"/>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928662" y="117693"/>
            <a:ext cx="778674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810000"/>
                </a:solidFill>
                <a:effectLst/>
                <a:latin typeface="IranNastaliq" pitchFamily="18" charset="0"/>
                <a:ea typeface="Calibri" pitchFamily="34" charset="0"/>
                <a:cs typeface="B Nazanin" pitchFamily="2" charset="-78"/>
              </a:rPr>
              <a:t>اهميت موضوع</a:t>
            </a:r>
            <a:endParaRPr kumimoji="0" lang="en-US" sz="2400" b="0" i="0" u="none" strike="noStrike" cap="none" normalizeH="0" baseline="0" dirty="0" smtClean="0">
              <a:ln>
                <a:noFill/>
              </a:ln>
              <a:solidFill>
                <a:schemeClr val="tx1"/>
              </a:solidFill>
              <a:effectLst/>
              <a:latin typeface="IranNastaliq" pitchFamily="18" charset="0"/>
              <a:cs typeface="B Nazanin" pitchFamily="2" charset="-78"/>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شرايط اقليمي و موانع طبيعي نظير اقيانوس‌ها، از يك طرف و وابستگي بعضي از عوامل عفونتزا به ناقلين و مخازن خاص، از طرف ديگر باعث محدود شدن بعضي از بيماري‌ها به مناطق خاصي از كره زمين گرديده و گاهي اين محدوديت به هيچ‌كدام از عوامل ذكر شده مربوط نبوده بلكه شرايط اقتصادي و فرهنگي بعضي از كشورها مانع دستيابي به كنترل و ريشه‌كني برخي از بيماري‌ها گرديده و حال آنكه بسياري از كشورهاي ديگر، چنين توفيقي را كسب نموده‌اند و اين در حاليست كه امنيت بهداشتي هر كشوري، تنها در سايه امنيت جهاني بهداشت، حاصل مي‌گردد.</a:t>
            </a:r>
            <a:endParaRPr kumimoji="0" lang="en-US" sz="2400" b="0" i="0" u="none" strike="noStrike" cap="none" normalizeH="0" baseline="0" dirty="0" smtClean="0">
              <a:ln>
                <a:noFill/>
              </a:ln>
              <a:solidFill>
                <a:srgbClr val="0000FF"/>
              </a:solidFill>
              <a:effectLst/>
              <a:latin typeface="2  Nazanin"/>
              <a:cs typeface="B Nazanin" pitchFamily="2" charset="-78"/>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بديهي است كه تاثير محيط زيست</a:t>
            </a:r>
            <a:r>
              <a:rPr kumimoji="0" lang="fa-IR" sz="2400" b="1" i="0" u="none" strike="noStrike" cap="none" normalizeH="0" baseline="0" dirty="0" smtClean="0">
                <a:ln>
                  <a:noFill/>
                </a:ln>
                <a:solidFill>
                  <a:srgbClr val="0000FF"/>
                </a:solidFill>
                <a:effectLst/>
                <a:latin typeface="2  Nazanin"/>
                <a:ea typeface="Calibri" pitchFamily="34" charset="0"/>
                <a:cs typeface="B Nazanin" pitchFamily="2" charset="-78"/>
              </a:rPr>
              <a:t> </a:t>
            </a:r>
            <a:r>
              <a:rPr kumimoji="0" lang="fa-IR" sz="2400" b="0" i="0" u="none" strike="noStrike" cap="none" normalizeH="0" baseline="0" dirty="0" smtClean="0">
                <a:ln>
                  <a:noFill/>
                </a:ln>
                <a:solidFill>
                  <a:srgbClr val="0000FF"/>
                </a:solidFill>
                <a:effectLst/>
                <a:latin typeface="2  Nazanin"/>
                <a:ea typeface="Calibri" pitchFamily="34" charset="0"/>
                <a:cs typeface="B Nazanin" pitchFamily="2" charset="-78"/>
              </a:rPr>
              <a:t>و مخصوصاً آب‌وهوا و ساير جنبه‌هاي اكولوژيكي كه باعث بقاي حيوانات و گياهان موجود در محل زيست انسان مي‌شود، از اهميت والايي برخوردار مي‌باشد.</a:t>
            </a:r>
            <a:endParaRPr kumimoji="0" lang="en-US" sz="2400" b="0" i="0" u="none" strike="noStrike" cap="none" normalizeH="0" baseline="0" dirty="0" smtClean="0">
              <a:ln>
                <a:noFill/>
              </a:ln>
              <a:solidFill>
                <a:srgbClr val="0000FF"/>
              </a:solidFill>
              <a:effectLst/>
              <a:latin typeface="2  Nazanin"/>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9124" y="428604"/>
            <a:ext cx="3571900" cy="1133580"/>
          </a:xfrm>
          <a:prstGeom prst="rect">
            <a:avLst/>
          </a:prstGeom>
          <a:solidFill>
            <a:schemeClr val="bg1">
              <a:lumMod val="50000"/>
            </a:schemeClr>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0">
            <a:schemeClr val="accent2"/>
          </a:lnRef>
          <a:fillRef idx="3">
            <a:schemeClr val="accent2"/>
          </a:fillRef>
          <a:effectRef idx="3">
            <a:schemeClr val="accent2"/>
          </a:effectRef>
          <a:fontRef idx="minor">
            <a:schemeClr val="lt1"/>
          </a:fontRef>
        </p:style>
        <p:txBody>
          <a:bodyPr wrap="square">
            <a:spAutoFit/>
          </a:bodyPr>
          <a:lstStyle/>
          <a:p>
            <a:pPr algn="ctr">
              <a:lnSpc>
                <a:spcPct val="150000"/>
              </a:lnSpc>
            </a:pPr>
            <a:r>
              <a:rPr lang="fa-IR" sz="2400" b="1" dirty="0">
                <a:solidFill>
                  <a:schemeClr val="tx1"/>
                </a:solidFill>
                <a:latin typeface="2  Nazanin"/>
                <a:cs typeface="B Nazanin" pitchFamily="2" charset="-78"/>
              </a:rPr>
              <a:t>آب و هوا( اقلیم) و سلامتی: </a:t>
            </a:r>
            <a:r>
              <a:rPr lang="en-US" sz="2400" b="1" dirty="0">
                <a:solidFill>
                  <a:schemeClr val="tx1"/>
                </a:solidFill>
              </a:rPr>
              <a:t>Meteoropathologie</a:t>
            </a:r>
            <a:endParaRPr lang="fa-IR" sz="2400" dirty="0">
              <a:solidFill>
                <a:schemeClr val="tx1"/>
              </a:solidFill>
            </a:endParaRPr>
          </a:p>
        </p:txBody>
      </p:sp>
      <p:sp>
        <p:nvSpPr>
          <p:cNvPr id="3" name="Rectangle 2"/>
          <p:cNvSpPr/>
          <p:nvPr/>
        </p:nvSpPr>
        <p:spPr>
          <a:xfrm>
            <a:off x="1000100" y="1714488"/>
            <a:ext cx="7572428" cy="4524315"/>
          </a:xfrm>
          <a:prstGeom prst="rect">
            <a:avLst/>
          </a:prstGeom>
        </p:spPr>
        <p:txBody>
          <a:bodyPr wrap="square">
            <a:spAutoFit/>
          </a:bodyPr>
          <a:lstStyle/>
          <a:p>
            <a:pPr algn="just" rtl="1">
              <a:lnSpc>
                <a:spcPct val="150000"/>
              </a:lnSpc>
            </a:pPr>
            <a:r>
              <a:rPr lang="en-US"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rPr>
              <a:t>Meteoropatholog</a:t>
            </a:r>
            <a:r>
              <a:rPr lang="en-US"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ie </a:t>
            </a:r>
            <a:r>
              <a:rPr lang="fa-IR"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 این لغت به معنی تأثیر عوامل اقلیمی بر پیکر انسان </a:t>
            </a:r>
            <a:r>
              <a:rPr lang="fa-IR" sz="2400" b="1" cap="all" dirty="0" smtClean="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است و </a:t>
            </a:r>
            <a:r>
              <a:rPr lang="fa-IR"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مفهومی درهم بافته و وسیع دارد، عوامل متعددی آب و هوای منطقه ای را </a:t>
            </a:r>
            <a:r>
              <a:rPr lang="fa-IR" sz="2400" b="1" cap="all" dirty="0" smtClean="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می‌سازد</a:t>
            </a:r>
            <a:r>
              <a:rPr lang="fa-IR"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 آنچه جغرافیدان به نام </a:t>
            </a:r>
            <a:br>
              <a:rPr lang="fa-IR"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br>
            <a:r>
              <a:rPr lang="fa-IR" sz="2400" b="1" cap="all" dirty="0" smtClean="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آب‌وهوا </a:t>
            </a:r>
            <a:r>
              <a:rPr lang="fa-IR"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از آن سخن </a:t>
            </a:r>
            <a:r>
              <a:rPr lang="fa-IR" sz="2400" b="1" cap="all" dirty="0" smtClean="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می‌گوید پدیده‌های </a:t>
            </a:r>
            <a:r>
              <a:rPr lang="fa-IR"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جوی متنوعی است مانند باد، باران، سرما و گرما، رطوبت، فشار هوا، تبخیر، رعد و برق و انقلابات جوی، نور و تابش خورشیدی و ... که ترجمه نادرستی از </a:t>
            </a:r>
            <a:r>
              <a:rPr lang="en-US"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Meteore</a:t>
            </a:r>
            <a:r>
              <a:rPr lang="fa-IR"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 است. ولی چون این واژه ولو نادرست در زبان فارسی حتی زبان علمی کاملاً جا افتاده، لذا </a:t>
            </a:r>
            <a:r>
              <a:rPr lang="fa-IR" sz="2400" b="1" cap="all" dirty="0" smtClean="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می‌توان </a:t>
            </a:r>
            <a:r>
              <a:rPr lang="fa-IR"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آن را با احتیاط </a:t>
            </a:r>
            <a:r>
              <a:rPr lang="fa-IR" sz="2400" b="1" cap="all" dirty="0" smtClean="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بکار </a:t>
            </a:r>
            <a:r>
              <a:rPr lang="fa-IR" sz="2400" b="1" cap="all" dirty="0">
                <a:ln w="9000" cmpd="sng">
                  <a:solidFill>
                    <a:schemeClr val="accent4">
                      <a:shade val="50000"/>
                      <a:satMod val="120000"/>
                    </a:schemeClr>
                  </a:solidFill>
                  <a:prstDash val="solid"/>
                </a:ln>
                <a:solidFill>
                  <a:srgbClr val="0000FF"/>
                </a:solidFill>
                <a:effectLst>
                  <a:reflection blurRad="12700" stA="28000" endPos="45000" dist="1000" dir="5400000" sy="-100000" algn="bl" rotWithShape="0"/>
                </a:effectLst>
                <a:latin typeface="+mn-lt"/>
                <a:cs typeface="B Nazanin" pitchFamily="2" charset="-78"/>
              </a:rPr>
              <a:t>گرفت.</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928670"/>
            <a:ext cx="7643866" cy="5078313"/>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lnSpc>
                <a:spcPct val="150000"/>
              </a:lnSpc>
            </a:pPr>
            <a:r>
              <a:rPr lang="fa-IR" sz="2400" b="1" dirty="0" smtClean="0">
                <a:ln w="11430"/>
                <a:solidFill>
                  <a:srgbClr val="002060"/>
                </a:solidFill>
                <a:effectLst>
                  <a:outerShdw blurRad="50800" dist="39000" dir="5460000" algn="tl">
                    <a:srgbClr val="000000">
                      <a:alpha val="38000"/>
                    </a:srgbClr>
                  </a:outerShdw>
                </a:effectLst>
                <a:latin typeface="2  Nazanin"/>
              </a:rPr>
              <a:t>نقطه‌ظرهای </a:t>
            </a:r>
            <a:r>
              <a:rPr lang="fa-IR" sz="2400" b="1" dirty="0">
                <a:ln w="11430"/>
                <a:solidFill>
                  <a:srgbClr val="002060"/>
                </a:solidFill>
                <a:effectLst>
                  <a:outerShdw blurRad="50800" dist="39000" dir="5460000" algn="tl">
                    <a:srgbClr val="000000">
                      <a:alpha val="38000"/>
                    </a:srgbClr>
                  </a:outerShdw>
                </a:effectLst>
                <a:latin typeface="2  Nazanin"/>
              </a:rPr>
              <a:t>متعددی درباره ی وجود یا عدم وجود رابطه بین </a:t>
            </a:r>
            <a:r>
              <a:rPr lang="fa-IR" sz="2400" b="1" dirty="0" smtClean="0">
                <a:ln w="11430"/>
                <a:solidFill>
                  <a:srgbClr val="002060"/>
                </a:solidFill>
                <a:effectLst>
                  <a:outerShdw blurRad="50800" dist="39000" dir="5460000" algn="tl">
                    <a:srgbClr val="000000">
                      <a:alpha val="38000"/>
                    </a:srgbClr>
                  </a:outerShdw>
                </a:effectLst>
                <a:latin typeface="2  Nazanin"/>
              </a:rPr>
              <a:t>آب‌وهوا </a:t>
            </a:r>
            <a:r>
              <a:rPr lang="fa-IR" sz="2400" b="1" dirty="0">
                <a:ln w="11430"/>
                <a:solidFill>
                  <a:srgbClr val="002060"/>
                </a:solidFill>
                <a:effectLst>
                  <a:outerShdw blurRad="50800" dist="39000" dir="5460000" algn="tl">
                    <a:srgbClr val="000000">
                      <a:alpha val="38000"/>
                    </a:srgbClr>
                  </a:outerShdw>
                </a:effectLst>
                <a:latin typeface="2  Nazanin"/>
              </a:rPr>
              <a:t>و قوای جسمی و عقلی و نیروی حیاتی انسان وجود دارد، یکی از این </a:t>
            </a:r>
            <a:r>
              <a:rPr lang="fa-IR" sz="2400" b="1" dirty="0" smtClean="0">
                <a:ln w="11430"/>
                <a:solidFill>
                  <a:srgbClr val="002060"/>
                </a:solidFill>
                <a:effectLst>
                  <a:outerShdw blurRad="50800" dist="39000" dir="5460000" algn="tl">
                    <a:srgbClr val="000000">
                      <a:alpha val="38000"/>
                    </a:srgbClr>
                  </a:outerShdw>
                </a:effectLst>
                <a:latin typeface="2  Nazanin"/>
              </a:rPr>
              <a:t>نظریه‌ها</a:t>
            </a:r>
            <a:r>
              <a:rPr lang="fa-IR" sz="2400" b="1" dirty="0">
                <a:ln w="11430"/>
                <a:solidFill>
                  <a:srgbClr val="002060"/>
                </a:solidFill>
                <a:effectLst>
                  <a:outerShdw blurRad="50800" dist="39000" dir="5460000" algn="tl">
                    <a:srgbClr val="000000">
                      <a:alpha val="38000"/>
                    </a:srgbClr>
                  </a:outerShdw>
                </a:effectLst>
                <a:latin typeface="2  Nazanin"/>
              </a:rPr>
              <a:t>، نظریه اختلاف انرژی بین نژادهایی است که در مناطق و شرایط </a:t>
            </a:r>
            <a:r>
              <a:rPr lang="fa-IR" sz="2400" b="1" dirty="0" smtClean="0">
                <a:ln w="11430"/>
                <a:solidFill>
                  <a:srgbClr val="002060"/>
                </a:solidFill>
                <a:effectLst>
                  <a:outerShdw blurRad="50800" dist="39000" dir="5460000" algn="tl">
                    <a:srgbClr val="000000">
                      <a:alpha val="38000"/>
                    </a:srgbClr>
                  </a:outerShdw>
                </a:effectLst>
                <a:latin typeface="2  Nazanin"/>
              </a:rPr>
              <a:t>آب‌وهوایی </a:t>
            </a:r>
            <a:r>
              <a:rPr lang="fa-IR" sz="2400" b="1" dirty="0">
                <a:ln w="11430"/>
                <a:solidFill>
                  <a:srgbClr val="002060"/>
                </a:solidFill>
                <a:effectLst>
                  <a:outerShdw blurRad="50800" dist="39000" dir="5460000" algn="tl">
                    <a:srgbClr val="000000">
                      <a:alpha val="38000"/>
                    </a:srgbClr>
                  </a:outerShdw>
                </a:effectLst>
                <a:latin typeface="2  Nazanin"/>
              </a:rPr>
              <a:t>گوناگون زندگی می ککن. پیروان این نظریه معتقدند انسانی که در مناطق گرمسیری زندگی </a:t>
            </a:r>
            <a:r>
              <a:rPr lang="fa-IR" sz="2400" b="1" dirty="0" smtClean="0">
                <a:ln w="11430"/>
                <a:solidFill>
                  <a:srgbClr val="002060"/>
                </a:solidFill>
                <a:effectLst>
                  <a:outerShdw blurRad="50800" dist="39000" dir="5460000" algn="tl">
                    <a:srgbClr val="000000">
                      <a:alpha val="38000"/>
                    </a:srgbClr>
                  </a:outerShdw>
                </a:effectLst>
                <a:latin typeface="2  Nazanin"/>
              </a:rPr>
              <a:t>می‌کند </a:t>
            </a:r>
            <a:r>
              <a:rPr lang="fa-IR" sz="2400" b="1" dirty="0">
                <a:ln w="11430"/>
                <a:solidFill>
                  <a:srgbClr val="002060"/>
                </a:solidFill>
                <a:effectLst>
                  <a:outerShdw blurRad="50800" dist="39000" dir="5460000" algn="tl">
                    <a:srgbClr val="000000">
                      <a:alpha val="38000"/>
                    </a:srgbClr>
                  </a:outerShdw>
                </a:effectLst>
                <a:latin typeface="2  Nazanin"/>
              </a:rPr>
              <a:t>در مقایسه با انسانی که در منطقه ی معتدله و یا سرد زیست </a:t>
            </a:r>
            <a:r>
              <a:rPr lang="fa-IR" sz="2400" b="1" dirty="0" smtClean="0">
                <a:ln w="11430"/>
                <a:solidFill>
                  <a:srgbClr val="002060"/>
                </a:solidFill>
                <a:effectLst>
                  <a:outerShdw blurRad="50800" dist="39000" dir="5460000" algn="tl">
                    <a:srgbClr val="000000">
                      <a:alpha val="38000"/>
                    </a:srgbClr>
                  </a:outerShdw>
                </a:effectLst>
                <a:latin typeface="2  Nazanin"/>
              </a:rPr>
              <a:t>می‌نماید </a:t>
            </a:r>
            <a:r>
              <a:rPr lang="fa-IR" sz="2400" b="1" dirty="0">
                <a:ln w="11430"/>
                <a:solidFill>
                  <a:srgbClr val="002060"/>
                </a:solidFill>
                <a:effectLst>
                  <a:outerShdw blurRad="50800" dist="39000" dir="5460000" algn="tl">
                    <a:srgbClr val="000000">
                      <a:alpha val="38000"/>
                    </a:srgbClr>
                  </a:outerShdw>
                </a:effectLst>
                <a:latin typeface="2  Nazanin"/>
              </a:rPr>
              <a:t>اکسیژن کمتری مصرف </a:t>
            </a:r>
            <a:r>
              <a:rPr lang="fa-IR" sz="2400" b="1" dirty="0" smtClean="0">
                <a:ln w="11430"/>
                <a:solidFill>
                  <a:srgbClr val="002060"/>
                </a:solidFill>
                <a:effectLst>
                  <a:outerShdw blurRad="50800" dist="39000" dir="5460000" algn="tl">
                    <a:srgbClr val="000000">
                      <a:alpha val="38000"/>
                    </a:srgbClr>
                  </a:outerShdw>
                </a:effectLst>
                <a:latin typeface="2  Nazanin"/>
              </a:rPr>
              <a:t>می‌کند</a:t>
            </a:r>
            <a:r>
              <a:rPr lang="fa-IR" sz="2400" b="1" dirty="0">
                <a:ln w="11430"/>
                <a:solidFill>
                  <a:srgbClr val="002060"/>
                </a:solidFill>
                <a:effectLst>
                  <a:outerShdw blurRad="50800" dist="39000" dir="5460000" algn="tl">
                    <a:srgbClr val="000000">
                      <a:alpha val="38000"/>
                    </a:srgbClr>
                  </a:outerShdw>
                </a:effectLst>
                <a:latin typeface="2  Nazanin"/>
              </a:rPr>
              <a:t>، فشارخون پایینتری </a:t>
            </a:r>
            <a:r>
              <a:rPr lang="fa-IR" sz="2400" b="1" dirty="0" smtClean="0">
                <a:ln w="11430"/>
                <a:solidFill>
                  <a:srgbClr val="002060"/>
                </a:solidFill>
                <a:effectLst>
                  <a:outerShdw blurRad="50800" dist="39000" dir="5460000" algn="tl">
                    <a:srgbClr val="000000">
                      <a:alpha val="38000"/>
                    </a:srgbClr>
                  </a:outerShdw>
                </a:effectLst>
                <a:latin typeface="2  Nazanin"/>
              </a:rPr>
              <a:t>دارد و </a:t>
            </a:r>
            <a:r>
              <a:rPr lang="fa-IR" sz="2400" b="1" dirty="0">
                <a:ln w="11430"/>
                <a:solidFill>
                  <a:srgbClr val="002060"/>
                </a:solidFill>
                <a:effectLst>
                  <a:outerShdw blurRad="50800" dist="39000" dir="5460000" algn="tl">
                    <a:srgbClr val="000000">
                      <a:alpha val="38000"/>
                    </a:srgbClr>
                  </a:outerShdw>
                </a:effectLst>
                <a:latin typeface="2  Nazanin"/>
              </a:rPr>
              <a:t>در نتیجه برای مقابله با حوادث استعداد و ظرفیت کمتری دارد، حتی برخی از روانشناسان معتقدند که </a:t>
            </a:r>
            <a:r>
              <a:rPr lang="fa-IR" sz="2400" b="1" dirty="0" smtClean="0">
                <a:ln w="11430"/>
                <a:solidFill>
                  <a:srgbClr val="002060"/>
                </a:solidFill>
                <a:effectLst>
                  <a:outerShdw blurRad="50800" dist="39000" dir="5460000" algn="tl">
                    <a:srgbClr val="000000">
                      <a:alpha val="38000"/>
                    </a:srgbClr>
                  </a:outerShdw>
                </a:effectLst>
                <a:latin typeface="2  Nazanin"/>
              </a:rPr>
              <a:t>آب‌وهواهای </a:t>
            </a:r>
            <a:r>
              <a:rPr lang="fa-IR" sz="2400" b="1" dirty="0">
                <a:ln w="11430"/>
                <a:solidFill>
                  <a:srgbClr val="002060"/>
                </a:solidFill>
                <a:effectLst>
                  <a:outerShdw blurRad="50800" dist="39000" dir="5460000" algn="tl">
                    <a:srgbClr val="000000">
                      <a:alpha val="38000"/>
                    </a:srgbClr>
                  </a:outerShdw>
                </a:effectLst>
                <a:latin typeface="2  Nazanin"/>
              </a:rPr>
              <a:t>گوناگون انسانهایی با قوای دماغی و عقلانی مختلف پرورش </a:t>
            </a:r>
            <a:r>
              <a:rPr lang="fa-IR" sz="2400" b="1" dirty="0" smtClean="0">
                <a:ln w="11430"/>
                <a:solidFill>
                  <a:srgbClr val="002060"/>
                </a:solidFill>
                <a:effectLst>
                  <a:outerShdw blurRad="50800" dist="39000" dir="5460000" algn="tl">
                    <a:srgbClr val="000000">
                      <a:alpha val="38000"/>
                    </a:srgbClr>
                  </a:outerShdw>
                </a:effectLst>
                <a:latin typeface="2  Nazanin"/>
              </a:rPr>
              <a:t>می‌دهند</a:t>
            </a:r>
            <a:r>
              <a:rPr lang="fa-IR" sz="2400" b="1" dirty="0">
                <a:ln w="11430"/>
                <a:solidFill>
                  <a:srgbClr val="002060"/>
                </a:solidFill>
                <a:effectLst>
                  <a:outerShdw blurRad="50800" dist="39000" dir="5460000" algn="tl">
                    <a:srgbClr val="000000">
                      <a:alpha val="38000"/>
                    </a:srgbClr>
                  </a:outerShdw>
                </a:effectLst>
                <a:latin typeface="2  Nazanin"/>
              </a:rPr>
              <a:t>. </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1428728" y="928670"/>
            <a:ext cx="678657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fa-IR" sz="2400" b="1" i="0" u="none" strike="noStrike" normalizeH="0" baseline="0" dirty="0" smtClean="0">
                <a:ln>
                  <a:prstDash val="solid"/>
                </a:ln>
                <a:solidFill>
                  <a:srgbClr val="0000FF"/>
                </a:solidFill>
                <a:effectLst>
                  <a:outerShdw blurRad="88000" dist="50800" dir="5040000" algn="tl">
                    <a:schemeClr val="accent4">
                      <a:tint val="80000"/>
                      <a:satMod val="250000"/>
                      <a:alpha val="45000"/>
                    </a:schemeClr>
                  </a:outerShdw>
                </a:effectLst>
                <a:latin typeface="2  Nazanin"/>
                <a:ea typeface="Calibri" pitchFamily="34" charset="0"/>
                <a:cs typeface="Arial" pitchFamily="34" charset="0"/>
              </a:rPr>
              <a:t>از عوامل مهم اقلیمی می توان به ارتفاع و تأثیر آن بر سلامتی اشاره نمود. عامل ارتفاع همانند عرض جغرافیایی و دوری یا نزدیکی به دریا مستقیماً نقش مهمی در فیزیولوژی و کار دستگاهی بدن ندارد اما غیر مستقیم تأثیرات بسیار مهمی در ارگانیسم می گذارد. به این صورت که در ترکیب هوای استنشاقی ما تغییر می‌دهد. بنا براین در ارتفاعات بالا  با کاهش فشار هوا و بالتبع کاهش اکسیژن دریافتی انسان دچار هیپوکسی شده و علائمی مانند سردرد، سرگیجه، تهوع، خستگی  روانی و ضعف شدید عضلانی می‌شود.</a:t>
            </a:r>
            <a:endParaRPr kumimoji="0" lang="fa-IR" sz="2400" b="1" i="0" u="none" strike="noStrike" normalizeH="0" baseline="0" dirty="0" smtClean="0">
              <a:ln>
                <a:prstDash val="solid"/>
              </a:ln>
              <a:solidFill>
                <a:srgbClr val="0000FF"/>
              </a:solidFill>
              <a:effectLst>
                <a:outerShdw blurRad="88000" dist="50800" dir="5040000" algn="tl">
                  <a:schemeClr val="accent4">
                    <a:tint val="80000"/>
                    <a:satMod val="250000"/>
                    <a:alpha val="45000"/>
                  </a:schemeClr>
                </a:outerShdw>
              </a:effectLst>
              <a:latin typeface="2  Nazanin"/>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071538" y="785794"/>
            <a:ext cx="750095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fa-IR" sz="2400" i="0" u="none" strike="noStrike" spc="50" normalizeH="0" baseline="0" dirty="0" smtClean="0">
                <a:ln w="12700" cmpd="sng">
                  <a:solidFill>
                    <a:srgbClr val="0000FF"/>
                  </a:solidFill>
                  <a:prstDash val="solid"/>
                </a:ln>
                <a:solidFill>
                  <a:srgbClr val="0000FF"/>
                </a:solidFill>
                <a:effectLst>
                  <a:glow rad="53100">
                    <a:schemeClr val="accent6">
                      <a:satMod val="180000"/>
                      <a:alpha val="30000"/>
                    </a:schemeClr>
                  </a:glow>
                </a:effectLst>
                <a:latin typeface="Calibri" pitchFamily="34" charset="0"/>
                <a:ea typeface="Calibri" pitchFamily="34" charset="0"/>
                <a:cs typeface="B Nazanin" pitchFamily="2" charset="-78"/>
              </a:rPr>
              <a:t>البته در ارتفاعات بالا در انسان نوعی آدابتاسیون صورت می‌گیرد مثل افزایش تهویه ریوی و افزایش گلبولهای قرمز برای رساندن اکسیژن مورد نیاز بدن. ارتفاع زیاد برای بیماران قلبی-عروقی و خونی به علت کاهش اکسیژن مناسب نیست.</a:t>
            </a:r>
            <a:endParaRPr kumimoji="0" lang="en-US" sz="2400" i="0" u="none" strike="noStrike" spc="50" normalizeH="0" baseline="0" dirty="0" smtClean="0">
              <a:ln w="12700" cmpd="sng">
                <a:solidFill>
                  <a:srgbClr val="0000FF"/>
                </a:solidFill>
                <a:prstDash val="solid"/>
              </a:ln>
              <a:solidFill>
                <a:srgbClr val="0000FF"/>
              </a:solidFill>
              <a:effectLst>
                <a:glow rad="53100">
                  <a:schemeClr val="accent6">
                    <a:satMod val="180000"/>
                    <a:alpha val="30000"/>
                  </a:schemeClr>
                </a:glow>
              </a:effectLst>
              <a:cs typeface="B Nazanin" pitchFamily="2" charset="-78"/>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fa-IR" sz="2400" i="0" u="none" strike="noStrike" spc="50" normalizeH="0" baseline="0" dirty="0" smtClean="0">
                <a:ln w="12700" cmpd="sng">
                  <a:solidFill>
                    <a:srgbClr val="0000FF"/>
                  </a:solidFill>
                  <a:prstDash val="solid"/>
                </a:ln>
                <a:solidFill>
                  <a:srgbClr val="0000FF"/>
                </a:solidFill>
                <a:effectLst>
                  <a:glow rad="53100">
                    <a:schemeClr val="accent6">
                      <a:satMod val="180000"/>
                      <a:alpha val="30000"/>
                    </a:schemeClr>
                  </a:glow>
                </a:effectLst>
                <a:latin typeface="Calibri" pitchFamily="34" charset="0"/>
                <a:ea typeface="Calibri" pitchFamily="34" charset="0"/>
                <a:cs typeface="B Nazanin" pitchFamily="2" charset="-78"/>
              </a:rPr>
              <a:t>از دیگر عوارض ارتفاعات برای سلامتی انسان یکی آمبولی هوایی (تشکیل حباب هوا در خون) است. یکی دیگر تجزیه گاز اوزون در برابر اشعه ماورائ بنفش و سوراخ شدن لایه ازون است که موجب افزایش انواع سرطان‌ها خصوصاً سرطان پوست می‌شود.</a:t>
            </a:r>
            <a:endParaRPr kumimoji="0" lang="fa-IR" sz="2400" i="0" u="none" strike="noStrike" spc="50" normalizeH="0" baseline="0" dirty="0" smtClean="0">
              <a:ln w="12700" cmpd="sng">
                <a:solidFill>
                  <a:srgbClr val="0000FF"/>
                </a:solidFill>
                <a:prstDash val="solid"/>
              </a:ln>
              <a:solidFill>
                <a:srgbClr val="0000FF"/>
              </a:solidFill>
              <a:effectLst>
                <a:glow rad="53100">
                  <a:schemeClr val="accent6">
                    <a:satMod val="180000"/>
                    <a:alpha val="30000"/>
                  </a:schemeClr>
                </a:glow>
              </a:effectLst>
              <a:cs typeface="B Nazanin" pitchFamily="2" charset="-78"/>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428860" y="500042"/>
            <a:ext cx="5643570" cy="1154162"/>
          </a:xfrm>
          <a:prstGeom prst="rect">
            <a:avLst/>
          </a:prstGeom>
          <a:solidFill>
            <a:srgbClr val="00B050"/>
          </a:solidFill>
          <a:ln>
            <a:noFill/>
            <a:headEnd/>
            <a:tailEnd/>
          </a:ln>
          <a:effectLst>
            <a:glow rad="101600">
              <a:schemeClr val="accent3">
                <a:satMod val="175000"/>
                <a:alpha val="40000"/>
              </a:schemeClr>
            </a:glow>
            <a:outerShdw blurRad="50800" dist="38100" dir="18900000" algn="bl" rotWithShape="0">
              <a:prstClr val="black">
                <a:alpha val="40000"/>
              </a:prstClr>
            </a:outerShdw>
            <a:reflection blurRad="6350" stA="52000" endA="300" endPos="35000" dir="5400000" sy="-100000" algn="bl" rotWithShape="0"/>
          </a:effectLst>
          <a:scene3d>
            <a:camera prst="obliqueBottomRight"/>
            <a:lightRig rig="glow" dir="t">
              <a:rot lat="0" lon="0" rev="14100000"/>
            </a:lightRig>
          </a:scene3d>
          <a:sp3d prstMaterial="softEdge">
            <a:bevelT w="127000" prst="artDeco"/>
          </a:sp3d>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7030A0"/>
                </a:solidFill>
                <a:effectLst/>
                <a:latin typeface="MitraBold"/>
                <a:ea typeface="Calibri" pitchFamily="34" charset="0"/>
                <a:cs typeface="B Nazanin" pitchFamily="2" charset="-78"/>
              </a:rPr>
              <a:t>وضعيت كلّي كشور ايران از نظر شرايط اقليمي و انتشار جغرافيايي بيماري‌ها</a:t>
            </a:r>
            <a:endParaRPr kumimoji="0" lang="fa-IR" sz="2400" b="0" i="0" u="none" strike="noStrike" cap="none" normalizeH="0" baseline="0" dirty="0" smtClean="0">
              <a:ln>
                <a:noFill/>
              </a:ln>
              <a:solidFill>
                <a:srgbClr val="7030A0"/>
              </a:solidFill>
              <a:effectLst/>
              <a:latin typeface="Times New Roman" pitchFamily="18" charset="0"/>
              <a:cs typeface="B Nazanin" pitchFamily="2" charset="-78"/>
            </a:endParaRPr>
          </a:p>
        </p:txBody>
      </p:sp>
      <p:sp>
        <p:nvSpPr>
          <p:cNvPr id="3" name="Rectangle 2"/>
          <p:cNvSpPr/>
          <p:nvPr/>
        </p:nvSpPr>
        <p:spPr>
          <a:xfrm>
            <a:off x="1285852" y="2136339"/>
            <a:ext cx="6858048" cy="3970318"/>
          </a:xfrm>
          <a:prstGeom prst="rect">
            <a:avLst/>
          </a:prstGeom>
        </p:spPr>
        <p:txBody>
          <a:bodyPr wrap="square">
            <a:spAutoFit/>
          </a:bodyPr>
          <a:lstStyle/>
          <a:p>
            <a:pPr algn="just" rtl="1">
              <a:lnSpc>
                <a:spcPct val="150000"/>
              </a:lnSpc>
            </a:pPr>
            <a:r>
              <a:rPr lang="fa-IR" sz="2400" dirty="0">
                <a:solidFill>
                  <a:srgbClr val="0000FF"/>
                </a:solidFill>
                <a:cs typeface="B Nazanin" pitchFamily="2" charset="-78"/>
              </a:rPr>
              <a:t>هرچند درياي خزر در شمال و خليج فارس و درياي عمان در جنوب كشور ايران واقع </a:t>
            </a:r>
            <a:r>
              <a:rPr lang="fa-IR" sz="2400" dirty="0" smtClean="0">
                <a:solidFill>
                  <a:srgbClr val="0000FF"/>
                </a:solidFill>
                <a:cs typeface="B Nazanin" pitchFamily="2" charset="-78"/>
              </a:rPr>
              <a:t>شده‌است </a:t>
            </a:r>
            <a:r>
              <a:rPr lang="fa-IR" sz="2400" dirty="0">
                <a:solidFill>
                  <a:srgbClr val="0000FF"/>
                </a:solidFill>
                <a:cs typeface="B Nazanin" pitchFamily="2" charset="-78"/>
              </a:rPr>
              <a:t>ولي وجود سلسله جبال البرز </a:t>
            </a:r>
            <a:r>
              <a:rPr lang="fa-IR" sz="2400" dirty="0" smtClean="0">
                <a:solidFill>
                  <a:srgbClr val="0000FF"/>
                </a:solidFill>
                <a:cs typeface="B Nazanin" pitchFamily="2" charset="-78"/>
              </a:rPr>
              <a:t>(در </a:t>
            </a:r>
            <a:r>
              <a:rPr lang="fa-IR" sz="2400" dirty="0">
                <a:solidFill>
                  <a:srgbClr val="0000FF"/>
                </a:solidFill>
                <a:cs typeface="B Nazanin" pitchFamily="2" charset="-78"/>
              </a:rPr>
              <a:t>شمال</a:t>
            </a:r>
            <a:r>
              <a:rPr lang="en-US" sz="2400" dirty="0">
                <a:solidFill>
                  <a:srgbClr val="0000FF"/>
                </a:solidFill>
                <a:cs typeface="B Nazanin" pitchFamily="2" charset="-78"/>
              </a:rPr>
              <a:t> (</a:t>
            </a:r>
            <a:r>
              <a:rPr lang="fa-IR" sz="2400" dirty="0">
                <a:solidFill>
                  <a:srgbClr val="0000FF"/>
                </a:solidFill>
                <a:cs typeface="B Nazanin" pitchFamily="2" charset="-78"/>
              </a:rPr>
              <a:t>از شمال غربي به جنوب شرقي</a:t>
            </a:r>
            <a:r>
              <a:rPr lang="en-US" sz="2400" dirty="0">
                <a:solidFill>
                  <a:srgbClr val="0000FF"/>
                </a:solidFill>
                <a:cs typeface="B Nazanin" pitchFamily="2" charset="-78"/>
              </a:rPr>
              <a:t> ) </a:t>
            </a:r>
            <a:r>
              <a:rPr lang="fa-IR" sz="2400" dirty="0">
                <a:solidFill>
                  <a:srgbClr val="0000FF"/>
                </a:solidFill>
                <a:cs typeface="B Nazanin" pitchFamily="2" charset="-78"/>
              </a:rPr>
              <a:t>و </a:t>
            </a:r>
            <a:r>
              <a:rPr lang="fa-IR" sz="2400" dirty="0" smtClean="0">
                <a:solidFill>
                  <a:srgbClr val="0000FF"/>
                </a:solidFill>
                <a:cs typeface="B Nazanin" pitchFamily="2" charset="-78"/>
              </a:rPr>
              <a:t>زاگرس </a:t>
            </a:r>
            <a:r>
              <a:rPr lang="fa-IR" sz="2400" dirty="0">
                <a:solidFill>
                  <a:srgbClr val="0000FF"/>
                </a:solidFill>
                <a:cs typeface="B Nazanin" pitchFamily="2" charset="-78"/>
              </a:rPr>
              <a:t>در جنوب</a:t>
            </a:r>
            <a:r>
              <a:rPr lang="en-US" sz="2400" dirty="0">
                <a:solidFill>
                  <a:srgbClr val="0000FF"/>
                </a:solidFill>
                <a:cs typeface="B Nazanin" pitchFamily="2" charset="-78"/>
              </a:rPr>
              <a:t> (</a:t>
            </a:r>
            <a:r>
              <a:rPr lang="fa-IR" sz="2400" dirty="0">
                <a:solidFill>
                  <a:srgbClr val="0000FF"/>
                </a:solidFill>
                <a:cs typeface="B Nazanin" pitchFamily="2" charset="-78"/>
              </a:rPr>
              <a:t>از شمال غربي به جنوبشرقي همانند ديوارهاي عظيم و بسيار مرتفعي مانع نفوذ رطوبت و ابرهاي بارانزا به نواحي مركزي كشور، </a:t>
            </a:r>
            <a:r>
              <a:rPr lang="fa-IR" sz="2400" dirty="0" smtClean="0">
                <a:solidFill>
                  <a:srgbClr val="0000FF"/>
                </a:solidFill>
                <a:cs typeface="B Nazanin" pitchFamily="2" charset="-78"/>
              </a:rPr>
              <a:t>مي‌شوند</a:t>
            </a:r>
            <a:r>
              <a:rPr lang="en-US" sz="2400" dirty="0" smtClean="0">
                <a:solidFill>
                  <a:srgbClr val="0000FF"/>
                </a:solidFill>
                <a:cs typeface="B Nazanin" pitchFamily="2" charset="-78"/>
              </a:rPr>
              <a:t> </a:t>
            </a:r>
            <a:r>
              <a:rPr lang="en-US" sz="2400" dirty="0">
                <a:solidFill>
                  <a:srgbClr val="0000FF"/>
                </a:solidFill>
                <a:cs typeface="B Nazanin" pitchFamily="2" charset="-78"/>
              </a:rPr>
              <a:t>.</a:t>
            </a:r>
            <a:r>
              <a:rPr lang="fa-IR" sz="2400" dirty="0">
                <a:solidFill>
                  <a:srgbClr val="0000FF"/>
                </a:solidFill>
                <a:cs typeface="B Nazanin" pitchFamily="2" charset="-78"/>
              </a:rPr>
              <a:t> در حاليكه در شمال كوه هاي البرز و غرب كوه هاي </a:t>
            </a:r>
            <a:r>
              <a:rPr lang="fa-IR" sz="2400" dirty="0" smtClean="0">
                <a:solidFill>
                  <a:srgbClr val="0000FF"/>
                </a:solidFill>
                <a:cs typeface="B Nazanin" pitchFamily="2" charset="-78"/>
              </a:rPr>
              <a:t>زاگرس</a:t>
            </a:r>
            <a:r>
              <a:rPr lang="fa-IR" sz="2400" dirty="0">
                <a:solidFill>
                  <a:srgbClr val="0000FF"/>
                </a:solidFill>
                <a:cs typeface="B Nazanin" pitchFamily="2" charset="-78"/>
              </a:rPr>
              <a:t>، وضع به گونه ديگري است و از نعمت رطوبت و باران و آباداني ناشي از آن برخوردار </a:t>
            </a:r>
            <a:r>
              <a:rPr lang="fa-IR" sz="2400" dirty="0" smtClean="0">
                <a:solidFill>
                  <a:srgbClr val="0000FF"/>
                </a:solidFill>
                <a:cs typeface="B Nazanin" pitchFamily="2" charset="-78"/>
              </a:rPr>
              <a:t>بوده است.</a:t>
            </a:r>
            <a:endParaRPr lang="fa-IR" sz="2400" dirty="0">
              <a:solidFill>
                <a:srgbClr val="0000FF"/>
              </a:solidFill>
              <a:cs typeface="B Nazanin" pitchFamily="2" charset="-78"/>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notepad_format">
  <a:themeElements>
    <a:clrScheme name="Office Theme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Office Theme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notepad_format</Template>
  <TotalTime>118</TotalTime>
  <Words>1786</Words>
  <Application>Microsoft PowerPoint</Application>
  <PresentationFormat>On-screen Show (4:3)</PresentationFormat>
  <Paragraphs>69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notepad_format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DiGiT</cp:lastModifiedBy>
  <cp:revision>53</cp:revision>
  <cp:lastPrinted>1601-01-01T00:00:00Z</cp:lastPrinted>
  <dcterms:created xsi:type="dcterms:W3CDTF">2012-12-26T07:25:49Z</dcterms:created>
  <dcterms:modified xsi:type="dcterms:W3CDTF">2014-06-07T12:06:48Z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