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76" r:id="rId8"/>
    <p:sldId id="260" r:id="rId9"/>
    <p:sldId id="265" r:id="rId10"/>
    <p:sldId id="263" r:id="rId11"/>
    <p:sldId id="266" r:id="rId12"/>
    <p:sldId id="267" r:id="rId13"/>
    <p:sldId id="268" r:id="rId14"/>
    <p:sldId id="271" r:id="rId15"/>
    <p:sldId id="269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3300"/>
    <a:srgbClr val="F39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91C6CA-013E-4BB7-B074-FB56F081E069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07B8AA-A382-43E8-B389-1026C3B46B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Stuff\Austin\SP2010_Surface_Hydrology\Project\HarisSangireddy\uwnd_mon_mean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Stuff\Austin\SP2010_Surface_Hydrology\Project\HarisSangireddy\pr_wtr_mon_mean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Stuff\Austin\SP2010_Surface_Hydrology\Project\HarisSangireddy\rhum_mon_mean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rl.noaa.gov/psd/da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851648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NetCDF Files in Matlab and analyzing the data.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5638800"/>
            <a:ext cx="3962400" cy="914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By,</a:t>
            </a:r>
          </a:p>
          <a:p>
            <a:pPr algn="just"/>
            <a:r>
              <a:rPr lang="en-US" dirty="0" smtClean="0"/>
              <a:t>Harish Sangireddy</a:t>
            </a:r>
            <a:endParaRPr lang="en-US" dirty="0"/>
          </a:p>
        </p:txBody>
      </p:sp>
      <p:pic>
        <p:nvPicPr>
          <p:cNvPr id="1026" name="Picture 2" descr="C:\MyStuff\Austin\SP2010_Surface_Hydrology\Netcdf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95600"/>
            <a:ext cx="7467600" cy="2669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NetCDF data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Matlab file </a:t>
            </a:r>
            <a:r>
              <a:rPr lang="en-US" dirty="0" smtClean="0">
                <a:solidFill>
                  <a:srgbClr val="FF0000"/>
                </a:solidFill>
              </a:rPr>
              <a:t>read_netcdf.m</a:t>
            </a:r>
            <a:r>
              <a:rPr lang="en-US" dirty="0" smtClean="0"/>
              <a:t> will read the NetCDF files from a specific location in your disk.</a:t>
            </a:r>
          </a:p>
          <a:p>
            <a:r>
              <a:rPr lang="en-US" dirty="0" smtClean="0"/>
              <a:t>Create Matlab variables to store the data in a multidimensional array</a:t>
            </a:r>
          </a:p>
          <a:p>
            <a:r>
              <a:rPr lang="en-US" dirty="0" smtClean="0"/>
              <a:t>I then use the second Matlab file </a:t>
            </a:r>
            <a:r>
              <a:rPr lang="en-US" dirty="0" smtClean="0">
                <a:solidFill>
                  <a:srgbClr val="FF0000"/>
                </a:solidFill>
              </a:rPr>
              <a:t>animate.m </a:t>
            </a:r>
            <a:r>
              <a:rPr lang="en-US" dirty="0" smtClean="0"/>
              <a:t>to create a movie file in avi format.</a:t>
            </a:r>
          </a:p>
          <a:p>
            <a:r>
              <a:rPr lang="en-US" dirty="0" smtClean="0"/>
              <a:t>The avi file shows how the variables change over a given time period.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913" t="14286" r="4098" b="7692"/>
          <a:stretch>
            <a:fillRect/>
          </a:stretch>
        </p:blipFill>
        <p:spPr bwMode="auto">
          <a:xfrm>
            <a:off x="304800" y="223844"/>
            <a:ext cx="8839200" cy="64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1828800"/>
            <a:ext cx="2590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READ_NetCDF.m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965" t="14835" r="31016" b="4945"/>
          <a:stretch>
            <a:fillRect/>
          </a:stretch>
        </p:blipFill>
        <p:spPr bwMode="auto">
          <a:xfrm>
            <a:off x="45720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1752600"/>
            <a:ext cx="2286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Animate_NetCDF.m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Data Analysis (mean monthly wind speed)</a:t>
            </a:r>
            <a:endParaRPr lang="en-US" sz="2800" dirty="0"/>
          </a:p>
        </p:txBody>
      </p:sp>
      <p:pic>
        <p:nvPicPr>
          <p:cNvPr id="4" name="uwnd_mon_me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8077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Facts clearly 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Doldrums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The Doldrums are an area of low pressure occurring where the trade winds meet along the equator.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Roaring forties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Another set of famous winds are known as the </a:t>
            </a:r>
            <a:r>
              <a:rPr lang="en-US" i="1" dirty="0" smtClean="0">
                <a:solidFill>
                  <a:srgbClr val="0070C0"/>
                </a:solidFill>
              </a:rPr>
              <a:t>Roaring Forties.</a:t>
            </a:r>
            <a:r>
              <a:rPr lang="en-US" dirty="0" smtClean="0">
                <a:solidFill>
                  <a:srgbClr val="0070C0"/>
                </a:solidFill>
              </a:rPr>
              <a:t> These are very strong westerly winds which blow almost continuously in the southern hemisphere. These fierce winds are found at a latitude of 40º - hence their name!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average wind speed in northern hemisphere is less than that in southern hemisphere.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Data Analysis (mean monthly precipitation)</a:t>
            </a:r>
            <a:endParaRPr lang="en-US" sz="2800" dirty="0"/>
          </a:p>
        </p:txBody>
      </p:sp>
      <p:pic>
        <p:nvPicPr>
          <p:cNvPr id="4" name="pr_wtr_mon_me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8229600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Precipitation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mean precipitation around the equator and ITCZ is higher than any other hemisphere. It almost remains the same all around the year.</a:t>
            </a:r>
          </a:p>
          <a:p>
            <a:r>
              <a:rPr lang="en-US" dirty="0" smtClean="0"/>
              <a:t>Seasonal shift in the precipitation pattern is clearly visible. </a:t>
            </a:r>
          </a:p>
          <a:p>
            <a:r>
              <a:rPr lang="en-US" dirty="0" smtClean="0"/>
              <a:t>The mean precipitation in the southern hemisphere is very less when compared to those in Northern Hemisphere.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Data Analysis(mean monthly relative humidity)</a:t>
            </a:r>
            <a:endParaRPr lang="en-US" sz="2800" dirty="0"/>
          </a:p>
        </p:txBody>
      </p:sp>
      <p:pic>
        <p:nvPicPr>
          <p:cNvPr id="4" name="rhum_mon_me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3820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relative humidity is very high over oceans. Quite Obvious!</a:t>
            </a:r>
          </a:p>
          <a:p>
            <a:r>
              <a:rPr lang="en-US" dirty="0" smtClean="0"/>
              <a:t>The relative humidity over the Asian and subtropical countries is low. A clear difference in range of humidity can be seen over Australia.</a:t>
            </a:r>
          </a:p>
          <a:p>
            <a:r>
              <a:rPr lang="en-US" dirty="0" smtClean="0"/>
              <a:t>Amazingly the relative humidity levels in US remains on the higher side all around the year. This could be attributed to the average wind speed over the continent.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NetCDF are great for storage and data transfer over network. It is free and open Source. Supported by UNIDATA, and used a lot in the world of climatology.</a:t>
            </a:r>
          </a:p>
          <a:p>
            <a:pPr algn="ctr">
              <a:buNone/>
            </a:pPr>
            <a:r>
              <a:rPr lang="en-US" sz="3200" dirty="0" smtClean="0"/>
              <a:t>But!</a:t>
            </a:r>
          </a:p>
          <a:p>
            <a:r>
              <a:rPr lang="en-US" dirty="0" smtClean="0"/>
              <a:t>They need more space and a lot of network bandwidth.</a:t>
            </a:r>
          </a:p>
          <a:p>
            <a:r>
              <a:rPr lang="en-US" dirty="0" smtClean="0"/>
              <a:t>NetCDF is a binary file, it increases computer performance but reduces human readability.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638800" cy="83820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is NetCDF?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324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Set of </a:t>
            </a:r>
            <a:r>
              <a:rPr lang="en-US" b="1" dirty="0" smtClean="0">
                <a:solidFill>
                  <a:schemeClr val="accent2"/>
                </a:solidFill>
              </a:rPr>
              <a:t>software libraries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Machine independent </a:t>
            </a:r>
            <a:r>
              <a:rPr lang="en-US" dirty="0" smtClean="0">
                <a:solidFill>
                  <a:schemeClr val="accent2"/>
                </a:solidFill>
              </a:rPr>
              <a:t>data format,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That supports creation, access and sharing of </a:t>
            </a:r>
            <a:r>
              <a:rPr lang="en-US" b="1" dirty="0" smtClean="0">
                <a:solidFill>
                  <a:schemeClr val="accent2"/>
                </a:solidFill>
              </a:rPr>
              <a:t>array oriented scientific data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NetCDF was developed and is maintained by </a:t>
            </a:r>
            <a:r>
              <a:rPr lang="en-US" b="1" dirty="0" smtClean="0">
                <a:solidFill>
                  <a:schemeClr val="accent2"/>
                </a:solidFill>
              </a:rPr>
              <a:t>UNIDATA</a:t>
            </a:r>
            <a:r>
              <a:rPr lang="en-US" dirty="0" smtClean="0">
                <a:solidFill>
                  <a:schemeClr val="accent2"/>
                </a:solidFill>
              </a:rPr>
              <a:t> part of the University Corporation for Atmospheric Research (UCAR) Office of Programs (UOP).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791200"/>
            <a:ext cx="76962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NETWORK COMMON DATA FORM.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MyStuff\Austin\SP2010_Surface_Hydrology\Project\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0"/>
            <a:ext cx="2590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05600" y="2590800"/>
            <a:ext cx="1905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UNIDATA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29200" y="15240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6553200" y="685800"/>
            <a:ext cx="228600" cy="17526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MyStuff\Austin\SP2010_Surface_Hydrology\Project\hrSvelPert2degGr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953000" y="457200"/>
            <a:ext cx="3810000" cy="2819400"/>
          </a:xfrm>
          <a:prstGeom prst="cloudCallout">
            <a:avLst/>
          </a:prstGeom>
          <a:solidFill>
            <a:srgbClr val="66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447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QUESTIONS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972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should I care about NetCDF?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71600"/>
            <a:ext cx="6324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Most commonly used format in the oceanographic and atmospheric science for observational data and numerical modeling.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Some of the institutions using NetCDF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The National Center for Atmospheric Research(NCAR)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University Corporation for Atmospheric Research(UCAR)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NOAA’s Climate Diagnostics Center (CDC)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LosAlamos National Laboratory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NASA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US Air Force and Navy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Atmospheric Research in Australia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Australian Defense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UK Hydrographic Office.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NATO</a:t>
            </a:r>
          </a:p>
          <a:p>
            <a:pPr lvl="1"/>
            <a:r>
              <a:rPr lang="en-US" dirty="0" smtClean="0">
                <a:solidFill>
                  <a:srgbClr val="663300"/>
                </a:solidFill>
              </a:rPr>
              <a:t>……</a:t>
            </a:r>
          </a:p>
        </p:txBody>
      </p:sp>
      <p:pic>
        <p:nvPicPr>
          <p:cNvPr id="6146" name="Picture 2" descr="C:\MyStuff\Austin\SP2010_Surface_Hydrology\Project\ncar-logo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872089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MyStuff\Austin\SP2010_Surface_Hydrology\Project\ucar-logo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2844800" cy="83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MyStuff\Austin\SP2010_Surface_Hydrology\Project\NO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879725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MyStuff\Austin\SP2010_Surface_Hydrology\Project\NASA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562600"/>
            <a:ext cx="130025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NetCDF Data Model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400800" cy="5105400"/>
          </a:xfrm>
        </p:spPr>
        <p:txBody>
          <a:bodyPr/>
          <a:lstStyle/>
          <a:p>
            <a:r>
              <a:rPr lang="en-US" dirty="0" smtClean="0"/>
              <a:t>A NetCDF dataset contains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Dimensions</a:t>
            </a:r>
          </a:p>
          <a:p>
            <a:pPr lvl="1">
              <a:buNone/>
            </a:pPr>
            <a:r>
              <a:rPr lang="en-US" dirty="0" smtClean="0"/>
              <a:t>(for example, time, latitude, longitude, or height.)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Variables</a:t>
            </a:r>
          </a:p>
          <a:p>
            <a:pPr lvl="1">
              <a:buNone/>
            </a:pPr>
            <a:r>
              <a:rPr lang="en-US" dirty="0" smtClean="0"/>
              <a:t>(represents an array of values of the same type, which store the bulk data.)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Attributes</a:t>
            </a:r>
          </a:p>
          <a:p>
            <a:pPr lvl="1">
              <a:buNone/>
            </a:pPr>
            <a:r>
              <a:rPr lang="en-US" dirty="0" smtClean="0"/>
              <a:t>(are used to store data about the data ,ancillary data or metadata.)</a:t>
            </a: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6096000" y="1752599"/>
          <a:ext cx="3048000" cy="270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3" imgW="2558473" imgH="2268892" progId="Visio.Drawing.11">
                  <p:embed/>
                </p:oleObj>
              </mc:Choice>
              <mc:Fallback>
                <p:oleObj name="Visio" r:id="rId3" imgW="2558473" imgH="2268892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599"/>
                        <a:ext cx="3048000" cy="2702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0" y="182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960D"/>
                </a:solidFill>
              </a:rPr>
              <a:t>Latitude</a:t>
            </a:r>
            <a:endParaRPr lang="en-US" dirty="0">
              <a:solidFill>
                <a:srgbClr val="F3960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Longitude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height</a:t>
            </a:r>
            <a:endParaRPr 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How is data stored in NetCDF?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38100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NetCDF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mynetcdf {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dimensions: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Y=4: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Time=UNLIMITED;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variables: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X(X);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float(Y);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int Time(Time);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Temperature(time,X,Y);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data: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X=10,20,30,40;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Y=110,120,130,140;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Time=31,59,90;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}</a:t>
            </a:r>
          </a:p>
          <a:p>
            <a:endParaRPr lang="en-US" dirty="0"/>
          </a:p>
        </p:txBody>
      </p:sp>
      <p:graphicFrame>
        <p:nvGraphicFramePr>
          <p:cNvPr id="7172" name="Object 88"/>
          <p:cNvGraphicFramePr>
            <a:graphicFrameLocks noChangeAspect="1"/>
          </p:cNvGraphicFramePr>
          <p:nvPr/>
        </p:nvGraphicFramePr>
        <p:xfrm>
          <a:off x="3962400" y="1371600"/>
          <a:ext cx="4952999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7501387" imgH="4904963" progId="Visio.Drawing.11">
                  <p:embed/>
                </p:oleObj>
              </mc:Choice>
              <mc:Fallback>
                <p:oleObj name="Visio" r:id="rId3" imgW="7501387" imgH="4904963" progId="Visio.Drawing.11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71600"/>
                        <a:ext cx="4952999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705600" cy="556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NetCDF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mynetcdf {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dimensions: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Y=4: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Time=UNLIMITED;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variables: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X(X);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float(Y);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int Time(Time);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Temperature(time,X,Y);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data: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X=10,20,30,40;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Y=110,120,130,140;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Time=31,59,90;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Temperature=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111,211,311,411;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}</a:t>
            </a:r>
          </a:p>
          <a:p>
            <a:endParaRPr lang="en-US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4179887" y="1490566"/>
          <a:ext cx="4659313" cy="414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Visio" r:id="rId3" imgW="6855229" imgH="3466453" progId="Visio.Drawing.11">
                  <p:embed/>
                </p:oleObj>
              </mc:Choice>
              <mc:Fallback>
                <p:oleObj name="Visio" r:id="rId3" imgW="6855229" imgH="346645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7" y="1490566"/>
                        <a:ext cx="4659313" cy="4148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4267200" y="4800600"/>
            <a:ext cx="1600200" cy="609600"/>
          </a:xfrm>
          <a:custGeom>
            <a:avLst/>
            <a:gdLst>
              <a:gd name="connsiteX0" fmla="*/ 0 w 1676400"/>
              <a:gd name="connsiteY0" fmla="*/ 0 h 609600"/>
              <a:gd name="connsiteX1" fmla="*/ 1676400 w 1676400"/>
              <a:gd name="connsiteY1" fmla="*/ 0 h 609600"/>
              <a:gd name="connsiteX2" fmla="*/ 1676400 w 1676400"/>
              <a:gd name="connsiteY2" fmla="*/ 609600 h 609600"/>
              <a:gd name="connsiteX3" fmla="*/ 0 w 1676400"/>
              <a:gd name="connsiteY3" fmla="*/ 609600 h 609600"/>
              <a:gd name="connsiteX4" fmla="*/ 0 w 1676400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609600">
                <a:moveTo>
                  <a:pt x="0" y="0"/>
                </a:moveTo>
                <a:lnTo>
                  <a:pt x="1676400" y="0"/>
                </a:lnTo>
                <a:lnTo>
                  <a:pt x="16764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514600" y="5410200"/>
            <a:ext cx="1752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781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is data stored in NetCDF?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NetCDF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mynetcdf {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dimensions: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Y=4: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Time=UNLIMITED;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variables: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X(X);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float(Y);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int Time(Time);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float Temperature(time,X,Y);</a:t>
            </a:r>
          </a:p>
          <a:p>
            <a:pPr>
              <a:buNone/>
            </a:pPr>
            <a:r>
              <a:rPr lang="en-US" dirty="0" smtClean="0">
                <a:solidFill>
                  <a:srgbClr val="663300"/>
                </a:solidFill>
              </a:rPr>
              <a:t>data: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X=10,20,30,40;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Y=110,120,130,140;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Time=31,59,90;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Temperature=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111,211,311,411,121,221,321,421;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131,133,343,345,567,566,346;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131,133,343,345,567,566,344;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131,133,345,345,567,566,347;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131,133,346,345,567,566,348;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131,133,347,345,567,566,349; 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131,133,348,345,567,566,340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}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352800" y="4572000"/>
            <a:ext cx="1295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51054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is data stored in NetCDF?</a:t>
            </a:r>
            <a:endParaRPr lang="en-US" sz="2800" dirty="0"/>
          </a:p>
        </p:txBody>
      </p:sp>
      <p:graphicFrame>
        <p:nvGraphicFramePr>
          <p:cNvPr id="13315" name="Object 12"/>
          <p:cNvGraphicFramePr>
            <a:graphicFrameLocks noChangeAspect="1"/>
          </p:cNvGraphicFramePr>
          <p:nvPr/>
        </p:nvGraphicFramePr>
        <p:xfrm>
          <a:off x="4745373" y="1295400"/>
          <a:ext cx="410494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Visio" r:id="rId3" imgW="6855229" imgH="3466453" progId="Visio.Drawing.11">
                  <p:embed/>
                </p:oleObj>
              </mc:Choice>
              <mc:Fallback>
                <p:oleObj name="Visio" r:id="rId3" imgW="6855229" imgH="3466453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373" y="1295400"/>
                        <a:ext cx="410494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648200" y="26670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18288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15200" y="1219200"/>
            <a:ext cx="1295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 flipV="1">
            <a:off x="7696200" y="2819400"/>
            <a:ext cx="6096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019800" y="3886200"/>
            <a:ext cx="1219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NetCDF and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Matlab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integrated</a:t>
            </a:r>
            <a:r>
              <a:rPr lang="en-US" dirty="0" smtClean="0"/>
              <a:t> technical computing language</a:t>
            </a:r>
          </a:p>
          <a:p>
            <a:r>
              <a:rPr lang="en-US" dirty="0" smtClean="0"/>
              <a:t>It has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built in support</a:t>
            </a:r>
            <a:r>
              <a:rPr lang="en-US" dirty="0" smtClean="0"/>
              <a:t> for reading and writing NetCDF data.</a:t>
            </a:r>
          </a:p>
          <a:p>
            <a:r>
              <a:rPr lang="en-US" dirty="0" smtClean="0"/>
              <a:t>Provides access to more than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30 functions</a:t>
            </a:r>
            <a:r>
              <a:rPr lang="en-US" dirty="0" smtClean="0"/>
              <a:t> in the NetCDF interface.</a:t>
            </a:r>
          </a:p>
          <a:p>
            <a:r>
              <a:rPr lang="en-US" dirty="0" smtClean="0"/>
              <a:t>The functions are implemented as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package called NetCDF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For Example to call the NetCDF library routine used to open existing NetCDF files, we the following MATLAB syntax: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MyStuff\Austin\SP2010_Surface_Hydrology\Project\matlab_logo_0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30480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838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943600"/>
            <a:ext cx="74676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ncid = netcdf.open( ncfile, mode );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NetCDF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187452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 am using the Earth System Research Laboratory Physical Sciences Divisions Data Center for the downloading climate and weather Data in NetCDF format. 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https://www.esrl.noaa.gov/psd/data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1878</TotalTime>
  <Words>758</Words>
  <Application>Microsoft Office PowerPoint</Application>
  <PresentationFormat>On-screen Show (4:3)</PresentationFormat>
  <Paragraphs>138</Paragraphs>
  <Slides>20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Visio</vt:lpstr>
      <vt:lpstr>Reading NetCDF Files in Matlab and analyzing the data.</vt:lpstr>
      <vt:lpstr>What is NetCDF?</vt:lpstr>
      <vt:lpstr>Why should I care about NetCDF?</vt:lpstr>
      <vt:lpstr>NetCDF Data Model</vt:lpstr>
      <vt:lpstr>How is data stored in NetCDF?</vt:lpstr>
      <vt:lpstr>How is data stored in NetCDF?</vt:lpstr>
      <vt:lpstr>How is data stored in NetCDF?</vt:lpstr>
      <vt:lpstr>NetCDF and Matlab</vt:lpstr>
      <vt:lpstr>NetCDF Data Sources</vt:lpstr>
      <vt:lpstr>Reading NetCDF data in Matlab</vt:lpstr>
      <vt:lpstr>PowerPoint Presentation</vt:lpstr>
      <vt:lpstr>PowerPoint Presentation</vt:lpstr>
      <vt:lpstr>Data Analysis (mean monthly wind speed)</vt:lpstr>
      <vt:lpstr>Wind Facts clearly Visible</vt:lpstr>
      <vt:lpstr>Data Analysis (mean monthly precipitation)</vt:lpstr>
      <vt:lpstr>Facts about Precipitation </vt:lpstr>
      <vt:lpstr>Data Analysis(mean monthly relative humidity)</vt:lpstr>
      <vt:lpstr>Relative Humidity</vt:lpstr>
      <vt:lpstr>Conclusion</vt:lpstr>
      <vt:lpstr>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NetCDF Files in Matlab and analyzing the data.</dc:title>
  <dc:creator>Harish</dc:creator>
  <cp:lastModifiedBy>ALMAS</cp:lastModifiedBy>
  <cp:revision>73</cp:revision>
  <dcterms:created xsi:type="dcterms:W3CDTF">2010-04-25T23:11:34Z</dcterms:created>
  <dcterms:modified xsi:type="dcterms:W3CDTF">2014-06-19T18:55:16Z</dcterms:modified>
</cp:coreProperties>
</file>