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0" r:id="rId1"/>
  </p:sldMasterIdLst>
  <p:notesMasterIdLst>
    <p:notesMasterId r:id="rId29"/>
  </p:notesMasterIdLst>
  <p:handoutMasterIdLst>
    <p:handoutMasterId r:id="rId30"/>
  </p:handoutMasterIdLst>
  <p:sldIdLst>
    <p:sldId id="263" r:id="rId2"/>
    <p:sldId id="267" r:id="rId3"/>
    <p:sldId id="259" r:id="rId4"/>
    <p:sldId id="339" r:id="rId5"/>
    <p:sldId id="257" r:id="rId6"/>
    <p:sldId id="258" r:id="rId7"/>
    <p:sldId id="260" r:id="rId8"/>
    <p:sldId id="268" r:id="rId9"/>
    <p:sldId id="271" r:id="rId10"/>
    <p:sldId id="320" r:id="rId11"/>
    <p:sldId id="277"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03" r:id="rId26"/>
    <p:sldId id="264" r:id="rId27"/>
    <p:sldId id="265"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4" d="100"/>
          <a:sy n="44" d="100"/>
        </p:scale>
        <p:origin x="-2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3B005915-2B2F-4422-892A-38DB9342000E}" type="datetimeFigureOut">
              <a:rPr lang="fa-IR" smtClean="0"/>
              <a:pPr/>
              <a:t>1435/04/17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AB63FD3-8A04-46F8-94D1-394B6307EFD5}" type="slidenum">
              <a:rPr lang="fa-IR" smtClean="0"/>
              <a:pPr/>
              <a:t>‹#›</a:t>
            </a:fld>
            <a:endParaRPr lang="fa-IR"/>
          </a:p>
        </p:txBody>
      </p:sp>
    </p:spTree>
    <p:extLst>
      <p:ext uri="{BB962C8B-B14F-4D97-AF65-F5344CB8AC3E}">
        <p14:creationId xmlns:p14="http://schemas.microsoft.com/office/powerpoint/2010/main" val="940077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7E3A89B-327E-4E6A-8CC7-BB703D07A93A}" type="datetimeFigureOut">
              <a:rPr lang="fa-IR" smtClean="0"/>
              <a:pPr/>
              <a:t>1435/04/17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ABD5A22-96B2-4AE5-BBF5-8C4A9E8350E3}" type="slidenum">
              <a:rPr lang="fa-IR" smtClean="0"/>
              <a:pPr/>
              <a:t>‹#›</a:t>
            </a:fld>
            <a:endParaRPr lang="fa-IR"/>
          </a:p>
        </p:txBody>
      </p:sp>
    </p:spTree>
    <p:extLst>
      <p:ext uri="{BB962C8B-B14F-4D97-AF65-F5344CB8AC3E}">
        <p14:creationId xmlns:p14="http://schemas.microsoft.com/office/powerpoint/2010/main" val="27971031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3</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12</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13</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14</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15</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16</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17</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18</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19</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20</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4</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22</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23</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24</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25</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228356" name="Slide Number Placeholder 3"/>
          <p:cNvSpPr txBox="1">
            <a:spLocks noGrp="1"/>
          </p:cNvSpPr>
          <p:nvPr/>
        </p:nvSpPr>
        <p:spPr bwMode="auto">
          <a:xfrm>
            <a:off x="3884701" y="8685944"/>
            <a:ext cx="2972202" cy="455916"/>
          </a:xfrm>
          <a:prstGeom prst="rect">
            <a:avLst/>
          </a:prstGeom>
          <a:noFill/>
          <a:ln w="9525">
            <a:noFill/>
            <a:miter lim="800000"/>
            <a:headEnd/>
            <a:tailEnd/>
          </a:ln>
        </p:spPr>
        <p:txBody>
          <a:bodyPr anchor="b"/>
          <a:lstStyle/>
          <a:p>
            <a:fld id="{D8772E59-A4CC-43C8-BFA9-5B4386E7541C}" type="slidenum">
              <a:rPr lang="fa-IR" sz="1200">
                <a:latin typeface="Calibri" pitchFamily="34" charset="0"/>
              </a:rPr>
              <a:pPr/>
              <a:t>26</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p:spPr>
      </p:sp>
      <p:sp>
        <p:nvSpPr>
          <p:cNvPr id="229379" name="Notes Placeholder 2"/>
          <p:cNvSpPr>
            <a:spLocks noGrp="1"/>
          </p:cNvSpPr>
          <p:nvPr>
            <p:ph type="body" idx="1"/>
          </p:nvPr>
        </p:nvSpPr>
        <p:spPr bwMode="auto">
          <a:xfrm>
            <a:off x="685472" y="4345113"/>
            <a:ext cx="5487057" cy="4113944"/>
          </a:xfrm>
          <a:noFill/>
        </p:spPr>
        <p:txBody>
          <a:bodyPr wrap="square" lIns="87471" tIns="43735" rIns="87471" bIns="43735" numCol="1" anchor="t" anchorCtr="0" compatLnSpc="1">
            <a:prstTxWarp prst="textNoShape">
              <a:avLst/>
            </a:prstTxWarp>
          </a:bodyPr>
          <a:lstStyle/>
          <a:p>
            <a:pPr eaLnBrk="1" hangingPunct="1"/>
            <a:endParaRPr lang="fa-IR" smtClean="0"/>
          </a:p>
        </p:txBody>
      </p:sp>
      <p:sp>
        <p:nvSpPr>
          <p:cNvPr id="229380" name="Slide Number Placeholder 3"/>
          <p:cNvSpPr txBox="1">
            <a:spLocks noGrp="1"/>
          </p:cNvSpPr>
          <p:nvPr/>
        </p:nvSpPr>
        <p:spPr bwMode="auto">
          <a:xfrm>
            <a:off x="1097" y="8685944"/>
            <a:ext cx="2972202" cy="455916"/>
          </a:xfrm>
          <a:prstGeom prst="rect">
            <a:avLst/>
          </a:prstGeom>
          <a:noFill/>
          <a:ln w="9525">
            <a:noFill/>
            <a:miter lim="800000"/>
            <a:headEnd/>
            <a:tailEnd/>
          </a:ln>
        </p:spPr>
        <p:txBody>
          <a:bodyPr lIns="87471" tIns="43735" rIns="87471" bIns="43735" anchor="b"/>
          <a:lstStyle/>
          <a:p>
            <a:pPr algn="l" defTabSz="874713"/>
            <a:fld id="{D7B633B3-3C3C-4AD4-AE1B-34F25D0E5CFB}" type="slidenum">
              <a:rPr lang="fa-IR" sz="1100"/>
              <a:pPr algn="l" defTabSz="874713"/>
              <a:t>27</a:t>
            </a:fld>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7</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8</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9</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10</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ABD5A22-96B2-4AE5-BBF5-8C4A9E8350E3}" type="slidenum">
              <a:rPr lang="fa-IR" smtClean="0"/>
              <a:pPr/>
              <a:t>11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AE8A4AFE-921E-44AF-A130-FE6F53404AB3}" type="slidenum">
              <a:rPr lang="fa-IR" smtClean="0"/>
              <a:pPr/>
              <a:t>‹#›</a:t>
            </a:fld>
            <a:endParaRPr lang="fa-IR"/>
          </a:p>
        </p:txBody>
      </p:sp>
      <p:grpSp>
        <p:nvGrpSpPr>
          <p:cNvPr id="2"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3"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4"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3"/>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AE8A4AFE-921E-44AF-A130-FE6F53404AB3}" type="slidenum">
              <a:rPr lang="fa-IR" smtClean="0"/>
              <a:pPr/>
              <a:t>‹#›</a:t>
            </a:fld>
            <a:endParaRPr lang="fa-I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2B156B-59AE-415F-B24B-8756D48BB977}" type="slidenum">
              <a:rPr lang="fa-IR" smtClean="0"/>
              <a:pPr/>
              <a:t>‹#›</a:t>
            </a:fld>
            <a:endParaRPr lang="fa-I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E8A4AFE-921E-44AF-A130-FE6F53404AB3}" type="slidenum">
              <a:rPr lang="fa-IR" smtClean="0"/>
              <a:pPr/>
              <a:t>‹#›</a:t>
            </a:fld>
            <a:endParaRPr lang="fa-I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AE8A4AFE-921E-44AF-A130-FE6F53404AB3}" type="slidenum">
              <a:rPr lang="fa-IR" smtClean="0"/>
              <a:pPr/>
              <a:t>‹#›</a:t>
            </a:fld>
            <a:endParaRPr lang="fa-IR"/>
          </a:p>
        </p:txBody>
      </p:sp>
      <p:grpSp>
        <p:nvGrpSpPr>
          <p:cNvPr id="2"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AE8A4AFE-921E-44AF-A130-FE6F53404AB3}" type="slidenum">
              <a:rPr lang="fa-IR" smtClean="0"/>
              <a:pPr/>
              <a:t>‹#›</a:t>
            </a:fld>
            <a:endParaRPr lang="fa-IR"/>
          </a:p>
        </p:txBody>
      </p:sp>
      <p:grpSp>
        <p:nvGrpSpPr>
          <p:cNvPr id="2"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0"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AE8A4AFE-921E-44AF-A130-FE6F53404AB3}" type="slidenum">
              <a:rPr lang="fa-IR" smtClean="0"/>
              <a:pPr/>
              <a:t>‹#›</a:t>
            </a:fld>
            <a:endParaRPr lang="fa-I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dt="0"/>
  <p:txStyles>
    <p:title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audio" Target="file:///C:\Documents%20and%20Settings\Olive\Desktop\havashenasi2\piano.mp3"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3" name="Picture 3" descr="dd01155_"/>
          <p:cNvPicPr>
            <a:picLocks noChangeAspect="1" noChangeArrowheads="1"/>
          </p:cNvPicPr>
          <p:nvPr/>
        </p:nvPicPr>
        <p:blipFill>
          <a:blip r:embed="rId3" cstate="print"/>
          <a:srcRect/>
          <a:stretch>
            <a:fillRect/>
          </a:stretch>
        </p:blipFill>
        <p:spPr bwMode="auto">
          <a:xfrm>
            <a:off x="0" y="0"/>
            <a:ext cx="1219200" cy="1154113"/>
          </a:xfrm>
          <a:prstGeom prst="rect">
            <a:avLst/>
          </a:prstGeom>
          <a:noFill/>
          <a:ln w="9525">
            <a:noFill/>
            <a:miter lim="800000"/>
            <a:headEnd/>
            <a:tailEnd/>
          </a:ln>
        </p:spPr>
      </p:pic>
      <p:pic>
        <p:nvPicPr>
          <p:cNvPr id="276484" name="Picture 4" descr="dd01155_"/>
          <p:cNvPicPr>
            <a:picLocks noChangeAspect="1" noChangeArrowheads="1"/>
          </p:cNvPicPr>
          <p:nvPr/>
        </p:nvPicPr>
        <p:blipFill>
          <a:blip r:embed="rId3" cstate="print"/>
          <a:srcRect/>
          <a:stretch>
            <a:fillRect/>
          </a:stretch>
        </p:blipFill>
        <p:spPr bwMode="auto">
          <a:xfrm rot="16200000">
            <a:off x="21432" y="5593556"/>
            <a:ext cx="1219200" cy="1154113"/>
          </a:xfrm>
          <a:prstGeom prst="rect">
            <a:avLst/>
          </a:prstGeom>
          <a:noFill/>
          <a:ln w="9525">
            <a:noFill/>
            <a:miter lim="800000"/>
            <a:headEnd/>
            <a:tailEnd/>
          </a:ln>
        </p:spPr>
      </p:pic>
      <p:pic>
        <p:nvPicPr>
          <p:cNvPr id="276485" name="Picture 5" descr="dd01155_"/>
          <p:cNvPicPr>
            <a:picLocks noChangeAspect="1" noChangeArrowheads="1"/>
          </p:cNvPicPr>
          <p:nvPr/>
        </p:nvPicPr>
        <p:blipFill>
          <a:blip r:embed="rId3" cstate="print"/>
          <a:srcRect/>
          <a:stretch>
            <a:fillRect/>
          </a:stretch>
        </p:blipFill>
        <p:spPr bwMode="auto">
          <a:xfrm rot="10800000">
            <a:off x="7835900" y="5589588"/>
            <a:ext cx="1219200" cy="1154112"/>
          </a:xfrm>
          <a:prstGeom prst="rect">
            <a:avLst/>
          </a:prstGeom>
          <a:noFill/>
          <a:ln w="9525">
            <a:noFill/>
            <a:miter lim="800000"/>
            <a:headEnd/>
            <a:tailEnd/>
          </a:ln>
        </p:spPr>
      </p:pic>
      <p:pic>
        <p:nvPicPr>
          <p:cNvPr id="276486" name="Picture 6" descr="dd01155_"/>
          <p:cNvPicPr>
            <a:picLocks noChangeAspect="1" noChangeArrowheads="1"/>
          </p:cNvPicPr>
          <p:nvPr/>
        </p:nvPicPr>
        <p:blipFill>
          <a:blip r:embed="rId3" cstate="print"/>
          <a:srcRect/>
          <a:stretch>
            <a:fillRect/>
          </a:stretch>
        </p:blipFill>
        <p:spPr bwMode="auto">
          <a:xfrm rot="5400000">
            <a:off x="7854157" y="96043"/>
            <a:ext cx="1219200" cy="1154113"/>
          </a:xfrm>
          <a:prstGeom prst="rect">
            <a:avLst/>
          </a:prstGeom>
          <a:noFill/>
          <a:ln w="9525">
            <a:noFill/>
            <a:miter lim="800000"/>
            <a:headEnd/>
            <a:tailEnd/>
          </a:ln>
        </p:spPr>
      </p:pic>
      <p:sp>
        <p:nvSpPr>
          <p:cNvPr id="276487" name="Rectangle 7"/>
          <p:cNvSpPr>
            <a:spLocks noChangeArrowheads="1"/>
          </p:cNvSpPr>
          <p:nvPr/>
        </p:nvSpPr>
        <p:spPr bwMode="auto">
          <a:xfrm>
            <a:off x="6553200" y="7105650"/>
            <a:ext cx="0" cy="701675"/>
          </a:xfrm>
          <a:prstGeom prst="rect">
            <a:avLst/>
          </a:prstGeom>
          <a:noFill/>
          <a:ln w="9525">
            <a:noFill/>
            <a:miter lim="800000"/>
            <a:headEnd/>
            <a:tailEnd/>
          </a:ln>
          <a:effectLst/>
        </p:spPr>
        <p:txBody>
          <a:bodyPr wrap="none">
            <a:spAutoFit/>
          </a:bodyPr>
          <a:lstStyle/>
          <a:p>
            <a:pPr algn="l" rtl="0">
              <a:spcBef>
                <a:spcPct val="50000"/>
              </a:spcBef>
            </a:pPr>
            <a:endParaRPr lang="fa-IR" sz="4000" b="1">
              <a:solidFill>
                <a:srgbClr val="0000CC"/>
              </a:solidFill>
              <a:latin typeface="Garamond" pitchFamily="18" charset="0"/>
              <a:cs typeface="Zar" pitchFamily="2" charset="-78"/>
            </a:endParaRPr>
          </a:p>
        </p:txBody>
      </p:sp>
      <p:sp>
        <p:nvSpPr>
          <p:cNvPr id="8" name="Title 1"/>
          <p:cNvSpPr>
            <a:spLocks noGrp="1"/>
          </p:cNvSpPr>
          <p:nvPr>
            <p:ph type="ctrTitle"/>
          </p:nvPr>
        </p:nvSpPr>
        <p:spPr>
          <a:xfrm>
            <a:off x="1907704" y="1628800"/>
            <a:ext cx="6413346" cy="1224136"/>
          </a:xfrm>
        </p:spPr>
        <p:txBody>
          <a:bodyPr>
            <a:noAutofit/>
          </a:bodyPr>
          <a:lstStyle/>
          <a:p>
            <a:pPr algn="ctr">
              <a:lnSpc>
                <a:spcPct val="100000"/>
              </a:lnSpc>
            </a:pPr>
            <a:r>
              <a:rPr lang="fa-IR" sz="4800" dirty="0" smtClean="0">
                <a:solidFill>
                  <a:schemeClr val="tx1"/>
                </a:solidFill>
                <a:cs typeface="Titr" pitchFamily="2" charset="-78"/>
              </a:rPr>
              <a:t>مناطق اقليمی کره زمين</a:t>
            </a:r>
            <a:br>
              <a:rPr lang="fa-IR" sz="4800" dirty="0" smtClean="0">
                <a:solidFill>
                  <a:schemeClr val="tx1"/>
                </a:solidFill>
                <a:cs typeface="Titr" pitchFamily="2" charset="-78"/>
              </a:rPr>
            </a:br>
            <a:r>
              <a:rPr lang="fa-IR" sz="4000" dirty="0" smtClean="0">
                <a:solidFill>
                  <a:srgbClr val="002060"/>
                </a:solidFill>
                <a:cs typeface="Mitra Bold Mazar" pitchFamily="2" charset="-78"/>
              </a:rPr>
              <a:t>بر اساس طبقه بندی کوپن</a:t>
            </a:r>
            <a:endParaRPr lang="fa-IR" sz="4800" dirty="0" smtClean="0">
              <a:solidFill>
                <a:srgbClr val="002060"/>
              </a:solidFill>
              <a:cs typeface="Mitra Bold Mazar" pitchFamily="2" charset="-78"/>
            </a:endParaRPr>
          </a:p>
        </p:txBody>
      </p:sp>
      <p:sp>
        <p:nvSpPr>
          <p:cNvPr id="9" name="Subtitle 2"/>
          <p:cNvSpPr>
            <a:spLocks noGrp="1"/>
          </p:cNvSpPr>
          <p:nvPr>
            <p:ph type="subTitle" idx="1"/>
          </p:nvPr>
        </p:nvSpPr>
        <p:spPr>
          <a:xfrm flipV="1">
            <a:off x="8445500" y="5301208"/>
            <a:ext cx="117874" cy="72008"/>
          </a:xfrm>
        </p:spPr>
        <p:txBody>
          <a:bodyPr>
            <a:noAutofit/>
          </a:bodyPr>
          <a:lstStyle/>
          <a:p>
            <a:pPr algn="r"/>
            <a:endParaRPr lang="fa-IR" sz="3600" b="1" dirty="0">
              <a:solidFill>
                <a:schemeClr val="accent4">
                  <a:lumMod val="50000"/>
                </a:schemeClr>
              </a:solidFill>
              <a:latin typeface="IranNastaliq" pitchFamily="18" charset="0"/>
              <a:cs typeface="B Kamran" pitchFamily="2" charset="-78"/>
            </a:endParaRPr>
          </a:p>
        </p:txBody>
      </p:sp>
      <p:pic>
        <p:nvPicPr>
          <p:cNvPr id="11" name="piano.mp3">
            <a:hlinkClick r:id="" action="ppaction://media"/>
          </p:cNvPr>
          <p:cNvPicPr>
            <a:picLocks noRot="1" noChangeAspect="1"/>
          </p:cNvPicPr>
          <p:nvPr>
            <a:audioFile r:link="rId1"/>
          </p:nvPr>
        </p:nvPicPr>
        <p:blipFill>
          <a:blip r:embed="rId4" cstate="print"/>
          <a:stretch>
            <a:fillRect/>
          </a:stretch>
        </p:blipFill>
        <p:spPr>
          <a:xfrm>
            <a:off x="395536" y="332656"/>
            <a:ext cx="576064" cy="57606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nodeType="withEffect">
                                  <p:stCondLst>
                                    <p:cond delay="0"/>
                                  </p:stCondLst>
                                  <p:childTnLst>
                                    <p:set>
                                      <p:cBhvr>
                                        <p:cTn id="6" dur="1" fill="hold">
                                          <p:stCondLst>
                                            <p:cond delay="0"/>
                                          </p:stCondLst>
                                        </p:cTn>
                                        <p:tgtEl>
                                          <p:spTgt spid="276486"/>
                                        </p:tgtEl>
                                        <p:attrNameLst>
                                          <p:attrName>style.visibility</p:attrName>
                                        </p:attrNameLst>
                                      </p:cBhvr>
                                      <p:to>
                                        <p:strVal val="visible"/>
                                      </p:to>
                                    </p:set>
                                    <p:anim calcmode="lin" valueType="num">
                                      <p:cBhvr>
                                        <p:cTn id="7" dur="2000" fill="hold"/>
                                        <p:tgtEl>
                                          <p:spTgt spid="276486"/>
                                        </p:tgtEl>
                                        <p:attrNameLst>
                                          <p:attrName>ppt_w</p:attrName>
                                        </p:attrNameLst>
                                      </p:cBhvr>
                                      <p:tavLst>
                                        <p:tav tm="0">
                                          <p:val>
                                            <p:fltVal val="0"/>
                                          </p:val>
                                        </p:tav>
                                        <p:tav tm="100000">
                                          <p:val>
                                            <p:strVal val="#ppt_w"/>
                                          </p:val>
                                        </p:tav>
                                      </p:tavLst>
                                    </p:anim>
                                    <p:anim calcmode="lin" valueType="num">
                                      <p:cBhvr>
                                        <p:cTn id="8" dur="2000" fill="hold"/>
                                        <p:tgtEl>
                                          <p:spTgt spid="276486"/>
                                        </p:tgtEl>
                                        <p:attrNameLst>
                                          <p:attrName>ppt_h</p:attrName>
                                        </p:attrNameLst>
                                      </p:cBhvr>
                                      <p:tavLst>
                                        <p:tav tm="0">
                                          <p:val>
                                            <p:fltVal val="0"/>
                                          </p:val>
                                        </p:tav>
                                        <p:tav tm="100000">
                                          <p:val>
                                            <p:strVal val="#ppt_h"/>
                                          </p:val>
                                        </p:tav>
                                      </p:tavLst>
                                    </p:anim>
                                    <p:animEffect transition="in" filter="fade">
                                      <p:cBhvr>
                                        <p:cTn id="9" dur="2000"/>
                                        <p:tgtEl>
                                          <p:spTgt spid="276486"/>
                                        </p:tgtEl>
                                      </p:cBhvr>
                                    </p:animEffect>
                                  </p:childTnLst>
                                </p:cTn>
                              </p:par>
                              <p:par>
                                <p:cTn id="10" presetID="53" presetClass="entr" presetSubtype="0" repeatCount="indefinite" fill="hold" nodeType="withEffect">
                                  <p:stCondLst>
                                    <p:cond delay="0"/>
                                  </p:stCondLst>
                                  <p:childTnLst>
                                    <p:set>
                                      <p:cBhvr>
                                        <p:cTn id="11" dur="1" fill="hold">
                                          <p:stCondLst>
                                            <p:cond delay="0"/>
                                          </p:stCondLst>
                                        </p:cTn>
                                        <p:tgtEl>
                                          <p:spTgt spid="276483"/>
                                        </p:tgtEl>
                                        <p:attrNameLst>
                                          <p:attrName>style.visibility</p:attrName>
                                        </p:attrNameLst>
                                      </p:cBhvr>
                                      <p:to>
                                        <p:strVal val="visible"/>
                                      </p:to>
                                    </p:set>
                                    <p:anim calcmode="lin" valueType="num">
                                      <p:cBhvr>
                                        <p:cTn id="12" dur="2000" fill="hold"/>
                                        <p:tgtEl>
                                          <p:spTgt spid="276483"/>
                                        </p:tgtEl>
                                        <p:attrNameLst>
                                          <p:attrName>ppt_w</p:attrName>
                                        </p:attrNameLst>
                                      </p:cBhvr>
                                      <p:tavLst>
                                        <p:tav tm="0">
                                          <p:val>
                                            <p:fltVal val="0"/>
                                          </p:val>
                                        </p:tav>
                                        <p:tav tm="100000">
                                          <p:val>
                                            <p:strVal val="#ppt_w"/>
                                          </p:val>
                                        </p:tav>
                                      </p:tavLst>
                                    </p:anim>
                                    <p:anim calcmode="lin" valueType="num">
                                      <p:cBhvr>
                                        <p:cTn id="13" dur="2000" fill="hold"/>
                                        <p:tgtEl>
                                          <p:spTgt spid="276483"/>
                                        </p:tgtEl>
                                        <p:attrNameLst>
                                          <p:attrName>ppt_h</p:attrName>
                                        </p:attrNameLst>
                                      </p:cBhvr>
                                      <p:tavLst>
                                        <p:tav tm="0">
                                          <p:val>
                                            <p:fltVal val="0"/>
                                          </p:val>
                                        </p:tav>
                                        <p:tav tm="100000">
                                          <p:val>
                                            <p:strVal val="#ppt_h"/>
                                          </p:val>
                                        </p:tav>
                                      </p:tavLst>
                                    </p:anim>
                                    <p:animEffect transition="in" filter="fade">
                                      <p:cBhvr>
                                        <p:cTn id="14" dur="2000"/>
                                        <p:tgtEl>
                                          <p:spTgt spid="276483"/>
                                        </p:tgtEl>
                                      </p:cBhvr>
                                    </p:animEffect>
                                  </p:childTnLst>
                                </p:cTn>
                              </p:par>
                              <p:par>
                                <p:cTn id="15" presetID="53" presetClass="entr" presetSubtype="0" repeatCount="indefinite" fill="hold" nodeType="withEffect">
                                  <p:stCondLst>
                                    <p:cond delay="0"/>
                                  </p:stCondLst>
                                  <p:childTnLst>
                                    <p:set>
                                      <p:cBhvr>
                                        <p:cTn id="16" dur="1" fill="hold">
                                          <p:stCondLst>
                                            <p:cond delay="0"/>
                                          </p:stCondLst>
                                        </p:cTn>
                                        <p:tgtEl>
                                          <p:spTgt spid="276484"/>
                                        </p:tgtEl>
                                        <p:attrNameLst>
                                          <p:attrName>style.visibility</p:attrName>
                                        </p:attrNameLst>
                                      </p:cBhvr>
                                      <p:to>
                                        <p:strVal val="visible"/>
                                      </p:to>
                                    </p:set>
                                    <p:anim calcmode="lin" valueType="num">
                                      <p:cBhvr>
                                        <p:cTn id="17" dur="2000" fill="hold"/>
                                        <p:tgtEl>
                                          <p:spTgt spid="276484"/>
                                        </p:tgtEl>
                                        <p:attrNameLst>
                                          <p:attrName>ppt_w</p:attrName>
                                        </p:attrNameLst>
                                      </p:cBhvr>
                                      <p:tavLst>
                                        <p:tav tm="0">
                                          <p:val>
                                            <p:fltVal val="0"/>
                                          </p:val>
                                        </p:tav>
                                        <p:tav tm="100000">
                                          <p:val>
                                            <p:strVal val="#ppt_w"/>
                                          </p:val>
                                        </p:tav>
                                      </p:tavLst>
                                    </p:anim>
                                    <p:anim calcmode="lin" valueType="num">
                                      <p:cBhvr>
                                        <p:cTn id="18" dur="2000" fill="hold"/>
                                        <p:tgtEl>
                                          <p:spTgt spid="276484"/>
                                        </p:tgtEl>
                                        <p:attrNameLst>
                                          <p:attrName>ppt_h</p:attrName>
                                        </p:attrNameLst>
                                      </p:cBhvr>
                                      <p:tavLst>
                                        <p:tav tm="0">
                                          <p:val>
                                            <p:fltVal val="0"/>
                                          </p:val>
                                        </p:tav>
                                        <p:tav tm="100000">
                                          <p:val>
                                            <p:strVal val="#ppt_h"/>
                                          </p:val>
                                        </p:tav>
                                      </p:tavLst>
                                    </p:anim>
                                    <p:animEffect transition="in" filter="fade">
                                      <p:cBhvr>
                                        <p:cTn id="19" dur="2000"/>
                                        <p:tgtEl>
                                          <p:spTgt spid="276484"/>
                                        </p:tgtEl>
                                      </p:cBhvr>
                                    </p:animEffect>
                                  </p:childTnLst>
                                </p:cTn>
                              </p:par>
                              <p:par>
                                <p:cTn id="20" presetID="53" presetClass="entr" presetSubtype="0" repeatCount="indefinite" fill="hold" nodeType="withEffect">
                                  <p:stCondLst>
                                    <p:cond delay="0"/>
                                  </p:stCondLst>
                                  <p:childTnLst>
                                    <p:set>
                                      <p:cBhvr>
                                        <p:cTn id="21" dur="1" fill="hold">
                                          <p:stCondLst>
                                            <p:cond delay="0"/>
                                          </p:stCondLst>
                                        </p:cTn>
                                        <p:tgtEl>
                                          <p:spTgt spid="276485"/>
                                        </p:tgtEl>
                                        <p:attrNameLst>
                                          <p:attrName>style.visibility</p:attrName>
                                        </p:attrNameLst>
                                      </p:cBhvr>
                                      <p:to>
                                        <p:strVal val="visible"/>
                                      </p:to>
                                    </p:set>
                                    <p:anim calcmode="lin" valueType="num">
                                      <p:cBhvr>
                                        <p:cTn id="22" dur="2000" fill="hold"/>
                                        <p:tgtEl>
                                          <p:spTgt spid="276485"/>
                                        </p:tgtEl>
                                        <p:attrNameLst>
                                          <p:attrName>ppt_w</p:attrName>
                                        </p:attrNameLst>
                                      </p:cBhvr>
                                      <p:tavLst>
                                        <p:tav tm="0">
                                          <p:val>
                                            <p:fltVal val="0"/>
                                          </p:val>
                                        </p:tav>
                                        <p:tav tm="100000">
                                          <p:val>
                                            <p:strVal val="#ppt_w"/>
                                          </p:val>
                                        </p:tav>
                                      </p:tavLst>
                                    </p:anim>
                                    <p:anim calcmode="lin" valueType="num">
                                      <p:cBhvr>
                                        <p:cTn id="23" dur="2000" fill="hold"/>
                                        <p:tgtEl>
                                          <p:spTgt spid="276485"/>
                                        </p:tgtEl>
                                        <p:attrNameLst>
                                          <p:attrName>ppt_h</p:attrName>
                                        </p:attrNameLst>
                                      </p:cBhvr>
                                      <p:tavLst>
                                        <p:tav tm="0">
                                          <p:val>
                                            <p:fltVal val="0"/>
                                          </p:val>
                                        </p:tav>
                                        <p:tav tm="100000">
                                          <p:val>
                                            <p:strVal val="#ppt_h"/>
                                          </p:val>
                                        </p:tav>
                                      </p:tavLst>
                                    </p:anim>
                                    <p:animEffect transition="in" filter="fade">
                                      <p:cBhvr>
                                        <p:cTn id="24" dur="2000"/>
                                        <p:tgtEl>
                                          <p:spTgt spid="276485"/>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7000" numSld="999" showWhenStopped="0">
                <p:cTn id="28" repeatCount="indefinite"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آب و هوای خشک و مرطوب حاره ای (</a:t>
            </a:r>
            <a:r>
              <a:rPr lang="en-US" dirty="0" smtClean="0">
                <a:solidFill>
                  <a:schemeClr val="tx1"/>
                </a:solidFill>
                <a:cs typeface="Titr" pitchFamily="2" charset="-78"/>
              </a:rPr>
              <a:t>Aw</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98910" y="1268760"/>
            <a:ext cx="7661522" cy="4968552"/>
          </a:xfrm>
        </p:spPr>
        <p:txBody>
          <a:bodyPr>
            <a:normAutofit fontScale="85000" lnSpcReduction="20000"/>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جنوب هندوستان، شمال استرالیا، شمال و جنوب حوزه کنگو، شمال آمریکای جنوبی و سواحل آمریکای مرکزی</a:t>
            </a:r>
          </a:p>
          <a:p>
            <a:pPr algn="just">
              <a:buFont typeface="Wingdings" pitchFamily="2" charset="2"/>
              <a:buChar char="Ø"/>
            </a:pPr>
            <a:r>
              <a:rPr lang="fa-IR" sz="2800" dirty="0" smtClean="0">
                <a:solidFill>
                  <a:schemeClr val="tx2"/>
                </a:solidFill>
                <a:cs typeface="B Nazanin" pitchFamily="2" charset="-78"/>
              </a:rPr>
              <a:t>پس از آب و هوای </a:t>
            </a:r>
            <a:r>
              <a:rPr lang="en-US" sz="2800" dirty="0" err="1" smtClean="0">
                <a:solidFill>
                  <a:schemeClr val="tx2"/>
                </a:solidFill>
                <a:cs typeface="B Nazanin" pitchFamily="2" charset="-78"/>
              </a:rPr>
              <a:t>Af</a:t>
            </a:r>
            <a:r>
              <a:rPr lang="fa-IR" sz="2800" dirty="0" smtClean="0">
                <a:solidFill>
                  <a:schemeClr val="tx2"/>
                </a:solidFill>
                <a:cs typeface="B Nazanin" pitchFamily="2" charset="-78"/>
              </a:rPr>
              <a:t> و </a:t>
            </a:r>
            <a:r>
              <a:rPr lang="en-US" sz="2800" dirty="0" smtClean="0">
                <a:solidFill>
                  <a:schemeClr val="tx2"/>
                </a:solidFill>
                <a:cs typeface="B Nazanin" pitchFamily="2" charset="-78"/>
              </a:rPr>
              <a:t>Am</a:t>
            </a:r>
            <a:r>
              <a:rPr lang="fa-IR" sz="2800" dirty="0" smtClean="0">
                <a:solidFill>
                  <a:schemeClr val="tx2"/>
                </a:solidFill>
                <a:cs typeface="B Nazanin" pitchFamily="2" charset="-78"/>
              </a:rPr>
              <a:t> به طرف قطب، آب و هوای خشک و مرطوب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حاکم است.</a:t>
            </a:r>
          </a:p>
          <a:p>
            <a:pPr algn="just">
              <a:buFont typeface="Wingdings" pitchFamily="2" charset="2"/>
              <a:buChar char="Ø"/>
            </a:pPr>
            <a:r>
              <a:rPr lang="fa-IR" sz="2800" dirty="0" smtClean="0">
                <a:solidFill>
                  <a:schemeClr val="tx2"/>
                </a:solidFill>
                <a:cs typeface="B Nazanin" pitchFamily="2" charset="-78"/>
              </a:rPr>
              <a:t>در منطقه استیلای آب و هوای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تفاوت فصلی دما به علت بیشتر شدن عرض جغرافیایی جالب توجه است.</a:t>
            </a:r>
          </a:p>
          <a:p>
            <a:pPr algn="just">
              <a:buFont typeface="Wingdings" pitchFamily="2" charset="2"/>
              <a:buChar char="Ø"/>
            </a:pPr>
            <a:r>
              <a:rPr lang="fa-IR" sz="2800" dirty="0" smtClean="0">
                <a:solidFill>
                  <a:schemeClr val="tx2"/>
                </a:solidFill>
                <a:cs typeface="B Nazanin" pitchFamily="2" charset="-78"/>
              </a:rPr>
              <a:t>طولانی تر و شدیدتر بودن دوره خشکی</a:t>
            </a:r>
          </a:p>
          <a:p>
            <a:pPr algn="just">
              <a:buFont typeface="Wingdings" pitchFamily="2" charset="2"/>
              <a:buChar char="Ø"/>
            </a:pPr>
            <a:r>
              <a:rPr lang="fa-IR" sz="2800" dirty="0" smtClean="0">
                <a:solidFill>
                  <a:schemeClr val="tx2"/>
                </a:solidFill>
                <a:cs typeface="B Nazanin" pitchFamily="2" charset="-78"/>
              </a:rPr>
              <a:t>در فصل سرد زیر سلطه هوای نزولی مرکز پرفشار جنب حاره ای است در نتیجه توده هوای اقیانوسی حاره ای به آنجا نمی رسد.</a:t>
            </a:r>
          </a:p>
          <a:p>
            <a:pPr algn="just">
              <a:buFont typeface="Wingdings" pitchFamily="2" charset="2"/>
              <a:buChar char="Ø"/>
            </a:pPr>
            <a:r>
              <a:rPr lang="fa-IR" sz="2800" dirty="0" smtClean="0">
                <a:solidFill>
                  <a:schemeClr val="tx2"/>
                </a:solidFill>
                <a:cs typeface="B Nazanin" pitchFamily="2" charset="-78"/>
              </a:rPr>
              <a:t>در تابستان بعلت حرکت مراکز پرفشار جنب حاره ای به طرف عرضهای بالاتر منطقه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زیر نفوذ هوای اقیانوس حاره ای قرار می گیرد و بارانهای همرفت شدید در آن رخ می دهد.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آب و هوای مرطوب جنب حاره ای (</a:t>
            </a:r>
            <a:r>
              <a:rPr lang="en-US" dirty="0" err="1" smtClean="0">
                <a:solidFill>
                  <a:schemeClr val="tx1"/>
                </a:solidFill>
                <a:cs typeface="Titr" pitchFamily="2" charset="-78"/>
              </a:rPr>
              <a:t>Cfa</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98910" y="1268760"/>
            <a:ext cx="7517506" cy="4874884"/>
          </a:xfrm>
        </p:spPr>
        <p:txBody>
          <a:bodyPr>
            <a:normAutofit fontScale="85000" lnSpcReduction="20000"/>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قسمت جنوب شرقی قاره ها شامل جنوب شرقی ایالات متحده، جنوب شرقی چین، اروگوئه و نواحی مجاور آن در برزیل و آرژانتین، نواحی کوهپایه ای جبال دراکنسبرگ در آفریقای جنوبی و جنوب شرقی استرالیا</a:t>
            </a:r>
          </a:p>
          <a:p>
            <a:pPr algn="just">
              <a:buFont typeface="Wingdings" pitchFamily="2" charset="2"/>
              <a:buChar char="Ø"/>
            </a:pPr>
            <a:r>
              <a:rPr lang="fa-IR" sz="2800" dirty="0" smtClean="0">
                <a:solidFill>
                  <a:schemeClr val="tx2"/>
                </a:solidFill>
                <a:cs typeface="B Nazanin" pitchFamily="2" charset="-78"/>
              </a:rPr>
              <a:t>در تابستان در بیشتر روزها بارش وجود دارد</a:t>
            </a:r>
          </a:p>
          <a:p>
            <a:pPr lvl="1" algn="just">
              <a:buFont typeface="Wingdings" pitchFamily="2" charset="2"/>
              <a:buChar char="ü"/>
            </a:pPr>
            <a:r>
              <a:rPr lang="fa-IR" sz="2400" b="1" dirty="0" smtClean="0">
                <a:solidFill>
                  <a:schemeClr val="tx2"/>
                </a:solidFill>
                <a:cs typeface="B Nazanin" pitchFamily="2" charset="-78"/>
              </a:rPr>
              <a:t>علت</a:t>
            </a:r>
            <a:r>
              <a:rPr lang="fa-IR" sz="2400" dirty="0" smtClean="0">
                <a:solidFill>
                  <a:schemeClr val="tx2"/>
                </a:solidFill>
                <a:cs typeface="B Nazanin" pitchFamily="2" charset="-78"/>
              </a:rPr>
              <a:t>: همرفت، سیکلونهای حاره ای، همگرایی نسیم های دریایی</a:t>
            </a:r>
          </a:p>
          <a:p>
            <a:pPr algn="just">
              <a:buFont typeface="Wingdings" pitchFamily="2" charset="2"/>
              <a:buChar char="Ø"/>
            </a:pPr>
            <a:r>
              <a:rPr lang="fa-IR" sz="2800" dirty="0" smtClean="0">
                <a:solidFill>
                  <a:schemeClr val="tx2"/>
                </a:solidFill>
                <a:cs typeface="B Nazanin" pitchFamily="2" charset="-78"/>
              </a:rPr>
              <a:t>دماهای زیرصفر در زمستان </a:t>
            </a:r>
          </a:p>
          <a:p>
            <a:pPr lvl="1" algn="just">
              <a:buFont typeface="Wingdings" pitchFamily="2" charset="2"/>
              <a:buChar char="ü"/>
            </a:pPr>
            <a:r>
              <a:rPr lang="fa-IR" sz="2400" b="1" dirty="0" smtClean="0">
                <a:solidFill>
                  <a:schemeClr val="tx2"/>
                </a:solidFill>
                <a:cs typeface="B Nazanin" pitchFamily="2" charset="-78"/>
              </a:rPr>
              <a:t>علت</a:t>
            </a:r>
            <a:r>
              <a:rPr lang="fa-IR" sz="2400" dirty="0" smtClean="0">
                <a:solidFill>
                  <a:schemeClr val="tx2"/>
                </a:solidFill>
                <a:cs typeface="B Nazanin" pitchFamily="2" charset="-78"/>
              </a:rPr>
              <a:t>: هجوم توده های هوای سرد قاره ای قطبی</a:t>
            </a:r>
          </a:p>
          <a:p>
            <a:pPr algn="just">
              <a:buFont typeface="Wingdings" pitchFamily="2" charset="2"/>
              <a:buChar char="Ø"/>
            </a:pPr>
            <a:r>
              <a:rPr lang="fa-IR" sz="2800" dirty="0" smtClean="0">
                <a:solidFill>
                  <a:schemeClr val="tx2"/>
                </a:solidFill>
                <a:cs typeface="B Nazanin" pitchFamily="2" charset="-78"/>
              </a:rPr>
              <a:t>بارش زمستانی در این مناطق کمتر از تابستان است ولی در مجموع بارش در طول سال توزیع شده است.</a:t>
            </a:r>
          </a:p>
          <a:p>
            <a:pPr algn="just">
              <a:buFont typeface="Wingdings" pitchFamily="2" charset="2"/>
              <a:buChar char="Ø"/>
            </a:pPr>
            <a:r>
              <a:rPr lang="fa-IR" sz="2800" dirty="0" smtClean="0">
                <a:solidFill>
                  <a:schemeClr val="tx2"/>
                </a:solidFill>
                <a:cs typeface="B Nazanin" pitchFamily="2" charset="-78"/>
              </a:rPr>
              <a:t>آب و هوای </a:t>
            </a:r>
            <a:r>
              <a:rPr lang="en-US" sz="2800" dirty="0" err="1" smtClean="0">
                <a:solidFill>
                  <a:schemeClr val="tx2"/>
                </a:solidFill>
                <a:cs typeface="B Nazanin" pitchFamily="2" charset="-78"/>
              </a:rPr>
              <a:t>Cfa</a:t>
            </a:r>
            <a:r>
              <a:rPr lang="fa-IR" sz="2800" dirty="0" smtClean="0">
                <a:solidFill>
                  <a:schemeClr val="tx2"/>
                </a:solidFill>
                <a:cs typeface="B Nazanin" pitchFamily="2" charset="-78"/>
              </a:rPr>
              <a:t> در طرف غرب به آب و هوای خشک داخل قاره ها و در طرف استوا به آب و هوای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یا </a:t>
            </a:r>
            <a:r>
              <a:rPr lang="en-US" sz="2800" dirty="0" err="1" smtClean="0">
                <a:solidFill>
                  <a:schemeClr val="tx2"/>
                </a:solidFill>
                <a:cs typeface="B Nazanin" pitchFamily="2" charset="-78"/>
              </a:rPr>
              <a:t>Cw</a:t>
            </a:r>
            <a:r>
              <a:rPr lang="fa-IR" sz="2800" dirty="0" smtClean="0">
                <a:solidFill>
                  <a:schemeClr val="tx2"/>
                </a:solidFill>
                <a:cs typeface="B Nazanin" pitchFamily="2" charset="-78"/>
              </a:rPr>
              <a:t> می پیوندد.</a:t>
            </a:r>
          </a:p>
          <a:p>
            <a:pPr lvl="1" algn="just"/>
            <a:endParaRPr lang="fa-IR" sz="2400"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Bottom)">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خشک و مرطوب معتدل (</a:t>
            </a:r>
            <a:r>
              <a:rPr lang="en-US" dirty="0" err="1" smtClean="0">
                <a:solidFill>
                  <a:schemeClr val="tx1"/>
                </a:solidFill>
                <a:cs typeface="Titr" pitchFamily="2" charset="-78"/>
              </a:rPr>
              <a:t>Cw</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در منطقه بین قلمروهای آب و هواهای </a:t>
            </a:r>
            <a:r>
              <a:rPr lang="en-US" sz="2800" dirty="0" smtClean="0">
                <a:solidFill>
                  <a:schemeClr val="tx2"/>
                </a:solidFill>
                <a:cs typeface="B Nazanin" pitchFamily="2" charset="-78"/>
              </a:rPr>
              <a:t>Am</a:t>
            </a:r>
            <a:r>
              <a:rPr lang="fa-IR" sz="2800" dirty="0" smtClean="0">
                <a:solidFill>
                  <a:schemeClr val="tx2"/>
                </a:solidFill>
                <a:cs typeface="B Nazanin" pitchFamily="2" charset="-78"/>
              </a:rPr>
              <a:t> یا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در جنوب و آب و هوای </a:t>
            </a:r>
            <a:r>
              <a:rPr lang="en-US" sz="2800" dirty="0" err="1" smtClean="0">
                <a:solidFill>
                  <a:schemeClr val="tx2"/>
                </a:solidFill>
                <a:cs typeface="B Nazanin" pitchFamily="2" charset="-78"/>
              </a:rPr>
              <a:t>Cfa</a:t>
            </a:r>
            <a:r>
              <a:rPr lang="fa-IR" sz="2800" dirty="0" smtClean="0">
                <a:solidFill>
                  <a:schemeClr val="tx2"/>
                </a:solidFill>
                <a:cs typeface="B Nazanin" pitchFamily="2" charset="-78"/>
              </a:rPr>
              <a:t> در شمال قرار دارد.</a:t>
            </a:r>
          </a:p>
          <a:p>
            <a:pPr algn="just">
              <a:buFont typeface="Wingdings" pitchFamily="2" charset="2"/>
              <a:buChar char="Ø"/>
            </a:pPr>
            <a:r>
              <a:rPr lang="fa-IR" sz="2800" dirty="0" smtClean="0">
                <a:solidFill>
                  <a:schemeClr val="tx2"/>
                </a:solidFill>
                <a:cs typeface="B Nazanin" pitchFamily="2" charset="-78"/>
              </a:rPr>
              <a:t>در هر سه نوع آب و هوای مذکور حداکثر بارش در تابستان و در فصل سرد حداقل بارش</a:t>
            </a:r>
          </a:p>
          <a:p>
            <a:pPr algn="just">
              <a:buFont typeface="Wingdings" pitchFamily="2" charset="2"/>
              <a:buChar char="Ø"/>
            </a:pPr>
            <a:r>
              <a:rPr lang="fa-IR" sz="2800" dirty="0" smtClean="0">
                <a:solidFill>
                  <a:schemeClr val="tx2"/>
                </a:solidFill>
                <a:cs typeface="B Nazanin" pitchFamily="2" charset="-78"/>
              </a:rPr>
              <a:t>تفاوت عمده این اقلیم با </a:t>
            </a:r>
            <a:r>
              <a:rPr lang="en-US" sz="2800" dirty="0" smtClean="0">
                <a:solidFill>
                  <a:schemeClr val="tx2"/>
                </a:solidFill>
                <a:cs typeface="B Nazanin" pitchFamily="2" charset="-78"/>
              </a:rPr>
              <a:t>Am</a:t>
            </a:r>
            <a:r>
              <a:rPr lang="fa-IR" sz="2800" dirty="0" smtClean="0">
                <a:solidFill>
                  <a:schemeClr val="tx2"/>
                </a:solidFill>
                <a:cs typeface="B Nazanin" pitchFamily="2" charset="-78"/>
              </a:rPr>
              <a:t> یا </a:t>
            </a:r>
            <a:r>
              <a:rPr lang="en-US" sz="2800" dirty="0" smtClean="0">
                <a:solidFill>
                  <a:schemeClr val="tx2"/>
                </a:solidFill>
                <a:cs typeface="B Nazanin" pitchFamily="2" charset="-78"/>
              </a:rPr>
              <a:t>Aw</a:t>
            </a:r>
            <a:r>
              <a:rPr lang="fa-IR" sz="2800" dirty="0" smtClean="0">
                <a:solidFill>
                  <a:schemeClr val="tx2"/>
                </a:solidFill>
                <a:cs typeface="B Nazanin" pitchFamily="2" charset="-78"/>
              </a:rPr>
              <a:t> در نوسان سالانه دماست. که در این منطقه حتی به 16 درجه سلسیوس نیز می رسد.</a:t>
            </a:r>
          </a:p>
          <a:p>
            <a:pPr lvl="1" algn="just">
              <a:buFont typeface="Wingdings" pitchFamily="2" charset="2"/>
              <a:buChar char="ü"/>
            </a:pPr>
            <a:r>
              <a:rPr lang="fa-IR" sz="2400" b="1" dirty="0" smtClean="0">
                <a:solidFill>
                  <a:schemeClr val="tx2"/>
                </a:solidFill>
                <a:cs typeface="B Nazanin" pitchFamily="2" charset="-78"/>
              </a:rPr>
              <a:t>علت اصلی این نوسان</a:t>
            </a:r>
            <a:r>
              <a:rPr lang="fa-IR" sz="2400" dirty="0" smtClean="0">
                <a:solidFill>
                  <a:schemeClr val="tx2"/>
                </a:solidFill>
                <a:cs typeface="B Nazanin" pitchFamily="2" charset="-78"/>
              </a:rPr>
              <a:t>: بالا بودن عرض جغرافیایی یا عرض منطقه</a:t>
            </a:r>
          </a:p>
          <a:p>
            <a:pPr algn="just">
              <a:buFont typeface="Wingdings" pitchFamily="2" charset="2"/>
              <a:buChar char="Ø"/>
            </a:pPr>
            <a:r>
              <a:rPr lang="fa-IR" sz="2800" dirty="0" smtClean="0">
                <a:solidFill>
                  <a:schemeClr val="tx2"/>
                </a:solidFill>
                <a:cs typeface="B Nazanin" pitchFamily="2" charset="-78"/>
              </a:rPr>
              <a:t>تفاوت </a:t>
            </a:r>
            <a:r>
              <a:rPr lang="en-US" sz="2800" dirty="0" err="1" smtClean="0">
                <a:solidFill>
                  <a:schemeClr val="tx2"/>
                </a:solidFill>
                <a:cs typeface="B Nazanin" pitchFamily="2" charset="-78"/>
              </a:rPr>
              <a:t>Cw</a:t>
            </a:r>
            <a:r>
              <a:rPr lang="fa-IR" sz="2800" dirty="0" smtClean="0">
                <a:solidFill>
                  <a:schemeClr val="tx2"/>
                </a:solidFill>
                <a:cs typeface="B Nazanin" pitchFamily="2" charset="-78"/>
              </a:rPr>
              <a:t> با </a:t>
            </a:r>
            <a:r>
              <a:rPr lang="en-US" sz="2800" dirty="0" err="1" smtClean="0">
                <a:solidFill>
                  <a:schemeClr val="tx2"/>
                </a:solidFill>
                <a:cs typeface="B Nazanin" pitchFamily="2" charset="-78"/>
              </a:rPr>
              <a:t>Cfa</a:t>
            </a:r>
            <a:r>
              <a:rPr lang="fa-IR" sz="2800" dirty="0" smtClean="0">
                <a:solidFill>
                  <a:schemeClr val="tx2"/>
                </a:solidFill>
                <a:cs typeface="B Nazanin" pitchFamily="2" charset="-78"/>
              </a:rPr>
              <a:t>: نوسان سالانه دما و بارش زمستانی در مجموع کمتر از </a:t>
            </a:r>
            <a:r>
              <a:rPr lang="en-US" sz="2800" dirty="0" err="1" smtClean="0">
                <a:solidFill>
                  <a:schemeClr val="tx2"/>
                </a:solidFill>
                <a:cs typeface="B Nazanin" pitchFamily="2" charset="-78"/>
              </a:rPr>
              <a:t>Cfa</a:t>
            </a:r>
            <a:r>
              <a:rPr lang="fa-IR" sz="2800" dirty="0" smtClean="0">
                <a:solidFill>
                  <a:schemeClr val="tx2"/>
                </a:solidFill>
                <a:cs typeface="B Nazanin" pitchFamily="2" charset="-78"/>
              </a:rPr>
              <a:t> است.</a:t>
            </a:r>
            <a:endParaRPr lang="fa-IR"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مديترانه ای (</a:t>
            </a:r>
            <a:r>
              <a:rPr lang="en-US" dirty="0" err="1" smtClean="0">
                <a:solidFill>
                  <a:schemeClr val="tx1"/>
                </a:solidFill>
                <a:cs typeface="Titr" pitchFamily="2" charset="-78"/>
              </a:rPr>
              <a:t>Csb</a:t>
            </a:r>
            <a:r>
              <a:rPr lang="fa-IR" dirty="0" smtClean="0">
                <a:solidFill>
                  <a:schemeClr val="tx1"/>
                </a:solidFill>
                <a:cs typeface="Titr" pitchFamily="2" charset="-78"/>
              </a:rPr>
              <a:t> و </a:t>
            </a:r>
            <a:r>
              <a:rPr lang="en-US" dirty="0" err="1" smtClean="0">
                <a:solidFill>
                  <a:schemeClr val="tx1"/>
                </a:solidFill>
                <a:cs typeface="Titr" pitchFamily="2" charset="-78"/>
              </a:rPr>
              <a:t>Csa</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Font typeface="Wingdings" pitchFamily="2" charset="2"/>
              <a:buChar char="Ø"/>
            </a:pPr>
            <a:r>
              <a:rPr lang="fa-IR" sz="2800" dirty="0" smtClean="0">
                <a:solidFill>
                  <a:schemeClr val="tx2"/>
                </a:solidFill>
                <a:cs typeface="B Nazanin" pitchFamily="2" charset="-78"/>
              </a:rPr>
              <a:t>قلمرو جغرافیایی: </a:t>
            </a:r>
          </a:p>
          <a:p>
            <a:pPr lvl="1" algn="just">
              <a:buFont typeface="Wingdings" pitchFamily="2" charset="2"/>
              <a:buChar char="ü"/>
            </a:pPr>
            <a:r>
              <a:rPr lang="fa-IR" sz="2400" dirty="0" smtClean="0">
                <a:solidFill>
                  <a:schemeClr val="tx2"/>
                </a:solidFill>
                <a:cs typeface="B Nazanin" pitchFamily="2" charset="-78"/>
              </a:rPr>
              <a:t>در حاشیه شرقی مراکز پرفشار جنب حاره ای بوجود می آید. </a:t>
            </a:r>
          </a:p>
          <a:p>
            <a:pPr lvl="1" algn="just">
              <a:buFont typeface="Wingdings" pitchFamily="2" charset="2"/>
              <a:buChar char="ü"/>
            </a:pPr>
            <a:r>
              <a:rPr lang="fa-IR" sz="2400" dirty="0" smtClean="0">
                <a:solidFill>
                  <a:schemeClr val="tx2"/>
                </a:solidFill>
                <a:cs typeface="B Nazanin" pitchFamily="2" charset="-78"/>
              </a:rPr>
              <a:t>در جنوب غربی آمریکای شمالی، اطراف دریای مدیترانه، جنوب شیلی، جنوب غربی آفریقا و استرالیا </a:t>
            </a:r>
          </a:p>
          <a:p>
            <a:pPr algn="just">
              <a:buFont typeface="Wingdings" pitchFamily="2" charset="2"/>
              <a:buChar char="Ø"/>
            </a:pPr>
            <a:r>
              <a:rPr lang="fa-IR" sz="2800" dirty="0" smtClean="0">
                <a:solidFill>
                  <a:schemeClr val="tx2"/>
                </a:solidFill>
                <a:cs typeface="B Nazanin" pitchFamily="2" charset="-78"/>
              </a:rPr>
              <a:t>در تابستان هیچ نوع حرکت صعودی در  منطقه اتفاق نمی افتد و شرایط خشکی بوجود می آید.</a:t>
            </a:r>
          </a:p>
          <a:p>
            <a:pPr lvl="1" algn="just">
              <a:buFont typeface="Wingdings" pitchFamily="2" charset="2"/>
              <a:buChar char="ü"/>
            </a:pPr>
            <a:r>
              <a:rPr lang="fa-IR" sz="2400" b="1" dirty="0" smtClean="0">
                <a:solidFill>
                  <a:schemeClr val="tx2"/>
                </a:solidFill>
                <a:cs typeface="B Nazanin" pitchFamily="2" charset="-78"/>
              </a:rPr>
              <a:t>علت</a:t>
            </a:r>
            <a:r>
              <a:rPr lang="fa-IR" sz="2400" dirty="0" smtClean="0">
                <a:solidFill>
                  <a:schemeClr val="tx2"/>
                </a:solidFill>
                <a:cs typeface="B Nazanin" pitchFamily="2" charset="-78"/>
              </a:rPr>
              <a:t>: حرکت ظاهری خورشید و فاصله گرفتن آن از خط استوا </a:t>
            </a:r>
          </a:p>
          <a:p>
            <a:pPr algn="just">
              <a:buFont typeface="Wingdings" pitchFamily="2" charset="2"/>
              <a:buChar char="Ø"/>
            </a:pPr>
            <a:r>
              <a:rPr lang="fa-IR" sz="2800" dirty="0" smtClean="0">
                <a:solidFill>
                  <a:schemeClr val="tx2"/>
                </a:solidFill>
                <a:cs typeface="B Nazanin" pitchFamily="2" charset="-78"/>
              </a:rPr>
              <a:t>در زمستان با ورود توده هوای قاره ای قطبی بارشهای زمستانی ایجاد شده و عامل رسیدن دما به زیر صفر می شود.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lide(fromBottom)">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lide(fromBottom)">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اقيانوسی (</a:t>
            </a:r>
            <a:r>
              <a:rPr lang="en-US" dirty="0" smtClean="0">
                <a:solidFill>
                  <a:schemeClr val="tx1"/>
                </a:solidFill>
                <a:cs typeface="Titr" pitchFamily="2" charset="-78"/>
              </a:rPr>
              <a:t>Cfc</a:t>
            </a:r>
            <a:r>
              <a:rPr lang="fa-IR" dirty="0" smtClean="0">
                <a:solidFill>
                  <a:schemeClr val="tx1"/>
                </a:solidFill>
                <a:cs typeface="Titr" pitchFamily="2" charset="-78"/>
              </a:rPr>
              <a:t> و </a:t>
            </a:r>
            <a:r>
              <a:rPr lang="en-US" dirty="0" err="1" smtClean="0">
                <a:solidFill>
                  <a:schemeClr val="tx1"/>
                </a:solidFill>
                <a:cs typeface="Titr" pitchFamily="2" charset="-78"/>
              </a:rPr>
              <a:t>Cfb</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Font typeface="Wingdings" pitchFamily="2" charset="2"/>
              <a:buChar char="Ø"/>
            </a:pPr>
            <a:r>
              <a:rPr lang="fa-IR" sz="2600" dirty="0" smtClean="0">
                <a:solidFill>
                  <a:schemeClr val="tx2"/>
                </a:solidFill>
                <a:cs typeface="B Nazanin" pitchFamily="2" charset="-78"/>
              </a:rPr>
              <a:t>قلمرو جغرافیایی: </a:t>
            </a:r>
          </a:p>
          <a:p>
            <a:pPr lvl="1" algn="just">
              <a:buFont typeface="Wingdings" pitchFamily="2" charset="2"/>
              <a:buChar char="ü"/>
            </a:pPr>
            <a:r>
              <a:rPr lang="fa-IR" sz="2200" dirty="0" smtClean="0">
                <a:solidFill>
                  <a:schemeClr val="tx2"/>
                </a:solidFill>
                <a:cs typeface="B Nazanin" pitchFamily="2" charset="-78"/>
              </a:rPr>
              <a:t>از مدار 40 درجه تا حوالی مدار 60 درجه گسترش دارد</a:t>
            </a:r>
          </a:p>
          <a:p>
            <a:pPr lvl="1" algn="just">
              <a:buFont typeface="Wingdings" pitchFamily="2" charset="2"/>
              <a:buChar char="ü"/>
            </a:pPr>
            <a:r>
              <a:rPr lang="fa-IR" sz="2200" dirty="0" smtClean="0">
                <a:solidFill>
                  <a:schemeClr val="tx2"/>
                </a:solidFill>
                <a:cs typeface="B Nazanin" pitchFamily="2" charset="-78"/>
              </a:rPr>
              <a:t>در شمال غرب آمریکای شمالی (دامنه غربی کوههای راکی)، شمال غرب اروپا، جنوب شیلی، جنوب استرالیا، جزیره تاسمانی و نیوزلند</a:t>
            </a:r>
          </a:p>
          <a:p>
            <a:pPr algn="just">
              <a:buFont typeface="Wingdings" pitchFamily="2" charset="2"/>
              <a:buChar char="Ø"/>
            </a:pPr>
            <a:r>
              <a:rPr lang="fa-IR" dirty="0" smtClean="0">
                <a:solidFill>
                  <a:schemeClr val="tx2"/>
                </a:solidFill>
                <a:cs typeface="B Nazanin" pitchFamily="2" charset="-78"/>
              </a:rPr>
              <a:t>در تمام طول سال توده هوای نسبتا پایدار اقیانوسی قاره ای وجود دارد.</a:t>
            </a:r>
          </a:p>
          <a:p>
            <a:pPr algn="just">
              <a:buFont typeface="Wingdings" pitchFamily="2" charset="2"/>
              <a:buChar char="Ø"/>
            </a:pPr>
            <a:r>
              <a:rPr lang="fa-IR" dirty="0" smtClean="0">
                <a:solidFill>
                  <a:schemeClr val="tx2"/>
                </a:solidFill>
                <a:cs typeface="B Nazanin" pitchFamily="2" charset="-78"/>
              </a:rPr>
              <a:t>در زمستان به علت وجود سیکلونهای غربی باران از دیگر فصول بیشتر است.</a:t>
            </a:r>
          </a:p>
          <a:p>
            <a:pPr algn="just">
              <a:buFont typeface="Wingdings" pitchFamily="2" charset="2"/>
              <a:buChar char="Ø"/>
            </a:pPr>
            <a:r>
              <a:rPr lang="fa-IR" dirty="0" smtClean="0">
                <a:solidFill>
                  <a:schemeClr val="tx2"/>
                </a:solidFill>
                <a:cs typeface="B Nazanin" pitchFamily="2" charset="-78"/>
              </a:rPr>
              <a:t>در تابستان به علت بالا بودن عرض جغرافیایی بادهای غربی غلبه دارند که البته به شدت بادها یا سیکلونهای زمستانی نیستند.</a:t>
            </a:r>
          </a:p>
          <a:p>
            <a:pPr algn="just">
              <a:buFont typeface="Wingdings" pitchFamily="2" charset="2"/>
              <a:buChar char="Ø"/>
            </a:pPr>
            <a:r>
              <a:rPr lang="fa-IR" dirty="0" smtClean="0">
                <a:solidFill>
                  <a:schemeClr val="tx2"/>
                </a:solidFill>
                <a:cs typeface="B Nazanin" pitchFamily="2" charset="-78"/>
              </a:rPr>
              <a:t>در تابستان مکانیسم همرفت در ایجاد بارش موثر است.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Bottom)">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8" y="116632"/>
            <a:ext cx="7845057" cy="675928"/>
          </a:xfrm>
        </p:spPr>
        <p:txBody>
          <a:bodyPr>
            <a:normAutofit/>
          </a:bodyPr>
          <a:lstStyle/>
          <a:p>
            <a:pPr algn="r"/>
            <a:r>
              <a:rPr lang="fa-IR" dirty="0" smtClean="0">
                <a:solidFill>
                  <a:schemeClr val="tx1"/>
                </a:solidFill>
                <a:cs typeface="Titr" pitchFamily="2" charset="-78"/>
              </a:rPr>
              <a:t>آب و هوای قاره ای مرطوب (</a:t>
            </a:r>
            <a:r>
              <a:rPr lang="en-US" dirty="0" err="1" smtClean="0">
                <a:solidFill>
                  <a:schemeClr val="tx1"/>
                </a:solidFill>
                <a:cs typeface="Titr" pitchFamily="2" charset="-78"/>
              </a:rPr>
              <a:t>Dwb,Dwa,Dfb,Dfa</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fontScale="92500" lnSpcReduction="10000"/>
          </a:bodyPr>
          <a:lstStyle/>
          <a:p>
            <a:pPr algn="just">
              <a:buFont typeface="Wingdings" pitchFamily="2" charset="2"/>
              <a:buChar char="Ø"/>
            </a:pPr>
            <a:r>
              <a:rPr lang="fa-IR" sz="2800" dirty="0" smtClean="0">
                <a:solidFill>
                  <a:schemeClr val="tx2"/>
                </a:solidFill>
                <a:cs typeface="B Nazanin" pitchFamily="2" charset="-78"/>
              </a:rPr>
              <a:t>قلمرو جغرافیایی: </a:t>
            </a:r>
          </a:p>
          <a:p>
            <a:pPr lvl="1" algn="just">
              <a:buFont typeface="Wingdings" pitchFamily="2" charset="2"/>
              <a:buChar char="ü"/>
            </a:pPr>
            <a:r>
              <a:rPr lang="fa-IR" dirty="0" smtClean="0">
                <a:solidFill>
                  <a:schemeClr val="tx2"/>
                </a:solidFill>
                <a:cs typeface="B Nazanin" pitchFamily="2" charset="-78"/>
              </a:rPr>
              <a:t>در نواحی شرقی و مرکزی قاره ها و در شمال آب و هوای مرطوب جنب حاره ای تا حوالی مدار 55 درجه شمالی</a:t>
            </a:r>
          </a:p>
          <a:p>
            <a:pPr lvl="1" algn="just">
              <a:buFont typeface="Wingdings" pitchFamily="2" charset="2"/>
              <a:buChar char="ü"/>
            </a:pPr>
            <a:r>
              <a:rPr lang="fa-IR" dirty="0" smtClean="0">
                <a:solidFill>
                  <a:schemeClr val="tx2"/>
                </a:solidFill>
                <a:cs typeface="B Nazanin" pitchFamily="2" charset="-78"/>
              </a:rPr>
              <a:t>از شرق کوههای راکی تا ساحل اقیانوس اطلس، شمال نواحی استپی در شوروی و شمال ژاپن </a:t>
            </a:r>
          </a:p>
          <a:p>
            <a:pPr algn="just">
              <a:buFont typeface="Wingdings" pitchFamily="2" charset="2"/>
              <a:buChar char="Ø"/>
            </a:pPr>
            <a:r>
              <a:rPr lang="fa-IR" dirty="0" smtClean="0">
                <a:solidFill>
                  <a:schemeClr val="tx2"/>
                </a:solidFill>
                <a:cs typeface="B Nazanin" pitchFamily="2" charset="-78"/>
              </a:rPr>
              <a:t>ویژگی اصلی این اقلیم برخورد توده های هوای گرم و سرد است.</a:t>
            </a:r>
          </a:p>
          <a:p>
            <a:pPr algn="just">
              <a:buFont typeface="Wingdings" pitchFamily="2" charset="2"/>
              <a:buChar char="Ø"/>
            </a:pPr>
            <a:r>
              <a:rPr lang="fa-IR" dirty="0" smtClean="0">
                <a:solidFill>
                  <a:schemeClr val="tx2"/>
                </a:solidFill>
                <a:cs typeface="B Nazanin" pitchFamily="2" charset="-78"/>
              </a:rPr>
              <a:t>بیشتر بارش سالانه در تابستان می بارد و دامنه نوسان سالانه دما نیز بالا می باشد.</a:t>
            </a:r>
          </a:p>
          <a:p>
            <a:pPr algn="just">
              <a:buFont typeface="Wingdings" pitchFamily="2" charset="2"/>
              <a:buChar char="Ø"/>
            </a:pPr>
            <a:r>
              <a:rPr lang="fa-IR" dirty="0" smtClean="0">
                <a:solidFill>
                  <a:schemeClr val="tx2"/>
                </a:solidFill>
                <a:cs typeface="B Nazanin" pitchFamily="2" charset="-78"/>
              </a:rPr>
              <a:t>در تابستان جبهه قطبی بر اثر عقب نشینی در محدوده این اب و هوا قرار می گیرد و همراه با ان توده هوای اقیانوسی قاره ای وارد منطقه می شود. این توده هوا بر مکانیسم چرخندی یا همرفت محلی بارش ایجاد می کند.</a:t>
            </a:r>
          </a:p>
          <a:p>
            <a:pPr algn="just">
              <a:buFont typeface="Wingdings" pitchFamily="2" charset="2"/>
              <a:buChar char="Ø"/>
            </a:pPr>
            <a:r>
              <a:rPr lang="fa-IR" dirty="0" smtClean="0">
                <a:solidFill>
                  <a:schemeClr val="tx2"/>
                </a:solidFill>
                <a:cs typeface="B Nazanin" pitchFamily="2" charset="-78"/>
              </a:rPr>
              <a:t>کمی بارش زمستانی بدلیل استیلای توده هوای قطبی در منطقه است که هم سرد است و هم رطوبت کافی ندارد و بارش بیشتر به صورت برف است.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Bottom)">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جنب قطبی (</a:t>
            </a:r>
            <a:r>
              <a:rPr lang="en-US" dirty="0" err="1" smtClean="0">
                <a:solidFill>
                  <a:schemeClr val="tx1"/>
                </a:solidFill>
                <a:cs typeface="Titr" pitchFamily="2" charset="-78"/>
              </a:rPr>
              <a:t>Dwb,Dwc,Dfc</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lnSpcReduction="10000"/>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بین مدار 55 تا 66 درجه شمالی (در کانادا و شوروی)</a:t>
            </a:r>
          </a:p>
          <a:p>
            <a:pPr algn="just">
              <a:buFont typeface="Wingdings" pitchFamily="2" charset="2"/>
              <a:buChar char="Ø"/>
            </a:pPr>
            <a:r>
              <a:rPr lang="fa-IR" sz="2800" dirty="0" smtClean="0">
                <a:solidFill>
                  <a:schemeClr val="tx2"/>
                </a:solidFill>
                <a:cs typeface="B Nazanin" pitchFamily="2" charset="-78"/>
              </a:rPr>
              <a:t>در محل تشکیل توده هوای قاره ای قطبی بوجود می آید و در زمستانها محل پیشروی توده هوای قاره ای شمالگان نیز هست.</a:t>
            </a:r>
          </a:p>
          <a:p>
            <a:pPr algn="just">
              <a:buFont typeface="Wingdings" pitchFamily="2" charset="2"/>
              <a:buChar char="Ø"/>
            </a:pPr>
            <a:r>
              <a:rPr lang="fa-IR" sz="2800" dirty="0" smtClean="0">
                <a:solidFill>
                  <a:schemeClr val="tx2"/>
                </a:solidFill>
                <a:cs typeface="B Nazanin" pitchFamily="2" charset="-78"/>
              </a:rPr>
              <a:t>میزان بارش در زمستان خیلی کم است و بر اثر سرمای زمستان تمام بارش به صورت برف بر روی زمین یخ زده باقی می ماند.</a:t>
            </a:r>
          </a:p>
          <a:p>
            <a:pPr algn="just">
              <a:buFont typeface="Wingdings" pitchFamily="2" charset="2"/>
              <a:buChar char="Ø"/>
            </a:pPr>
            <a:r>
              <a:rPr lang="fa-IR" sz="2800" dirty="0" smtClean="0">
                <a:solidFill>
                  <a:schemeClr val="tx2"/>
                </a:solidFill>
                <a:cs typeface="B Nazanin" pitchFamily="2" charset="-78"/>
              </a:rPr>
              <a:t>در تابستان دمای زیر صفر هم در این مناطق مشاهده می شود.</a:t>
            </a:r>
          </a:p>
          <a:p>
            <a:pPr algn="just">
              <a:buFont typeface="Wingdings" pitchFamily="2" charset="2"/>
              <a:buChar char="Ø"/>
            </a:pPr>
            <a:r>
              <a:rPr lang="fa-IR" sz="2800" dirty="0" smtClean="0">
                <a:solidFill>
                  <a:schemeClr val="tx2"/>
                </a:solidFill>
                <a:cs typeface="B Nazanin" pitchFamily="2" charset="-78"/>
              </a:rPr>
              <a:t>بیشتر بارش سالانه در تابستان رخ می دهد که در آن توده هوای اقیانوس قاره ای با سیکلونهای برون حاره ای به منطقه وارد می شوند.</a:t>
            </a:r>
          </a:p>
          <a:p>
            <a:pPr algn="just">
              <a:buFont typeface="Wingdings" pitchFamily="2" charset="2"/>
              <a:buChar char="Ø"/>
            </a:pPr>
            <a:endParaRPr lang="fa-IR" sz="2800"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توندرا (</a:t>
            </a:r>
            <a:r>
              <a:rPr lang="en-US" dirty="0" smtClean="0">
                <a:solidFill>
                  <a:schemeClr val="tx1"/>
                </a:solidFill>
                <a:cs typeface="Titr" pitchFamily="2" charset="-78"/>
              </a:rPr>
              <a:t>ET</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fontScale="77500" lnSpcReduction="20000"/>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به طرف شمال مدار قطبیدر کانادا و سیبری مشاهده می شود که در نواحی شرقی این دو منطقه بدلیل تاثیر خشکیها تا عرضهای جنوبی تر هم گسترش می یابد.</a:t>
            </a:r>
          </a:p>
          <a:p>
            <a:pPr algn="just">
              <a:buFont typeface="Wingdings" pitchFamily="2" charset="2"/>
              <a:buChar char="Ø"/>
            </a:pPr>
            <a:r>
              <a:rPr lang="fa-IR" sz="2800" b="1" dirty="0" smtClean="0">
                <a:solidFill>
                  <a:schemeClr val="tx2"/>
                </a:solidFill>
                <a:cs typeface="B Nazanin" pitchFamily="2" charset="-78"/>
              </a:rPr>
              <a:t>توندرا : </a:t>
            </a:r>
            <a:r>
              <a:rPr lang="fa-IR" sz="2800" dirty="0" smtClean="0">
                <a:solidFill>
                  <a:schemeClr val="tx2"/>
                </a:solidFill>
                <a:cs typeface="B Nazanin" pitchFamily="2" charset="-78"/>
              </a:rPr>
              <a:t>اصطلاحی مربوط به گیاهشناسی است که به سرزمینهای مسطح عاری از درخت در منطقه قطبی اطلاق می شود.</a:t>
            </a:r>
          </a:p>
          <a:p>
            <a:pPr algn="just">
              <a:buFont typeface="Wingdings" pitchFamily="2" charset="2"/>
              <a:buChar char="Ø"/>
            </a:pPr>
            <a:r>
              <a:rPr lang="fa-IR" sz="2800" dirty="0" smtClean="0">
                <a:solidFill>
                  <a:schemeClr val="tx2"/>
                </a:solidFill>
                <a:cs typeface="B Nazanin" pitchFamily="2" charset="-78"/>
              </a:rPr>
              <a:t>محل تشکیل توده هوای قاره ای شمالگان است و ویژگی اصلی آن دماهای ماهانه زیر 10+ درجه سلسیوس است.</a:t>
            </a:r>
          </a:p>
          <a:p>
            <a:pPr algn="just">
              <a:buFont typeface="Wingdings" pitchFamily="2" charset="2"/>
              <a:buChar char="Ø"/>
            </a:pPr>
            <a:r>
              <a:rPr lang="fa-IR" sz="2800" dirty="0" smtClean="0">
                <a:solidFill>
                  <a:schemeClr val="tx2"/>
                </a:solidFill>
                <a:cs typeface="B Nazanin" pitchFamily="2" charset="-78"/>
              </a:rPr>
              <a:t>زمستان خیلی سرد است زیرا: </a:t>
            </a:r>
          </a:p>
          <a:p>
            <a:pPr marL="971550" lvl="1" indent="-514350" algn="just">
              <a:buFont typeface="+mj-lt"/>
              <a:buAutoNum type="arabicPeriod"/>
            </a:pPr>
            <a:r>
              <a:rPr lang="fa-IR" sz="2600" dirty="0" smtClean="0">
                <a:solidFill>
                  <a:schemeClr val="tx2"/>
                </a:solidFill>
                <a:cs typeface="B Nazanin" pitchFamily="2" charset="-78"/>
              </a:rPr>
              <a:t>آفتاب اصلا نمی تابد و تمام 24 ساعت شب است.</a:t>
            </a:r>
          </a:p>
          <a:p>
            <a:pPr marL="971550" lvl="1" indent="-514350" algn="just">
              <a:buFont typeface="+mj-lt"/>
              <a:buAutoNum type="arabicPeriod"/>
            </a:pPr>
            <a:r>
              <a:rPr lang="fa-IR" sz="2600" dirty="0" smtClean="0">
                <a:solidFill>
                  <a:schemeClr val="tx2"/>
                </a:solidFill>
                <a:cs typeface="B Nazanin" pitchFamily="2" charset="-78"/>
              </a:rPr>
              <a:t>به علت پوشیده شدن سطح زمین از برف میزان آلبدوی سطح خیلی بالاست و عمده انرژی تابشی بر می گردد.</a:t>
            </a:r>
          </a:p>
          <a:p>
            <a:pPr algn="just">
              <a:buFont typeface="Wingdings" pitchFamily="2" charset="2"/>
              <a:buChar char="Ø"/>
            </a:pPr>
            <a:r>
              <a:rPr lang="fa-IR" sz="2800" dirty="0" smtClean="0">
                <a:solidFill>
                  <a:schemeClr val="tx2"/>
                </a:solidFill>
                <a:cs typeface="B Nazanin" pitchFamily="2" charset="-78"/>
              </a:rPr>
              <a:t>در تابستان علیرغم آفتابی بودن 24 ساعته روزها به علت اینکه زاویه تابش خیلی کم است و سطح زمین پوششی از برف دارد موجودی انرژی بسیار کم است که آن هم صزف ذوب برفها می شود.</a:t>
            </a:r>
          </a:p>
          <a:p>
            <a:pPr algn="just">
              <a:buFont typeface="Wingdings" pitchFamily="2" charset="2"/>
              <a:buChar char="Ø"/>
            </a:pPr>
            <a:endParaRPr lang="fa-IR" sz="2800"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Bottom)">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يخبندان(</a:t>
            </a:r>
            <a:r>
              <a:rPr lang="en-US" dirty="0" smtClean="0">
                <a:solidFill>
                  <a:schemeClr val="tx1"/>
                </a:solidFill>
                <a:cs typeface="Titr" pitchFamily="2" charset="-78"/>
              </a:rPr>
              <a:t>EF</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در گستره های یخی گرینلند و نیز جنوبگان دیده می شود.</a:t>
            </a:r>
          </a:p>
          <a:p>
            <a:pPr algn="just">
              <a:buFont typeface="Wingdings" pitchFamily="2" charset="2"/>
              <a:buChar char="Ø"/>
            </a:pPr>
            <a:r>
              <a:rPr lang="fa-IR" sz="2800" dirty="0" smtClean="0">
                <a:solidFill>
                  <a:schemeClr val="tx2"/>
                </a:solidFill>
                <a:cs typeface="B Nazanin" pitchFamily="2" charset="-78"/>
              </a:rPr>
              <a:t>دمای میانگین هیچگاه بالای صفر نیست.</a:t>
            </a:r>
          </a:p>
          <a:p>
            <a:pPr algn="just">
              <a:buFont typeface="Wingdings" pitchFamily="2" charset="2"/>
              <a:buChar char="Ø"/>
            </a:pPr>
            <a:r>
              <a:rPr lang="fa-IR" sz="2800" dirty="0" smtClean="0">
                <a:solidFill>
                  <a:schemeClr val="tx2"/>
                </a:solidFill>
                <a:cs typeface="B Nazanin" pitchFamily="2" charset="-78"/>
              </a:rPr>
              <a:t>بارش بسیار کم و حتی نزدیک به صفر است که بصورت برف نازل می شود.</a:t>
            </a:r>
          </a:p>
          <a:p>
            <a:pPr algn="just">
              <a:buFont typeface="Wingdings" pitchFamily="2" charset="2"/>
              <a:buChar char="Ø"/>
            </a:pPr>
            <a:r>
              <a:rPr lang="fa-IR" sz="2800" dirty="0" smtClean="0">
                <a:solidFill>
                  <a:schemeClr val="tx2"/>
                </a:solidFill>
                <a:cs typeface="B Nazanin" pitchFamily="2" charset="-78"/>
              </a:rPr>
              <a:t>برفی که می بارد بعلت نبود تبخیر روی هم انباشته می شود و باقی می می ماند.</a:t>
            </a:r>
          </a:p>
          <a:p>
            <a:pPr algn="just">
              <a:buFont typeface="Wingdings" pitchFamily="2" charset="2"/>
              <a:buChar char="Ø"/>
            </a:pPr>
            <a:r>
              <a:rPr lang="fa-IR" sz="2800" dirty="0" smtClean="0">
                <a:solidFill>
                  <a:schemeClr val="tx2"/>
                </a:solidFill>
                <a:cs typeface="B Nazanin" pitchFamily="2" charset="-78"/>
              </a:rPr>
              <a:t>بیلان انرژی تابشی زمین موازنه منفی دارد و در بیشتر مواقع لایه وارونگی مشاهئه می شود.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خشک و نيمه خشک جنب حاره ای</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Font typeface="Wingdings" pitchFamily="2" charset="2"/>
              <a:buChar char="Ø"/>
            </a:pPr>
            <a:r>
              <a:rPr lang="fa-IR" sz="2800" b="1" dirty="0" smtClean="0">
                <a:solidFill>
                  <a:schemeClr val="tx2"/>
                </a:solidFill>
                <a:cs typeface="B Nazanin" pitchFamily="2" charset="-78"/>
              </a:rPr>
              <a:t>قلمرو جغرافیایی: </a:t>
            </a:r>
          </a:p>
          <a:p>
            <a:pPr lvl="1" algn="just">
              <a:buFont typeface="Wingdings" pitchFamily="2" charset="2"/>
              <a:buChar char="ü"/>
            </a:pPr>
            <a:r>
              <a:rPr lang="fa-IR" dirty="0" smtClean="0">
                <a:solidFill>
                  <a:schemeClr val="tx2"/>
                </a:solidFill>
                <a:cs typeface="B Nazanin" pitchFamily="2" charset="-78"/>
              </a:rPr>
              <a:t>در دو طرف مدارهای راس الرطان و راس الجدی بین مدارهای 20 و 25 درجه عرض جغرافیایی</a:t>
            </a:r>
          </a:p>
          <a:p>
            <a:pPr lvl="1" algn="just">
              <a:buFont typeface="Wingdings" pitchFamily="2" charset="2"/>
              <a:buChar char="ü"/>
            </a:pPr>
            <a:r>
              <a:rPr lang="fa-IR" dirty="0" smtClean="0">
                <a:solidFill>
                  <a:schemeClr val="tx2"/>
                </a:solidFill>
                <a:cs typeface="B Nazanin" pitchFamily="2" charset="-78"/>
              </a:rPr>
              <a:t>شمال غرب مکزیک، جنوب غرب ایالات متحده، ساحل غربی پرو، شمال شیلی، صحرای شمال آفرقا و سومالی، قسمتی از آسیای جنوب غربی (از عربستان تا پاکستان)، ساحل غربی آفریقای جنوبی و مرکز استرالیا</a:t>
            </a:r>
          </a:p>
          <a:p>
            <a:pPr algn="just">
              <a:buFont typeface="Wingdings" pitchFamily="2" charset="2"/>
              <a:buChar char="Ø"/>
            </a:pPr>
            <a:r>
              <a:rPr lang="fa-IR" dirty="0" smtClean="0">
                <a:solidFill>
                  <a:schemeClr val="tx2"/>
                </a:solidFill>
                <a:cs typeface="B Nazanin" pitchFamily="2" charset="-78"/>
              </a:rPr>
              <a:t>نزول دینامیکی هوا در طول سال مانع صعود هرگونه هوایی می شود. حتی در تابستان با وجود تابش شدید خورشید و گرمی هوای مجاور زمین وجود جریان نزولی در طبقات بالای اتمسفر مانع صعود هوا و در نتیجه مانع تشکیل ابر و باران می شود.</a:t>
            </a:r>
          </a:p>
          <a:p>
            <a:pPr algn="just">
              <a:buFont typeface="Wingdings" pitchFamily="2" charset="2"/>
              <a:buChar char="Ø"/>
            </a:pPr>
            <a:r>
              <a:rPr lang="fa-IR" dirty="0" smtClean="0">
                <a:solidFill>
                  <a:schemeClr val="tx2"/>
                </a:solidFill>
                <a:cs typeface="B Nazanin" pitchFamily="2" charset="-78"/>
              </a:rPr>
              <a:t>عامل اصلی خشکی نبود مکانیزم صعود است به همین دلیل این نواحی را </a:t>
            </a:r>
            <a:r>
              <a:rPr lang="fa-IR" b="1" dirty="0" smtClean="0">
                <a:solidFill>
                  <a:schemeClr val="tx2"/>
                </a:solidFill>
                <a:cs typeface="B Nazanin" pitchFamily="2" charset="-78"/>
              </a:rPr>
              <a:t>بیابان دینامیک </a:t>
            </a:r>
            <a:r>
              <a:rPr lang="fa-IR" dirty="0" smtClean="0">
                <a:solidFill>
                  <a:schemeClr val="tx2"/>
                </a:solidFill>
                <a:cs typeface="B Nazanin" pitchFamily="2" charset="-78"/>
              </a:rPr>
              <a:t>می نامند.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684213" y="1557338"/>
          <a:ext cx="7777162" cy="3384550"/>
        </p:xfrm>
        <a:graphic>
          <a:graphicData uri="http://schemas.openxmlformats.org/presentationml/2006/ole">
            <mc:AlternateContent xmlns:mc="http://schemas.openxmlformats.org/markup-compatibility/2006">
              <mc:Choice xmlns:v="urn:schemas-microsoft-com:vml" Requires="v">
                <p:oleObj spid="_x0000_s19460" name="CorelDRAW" r:id="rId3" imgW="4390920" imgH="2509560" progId="">
                  <p:embed/>
                </p:oleObj>
              </mc:Choice>
              <mc:Fallback>
                <p:oleObj name="CorelDRAW" r:id="rId3" imgW="4390920" imgH="2509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777162" cy="33845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0659" name="AutoShape 3"/>
          <p:cNvSpPr>
            <a:spLocks noChangeArrowheads="1"/>
          </p:cNvSpPr>
          <p:nvPr/>
        </p:nvSpPr>
        <p:spPr bwMode="auto">
          <a:xfrm>
            <a:off x="179388" y="188913"/>
            <a:ext cx="658812" cy="2097087"/>
          </a:xfrm>
          <a:prstGeom prst="star32">
            <a:avLst>
              <a:gd name="adj" fmla="val 0"/>
            </a:avLst>
          </a:prstGeom>
          <a:solidFill>
            <a:schemeClr val="accent1"/>
          </a:solidFill>
          <a:ln w="9525">
            <a:solidFill>
              <a:srgbClr val="00FFFF"/>
            </a:solidFill>
            <a:miter lim="800000"/>
            <a:headEnd/>
            <a:tailEnd/>
          </a:ln>
          <a:effectLst/>
        </p:spPr>
        <p:txBody>
          <a:bodyPr wrap="none" anchor="ctr"/>
          <a:lstStyle/>
          <a:p>
            <a:endParaRPr lang="fa-IR"/>
          </a:p>
        </p:txBody>
      </p:sp>
      <p:sp>
        <p:nvSpPr>
          <p:cNvPr id="70660" name="AutoShape 4"/>
          <p:cNvSpPr>
            <a:spLocks noChangeArrowheads="1"/>
          </p:cNvSpPr>
          <p:nvPr/>
        </p:nvSpPr>
        <p:spPr bwMode="auto">
          <a:xfrm>
            <a:off x="0" y="4876800"/>
            <a:ext cx="533400" cy="1981200"/>
          </a:xfrm>
          <a:prstGeom prst="star32">
            <a:avLst>
              <a:gd name="adj" fmla="val 0"/>
            </a:avLst>
          </a:prstGeom>
          <a:solidFill>
            <a:schemeClr val="accent1"/>
          </a:solidFill>
          <a:ln w="9525">
            <a:solidFill>
              <a:srgbClr val="00FFFF"/>
            </a:solidFill>
            <a:miter lim="800000"/>
            <a:headEnd/>
            <a:tailEnd/>
          </a:ln>
          <a:effectLst/>
        </p:spPr>
        <p:txBody>
          <a:bodyPr wrap="none" anchor="ctr"/>
          <a:lstStyle/>
          <a:p>
            <a:endParaRPr lang="fa-IR"/>
          </a:p>
        </p:txBody>
      </p:sp>
      <p:sp>
        <p:nvSpPr>
          <p:cNvPr id="70661" name="AutoShape 5"/>
          <p:cNvSpPr>
            <a:spLocks noChangeArrowheads="1"/>
          </p:cNvSpPr>
          <p:nvPr/>
        </p:nvSpPr>
        <p:spPr bwMode="auto">
          <a:xfrm>
            <a:off x="8639175" y="0"/>
            <a:ext cx="504825" cy="2133600"/>
          </a:xfrm>
          <a:prstGeom prst="star32">
            <a:avLst>
              <a:gd name="adj" fmla="val 0"/>
            </a:avLst>
          </a:prstGeom>
          <a:solidFill>
            <a:schemeClr val="accent1"/>
          </a:solidFill>
          <a:ln w="9525">
            <a:solidFill>
              <a:srgbClr val="00FFFF"/>
            </a:solidFill>
            <a:miter lim="800000"/>
            <a:headEnd/>
            <a:tailEnd/>
          </a:ln>
          <a:effectLst/>
        </p:spPr>
        <p:txBody>
          <a:bodyPr wrap="none" anchor="ctr"/>
          <a:lstStyle/>
          <a:p>
            <a:endParaRPr lang="fa-IR"/>
          </a:p>
        </p:txBody>
      </p:sp>
      <p:sp>
        <p:nvSpPr>
          <p:cNvPr id="70662" name="AutoShape 6"/>
          <p:cNvSpPr>
            <a:spLocks noChangeArrowheads="1"/>
          </p:cNvSpPr>
          <p:nvPr/>
        </p:nvSpPr>
        <p:spPr bwMode="auto">
          <a:xfrm>
            <a:off x="8639175" y="4800600"/>
            <a:ext cx="504825" cy="2057400"/>
          </a:xfrm>
          <a:prstGeom prst="star32">
            <a:avLst>
              <a:gd name="adj" fmla="val 0"/>
            </a:avLst>
          </a:prstGeom>
          <a:solidFill>
            <a:schemeClr val="accent1"/>
          </a:solidFill>
          <a:ln w="9525">
            <a:solidFill>
              <a:srgbClr val="00FFFF"/>
            </a:solidFill>
            <a:miter lim="800000"/>
            <a:headEnd/>
            <a:tailEnd/>
          </a:ln>
          <a:effectLst/>
        </p:spPr>
        <p:txBody>
          <a:bodyPr wrap="none" anchor="ctr"/>
          <a:lstStyle/>
          <a:p>
            <a:endParaRPr lang="fa-IR"/>
          </a:p>
        </p:txBody>
      </p:sp>
      <p:sp>
        <p:nvSpPr>
          <p:cNvPr id="7" name="AutoShape 24"/>
          <p:cNvSpPr>
            <a:spLocks noChangeArrowheads="1"/>
          </p:cNvSpPr>
          <p:nvPr/>
        </p:nvSpPr>
        <p:spPr bwMode="auto">
          <a:xfrm>
            <a:off x="6372200" y="1700808"/>
            <a:ext cx="992120" cy="1256846"/>
          </a:xfrm>
          <a:prstGeom prst="star32">
            <a:avLst>
              <a:gd name="adj" fmla="val 0"/>
            </a:avLst>
          </a:prstGeom>
          <a:solidFill>
            <a:schemeClr val="accent1"/>
          </a:solidFill>
          <a:ln w="9525">
            <a:solidFill>
              <a:srgbClr val="00FFFF"/>
            </a:solidFill>
            <a:miter lim="800000"/>
            <a:headEnd/>
            <a:tailEnd/>
          </a:ln>
        </p:spPr>
        <p:txBody>
          <a:bodyPr wrap="none" anchor="ctr"/>
          <a:lstStyle/>
          <a:p>
            <a:endParaRPr lang="fa-I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childTnLst>
                                </p:cTn>
                              </p:par>
                              <p:par>
                                <p:cTn id="9" presetID="6" presetClass="entr" presetSubtype="32" repeatCount="indefinite" fill="hold" grpId="0" nodeType="withEffect">
                                  <p:stCondLst>
                                    <p:cond delay="0"/>
                                  </p:stCondLst>
                                  <p:childTnLst>
                                    <p:set>
                                      <p:cBhvr>
                                        <p:cTn id="10" dur="1" fill="hold">
                                          <p:stCondLst>
                                            <p:cond delay="0"/>
                                          </p:stCondLst>
                                        </p:cTn>
                                        <p:tgtEl>
                                          <p:spTgt spid="70659"/>
                                        </p:tgtEl>
                                        <p:attrNameLst>
                                          <p:attrName>style.visibility</p:attrName>
                                        </p:attrNameLst>
                                      </p:cBhvr>
                                      <p:to>
                                        <p:strVal val="visible"/>
                                      </p:to>
                                    </p:set>
                                    <p:animEffect transition="in" filter="circle(out)">
                                      <p:cBhvr>
                                        <p:cTn id="11" dur="500"/>
                                        <p:tgtEl>
                                          <p:spTgt spid="70659"/>
                                        </p:tgtEl>
                                      </p:cBhvr>
                                    </p:animEffect>
                                  </p:childTnLst>
                                </p:cTn>
                              </p:par>
                              <p:par>
                                <p:cTn id="12" presetID="7" presetClass="emph" presetSubtype="10" repeatCount="indefinite" fill="hold" nodeType="withEffect">
                                  <p:stCondLst>
                                    <p:cond delay="0"/>
                                  </p:stCondLst>
                                  <p:childTnLst>
                                    <p:animClr clrSpc="hsl" dir="ccw">
                                      <p:cBhvr>
                                        <p:cTn id="13" dur="500" fill="hold"/>
                                        <p:tgtEl>
                                          <p:spTgt spid="70659"/>
                                        </p:tgtEl>
                                        <p:attrNameLst>
                                          <p:attrName>stroke.color</p:attrName>
                                        </p:attrNameLst>
                                      </p:cBhvr>
                                      <p:to>
                                        <a:srgbClr val="FFFF00"/>
                                      </p:to>
                                    </p:animClr>
                                    <p:set>
                                      <p:cBhvr>
                                        <p:cTn id="14" dur="500" fill="hold"/>
                                        <p:tgtEl>
                                          <p:spTgt spid="70659"/>
                                        </p:tgtEl>
                                        <p:attrNameLst>
                                          <p:attrName>stroke.on</p:attrName>
                                        </p:attrNameLst>
                                      </p:cBhvr>
                                      <p:to>
                                        <p:strVal val="true"/>
                                      </p:to>
                                    </p:set>
                                  </p:childTnLst>
                                  <p:subTnLst>
                                    <p:set>
                                      <p:cBhvr override="childStyle">
                                        <p:cTn dur="1" fill="hold" display="0" masterRel="sameClick" afterEffect="1">
                                          <p:stCondLst>
                                            <p:cond evt="end" delay="0">
                                              <p:tn val="12"/>
                                            </p:cond>
                                          </p:stCondLst>
                                        </p:cTn>
                                        <p:tgtEl>
                                          <p:spTgt spid="70659"/>
                                        </p:tgtEl>
                                        <p:attrNameLst>
                                          <p:attrName>style.visibility</p:attrName>
                                        </p:attrNameLst>
                                      </p:cBhvr>
                                      <p:to>
                                        <p:strVal val="hidden"/>
                                      </p:to>
                                    </p:set>
                                  </p:subTnLst>
                                </p:cTn>
                              </p:par>
                              <p:par>
                                <p:cTn id="15" presetID="6" presetClass="entr" presetSubtype="32" repeatCount="indefinite" fill="hold" grpId="0" nodeType="with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circle(out)">
                                      <p:cBhvr>
                                        <p:cTn id="17" dur="500"/>
                                        <p:tgtEl>
                                          <p:spTgt spid="70660"/>
                                        </p:tgtEl>
                                      </p:cBhvr>
                                    </p:animEffect>
                                  </p:childTnLst>
                                </p:cTn>
                              </p:par>
                              <p:par>
                                <p:cTn id="18" presetID="7" presetClass="emph" presetSubtype="10" repeatCount="indefinite" fill="hold" nodeType="withEffect">
                                  <p:stCondLst>
                                    <p:cond delay="0"/>
                                  </p:stCondLst>
                                  <p:childTnLst>
                                    <p:animClr clrSpc="hsl" dir="ccw">
                                      <p:cBhvr>
                                        <p:cTn id="19" dur="500" fill="hold"/>
                                        <p:tgtEl>
                                          <p:spTgt spid="70660"/>
                                        </p:tgtEl>
                                        <p:attrNameLst>
                                          <p:attrName>stroke.color</p:attrName>
                                        </p:attrNameLst>
                                      </p:cBhvr>
                                      <p:to>
                                        <a:srgbClr val="FFFF00"/>
                                      </p:to>
                                    </p:animClr>
                                    <p:set>
                                      <p:cBhvr>
                                        <p:cTn id="20" dur="500" fill="hold"/>
                                        <p:tgtEl>
                                          <p:spTgt spid="70660"/>
                                        </p:tgtEl>
                                        <p:attrNameLst>
                                          <p:attrName>stroke.on</p:attrName>
                                        </p:attrNameLst>
                                      </p:cBhvr>
                                      <p:to>
                                        <p:strVal val="true"/>
                                      </p:to>
                                    </p:set>
                                  </p:childTnLst>
                                  <p:subTnLst>
                                    <p:set>
                                      <p:cBhvr override="childStyle">
                                        <p:cTn dur="1" fill="hold" display="0" masterRel="sameClick" afterEffect="1">
                                          <p:stCondLst>
                                            <p:cond evt="end" delay="0">
                                              <p:tn val="18"/>
                                            </p:cond>
                                          </p:stCondLst>
                                        </p:cTn>
                                        <p:tgtEl>
                                          <p:spTgt spid="70660"/>
                                        </p:tgtEl>
                                        <p:attrNameLst>
                                          <p:attrName>style.visibility</p:attrName>
                                        </p:attrNameLst>
                                      </p:cBhvr>
                                      <p:to>
                                        <p:strVal val="hidden"/>
                                      </p:to>
                                    </p:set>
                                  </p:subTnLst>
                                </p:cTn>
                              </p:par>
                              <p:par>
                                <p:cTn id="21" presetID="6" presetClass="entr" presetSubtype="32" repeatCount="indefinite" fill="hold" grpId="0" nodeType="withEffect">
                                  <p:stCondLst>
                                    <p:cond delay="0"/>
                                  </p:stCondLst>
                                  <p:childTnLst>
                                    <p:set>
                                      <p:cBhvr>
                                        <p:cTn id="22" dur="1" fill="hold">
                                          <p:stCondLst>
                                            <p:cond delay="0"/>
                                          </p:stCondLst>
                                        </p:cTn>
                                        <p:tgtEl>
                                          <p:spTgt spid="70661"/>
                                        </p:tgtEl>
                                        <p:attrNameLst>
                                          <p:attrName>style.visibility</p:attrName>
                                        </p:attrNameLst>
                                      </p:cBhvr>
                                      <p:to>
                                        <p:strVal val="visible"/>
                                      </p:to>
                                    </p:set>
                                    <p:animEffect transition="in" filter="circle(out)">
                                      <p:cBhvr>
                                        <p:cTn id="23" dur="500"/>
                                        <p:tgtEl>
                                          <p:spTgt spid="70661"/>
                                        </p:tgtEl>
                                      </p:cBhvr>
                                    </p:animEffect>
                                  </p:childTnLst>
                                </p:cTn>
                              </p:par>
                              <p:par>
                                <p:cTn id="24" presetID="7" presetClass="emph" presetSubtype="10" repeatCount="indefinite" fill="hold" nodeType="withEffect">
                                  <p:stCondLst>
                                    <p:cond delay="0"/>
                                  </p:stCondLst>
                                  <p:childTnLst>
                                    <p:animClr clrSpc="hsl" dir="ccw">
                                      <p:cBhvr>
                                        <p:cTn id="25" dur="500" fill="hold"/>
                                        <p:tgtEl>
                                          <p:spTgt spid="70661"/>
                                        </p:tgtEl>
                                        <p:attrNameLst>
                                          <p:attrName>stroke.color</p:attrName>
                                        </p:attrNameLst>
                                      </p:cBhvr>
                                      <p:to>
                                        <a:srgbClr val="FFFF00"/>
                                      </p:to>
                                    </p:animClr>
                                    <p:set>
                                      <p:cBhvr>
                                        <p:cTn id="26" dur="500" fill="hold"/>
                                        <p:tgtEl>
                                          <p:spTgt spid="70661"/>
                                        </p:tgtEl>
                                        <p:attrNameLst>
                                          <p:attrName>stroke.on</p:attrName>
                                        </p:attrNameLst>
                                      </p:cBhvr>
                                      <p:to>
                                        <p:strVal val="true"/>
                                      </p:to>
                                    </p:set>
                                  </p:childTnLst>
                                  <p:subTnLst>
                                    <p:set>
                                      <p:cBhvr override="childStyle">
                                        <p:cTn dur="1" fill="hold" display="0" masterRel="sameClick" afterEffect="1">
                                          <p:stCondLst>
                                            <p:cond evt="end" delay="0">
                                              <p:tn val="24"/>
                                            </p:cond>
                                          </p:stCondLst>
                                        </p:cTn>
                                        <p:tgtEl>
                                          <p:spTgt spid="70661"/>
                                        </p:tgtEl>
                                        <p:attrNameLst>
                                          <p:attrName>style.visibility</p:attrName>
                                        </p:attrNameLst>
                                      </p:cBhvr>
                                      <p:to>
                                        <p:strVal val="hidden"/>
                                      </p:to>
                                    </p:set>
                                  </p:subTnLst>
                                </p:cTn>
                              </p:par>
                              <p:par>
                                <p:cTn id="27" presetID="6" presetClass="entr" presetSubtype="32" repeatCount="indefinite" fill="hold" grpId="0" nodeType="withEffect">
                                  <p:stCondLst>
                                    <p:cond delay="0"/>
                                  </p:stCondLst>
                                  <p:childTnLst>
                                    <p:set>
                                      <p:cBhvr>
                                        <p:cTn id="28" dur="1" fill="hold">
                                          <p:stCondLst>
                                            <p:cond delay="0"/>
                                          </p:stCondLst>
                                        </p:cTn>
                                        <p:tgtEl>
                                          <p:spTgt spid="70662"/>
                                        </p:tgtEl>
                                        <p:attrNameLst>
                                          <p:attrName>style.visibility</p:attrName>
                                        </p:attrNameLst>
                                      </p:cBhvr>
                                      <p:to>
                                        <p:strVal val="visible"/>
                                      </p:to>
                                    </p:set>
                                    <p:animEffect transition="in" filter="circle(out)">
                                      <p:cBhvr>
                                        <p:cTn id="29" dur="500"/>
                                        <p:tgtEl>
                                          <p:spTgt spid="70662"/>
                                        </p:tgtEl>
                                      </p:cBhvr>
                                    </p:animEffect>
                                  </p:childTnLst>
                                </p:cTn>
                              </p:par>
                              <p:par>
                                <p:cTn id="30" presetID="7" presetClass="emph" presetSubtype="10" repeatCount="indefinite" fill="hold" nodeType="withEffect">
                                  <p:stCondLst>
                                    <p:cond delay="0"/>
                                  </p:stCondLst>
                                  <p:childTnLst>
                                    <p:animClr clrSpc="hsl" dir="ccw">
                                      <p:cBhvr>
                                        <p:cTn id="31" dur="500" fill="hold"/>
                                        <p:tgtEl>
                                          <p:spTgt spid="70662"/>
                                        </p:tgtEl>
                                        <p:attrNameLst>
                                          <p:attrName>stroke.color</p:attrName>
                                        </p:attrNameLst>
                                      </p:cBhvr>
                                      <p:to>
                                        <a:srgbClr val="FFFF00"/>
                                      </p:to>
                                    </p:animClr>
                                    <p:set>
                                      <p:cBhvr>
                                        <p:cTn id="32" dur="500" fill="hold"/>
                                        <p:tgtEl>
                                          <p:spTgt spid="70662"/>
                                        </p:tgtEl>
                                        <p:attrNameLst>
                                          <p:attrName>stroke.on</p:attrName>
                                        </p:attrNameLst>
                                      </p:cBhvr>
                                      <p:to>
                                        <p:strVal val="true"/>
                                      </p:to>
                                    </p:set>
                                  </p:childTnLst>
                                  <p:subTnLst>
                                    <p:set>
                                      <p:cBhvr override="childStyle">
                                        <p:cTn dur="1" fill="hold" display="0" masterRel="sameClick" afterEffect="1">
                                          <p:stCondLst>
                                            <p:cond evt="end" delay="0">
                                              <p:tn val="30"/>
                                            </p:cond>
                                          </p:stCondLst>
                                        </p:cTn>
                                        <p:tgtEl>
                                          <p:spTgt spid="70662"/>
                                        </p:tgtEl>
                                        <p:attrNameLst>
                                          <p:attrName>style.visibility</p:attrName>
                                        </p:attrNameLst>
                                      </p:cBhvr>
                                      <p:to>
                                        <p:strVal val="hidden"/>
                                      </p:to>
                                    </p:set>
                                  </p:subTnLst>
                                </p:cTn>
                              </p:par>
                            </p:childTnLst>
                          </p:cTn>
                        </p:par>
                        <p:par>
                          <p:cTn id="33" fill="hold">
                            <p:stCondLst>
                              <p:cond delay="500"/>
                            </p:stCondLst>
                            <p:childTnLst>
                              <p:par>
                                <p:cTn id="34" presetID="6" presetClass="entr" presetSubtype="32" repeatCount="indefinite"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out)">
                                      <p:cBhvr>
                                        <p:cTn id="36" dur="500"/>
                                        <p:tgtEl>
                                          <p:spTgt spid="7"/>
                                        </p:tgtEl>
                                      </p:cBhvr>
                                    </p:animEffect>
                                  </p:childTnLst>
                                </p:cTn>
                              </p:par>
                            </p:childTnLst>
                          </p:cTn>
                        </p:par>
                        <p:par>
                          <p:cTn id="37" fill="hold">
                            <p:stCondLst>
                              <p:cond delay="1000"/>
                            </p:stCondLst>
                            <p:childTnLst>
                              <p:par>
                                <p:cTn id="38" presetID="7" presetClass="emph" presetSubtype="10" repeatCount="indefinite" fill="hold" nodeType="afterEffect">
                                  <p:stCondLst>
                                    <p:cond delay="0"/>
                                  </p:stCondLst>
                                  <p:childTnLst>
                                    <p:animClr clrSpc="hsl" dir="ccw">
                                      <p:cBhvr>
                                        <p:cTn id="39" dur="500" fill="hold"/>
                                        <p:tgtEl>
                                          <p:spTgt spid="7"/>
                                        </p:tgtEl>
                                        <p:attrNameLst>
                                          <p:attrName>stroke.color</p:attrName>
                                        </p:attrNameLst>
                                      </p:cBhvr>
                                      <p:to>
                                        <a:srgbClr val="FFFF00"/>
                                      </p:to>
                                    </p:animClr>
                                    <p:set>
                                      <p:cBhvr>
                                        <p:cTn id="40" dur="500" fill="hold"/>
                                        <p:tgtEl>
                                          <p:spTgt spid="7"/>
                                        </p:tgtEl>
                                        <p:attrNameLst>
                                          <p:attrName>stroke.on</p:attrName>
                                        </p:attrNameLst>
                                      </p:cBhvr>
                                      <p:to>
                                        <p:strVal val="true"/>
                                      </p:to>
                                    </p:set>
                                  </p:childTnLst>
                                  <p:subTnLst>
                                    <p:set>
                                      <p:cBhvr override="childStyle">
                                        <p:cTn dur="1" fill="hold" display="0" masterRel="sameClick" afterEffect="1">
                                          <p:stCondLst>
                                            <p:cond evt="end" delay="0">
                                              <p:tn val="38"/>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animBg="1"/>
      <p:bldP spid="70661" grpId="0" animBg="1"/>
      <p:bldP spid="7066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60784"/>
            <a:ext cx="7543802" cy="675928"/>
          </a:xfrm>
        </p:spPr>
        <p:txBody>
          <a:bodyPr/>
          <a:lstStyle/>
          <a:p>
            <a:pPr algn="r"/>
            <a:r>
              <a:rPr lang="fa-IR" dirty="0" smtClean="0">
                <a:solidFill>
                  <a:schemeClr val="tx1"/>
                </a:solidFill>
                <a:cs typeface="Titr" pitchFamily="2" charset="-78"/>
              </a:rPr>
              <a:t>آب و هوای خشک و نيمه خشک منطقه معتدل</a:t>
            </a:r>
            <a:endParaRPr lang="fa-IR" dirty="0"/>
          </a:p>
        </p:txBody>
      </p:sp>
      <p:sp>
        <p:nvSpPr>
          <p:cNvPr id="3" name="Content Placeholder 2"/>
          <p:cNvSpPr>
            <a:spLocks noGrp="1"/>
          </p:cNvSpPr>
          <p:nvPr>
            <p:ph idx="1"/>
          </p:nvPr>
        </p:nvSpPr>
        <p:spPr>
          <a:xfrm>
            <a:off x="426316" y="1021768"/>
            <a:ext cx="8250140" cy="5143536"/>
          </a:xfrm>
        </p:spPr>
        <p:txBody>
          <a:bodyPr>
            <a:noAutofit/>
          </a:bodyPr>
          <a:lstStyle/>
          <a:p>
            <a:pPr algn="just">
              <a:buFont typeface="Wingdings" pitchFamily="2" charset="2"/>
              <a:buChar char="Ø"/>
            </a:pPr>
            <a:r>
              <a:rPr lang="fa-IR" sz="2200" dirty="0" smtClean="0">
                <a:solidFill>
                  <a:schemeClr val="tx2"/>
                </a:solidFill>
                <a:cs typeface="B Nazanin" pitchFamily="2" charset="-78"/>
              </a:rPr>
              <a:t>در قسمتهای مرکزی قاره ها و دامنه بادپناه کوههای شمالی-جنوبی امکان وجود نواحی کم باران و خشک خیلی بیشتر است. از این جهت این بیابانها را بیشتر </a:t>
            </a:r>
            <a:r>
              <a:rPr lang="fa-IR" sz="2200" b="1" dirty="0" smtClean="0">
                <a:solidFill>
                  <a:schemeClr val="tx2"/>
                </a:solidFill>
                <a:cs typeface="B Nazanin" pitchFamily="2" charset="-78"/>
              </a:rPr>
              <a:t>بیابانهای بادپناهی </a:t>
            </a:r>
            <a:r>
              <a:rPr lang="fa-IR" sz="2200" dirty="0" smtClean="0">
                <a:solidFill>
                  <a:schemeClr val="tx2"/>
                </a:solidFill>
                <a:cs typeface="B Nazanin" pitchFamily="2" charset="-78"/>
              </a:rPr>
              <a:t>می نامند. </a:t>
            </a:r>
          </a:p>
          <a:p>
            <a:pPr lvl="1" algn="just">
              <a:buFont typeface="Wingdings" pitchFamily="2" charset="2"/>
              <a:buChar char="ü"/>
            </a:pPr>
            <a:r>
              <a:rPr lang="fa-IR" b="1" dirty="0" smtClean="0">
                <a:solidFill>
                  <a:schemeClr val="tx2"/>
                </a:solidFill>
                <a:cs typeface="B Nazanin" pitchFamily="2" charset="-78"/>
              </a:rPr>
              <a:t>علت</a:t>
            </a:r>
            <a:r>
              <a:rPr lang="fa-IR" dirty="0" smtClean="0">
                <a:solidFill>
                  <a:schemeClr val="tx2"/>
                </a:solidFill>
                <a:cs typeface="B Nazanin" pitchFamily="2" charset="-78"/>
              </a:rPr>
              <a:t>: توده هوای مرطوب با گذر از رشته کوه یا گذر طولانی از روی خشکی رطوبت خود را از دست می دهد. </a:t>
            </a:r>
          </a:p>
          <a:p>
            <a:pPr algn="just">
              <a:buFont typeface="Wingdings" pitchFamily="2" charset="2"/>
              <a:buChar char="Ø"/>
            </a:pPr>
            <a:r>
              <a:rPr lang="fa-IR" sz="2200" b="1" dirty="0" smtClean="0">
                <a:solidFill>
                  <a:schemeClr val="tx2"/>
                </a:solidFill>
                <a:cs typeface="B Nazanin" pitchFamily="2" charset="-78"/>
              </a:rPr>
              <a:t>قلمرو جغرافیایی: </a:t>
            </a:r>
            <a:r>
              <a:rPr lang="fa-IR" sz="2200" dirty="0" smtClean="0">
                <a:solidFill>
                  <a:schemeClr val="tx2"/>
                </a:solidFill>
                <a:cs typeface="B Nazanin" pitchFamily="2" charset="-78"/>
              </a:rPr>
              <a:t>بیابانهای بادپناهی عمده روی زمین که عبارتند از: بیابانهای گبی در چین، قزل قوم و قره قوم در اطرف دریای خزر در شوروی، بیابانهای مرکزی، نوادا و وایومینگ و نظایر آنها در ایالات متحده و بیابا پاتاگونی در آرژانتین. تمام این بیابانها در اطراف مدار 40 درجه قرار دارند.</a:t>
            </a:r>
          </a:p>
          <a:p>
            <a:pPr algn="just">
              <a:buFont typeface="Wingdings" pitchFamily="2" charset="2"/>
              <a:buChar char="Ø"/>
            </a:pPr>
            <a:r>
              <a:rPr lang="fa-IR" sz="2200" dirty="0" smtClean="0">
                <a:solidFill>
                  <a:schemeClr val="tx2"/>
                </a:solidFill>
                <a:cs typeface="B Nazanin" pitchFamily="2" charset="-78"/>
              </a:rPr>
              <a:t>کمی باران در این مناطق بدلیل نبود رطوبت است. </a:t>
            </a:r>
          </a:p>
          <a:p>
            <a:pPr algn="just">
              <a:buFont typeface="Wingdings" pitchFamily="2" charset="2"/>
              <a:buChar char="Ø"/>
            </a:pPr>
            <a:r>
              <a:rPr lang="fa-IR" sz="2200" dirty="0" smtClean="0">
                <a:solidFill>
                  <a:schemeClr val="tx2"/>
                </a:solidFill>
                <a:cs typeface="B Nazanin" pitchFamily="2" charset="-78"/>
              </a:rPr>
              <a:t>تفاوت ظاهری این بیابانها با بیابانهای دینامیک جنب حاره ای در پایین بودن دمای آنهاست.</a:t>
            </a:r>
          </a:p>
          <a:p>
            <a:pPr algn="just">
              <a:buFont typeface="Wingdings" pitchFamily="2" charset="2"/>
              <a:buChar char="Ø"/>
            </a:pPr>
            <a:r>
              <a:rPr lang="fa-IR" sz="2200" dirty="0" smtClean="0">
                <a:solidFill>
                  <a:schemeClr val="tx2"/>
                </a:solidFill>
                <a:cs typeface="B Nazanin" pitchFamily="2" charset="-78"/>
              </a:rPr>
              <a:t>پدیده معروف بیابانهای بادپناه گرمباد (بادفون) است.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slide(fromBottom)">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232792"/>
            <a:ext cx="7543802" cy="675928"/>
          </a:xfrm>
        </p:spPr>
        <p:txBody>
          <a:bodyPr/>
          <a:lstStyle/>
          <a:p>
            <a:pPr algn="r"/>
            <a:r>
              <a:rPr lang="fa-IR" dirty="0" smtClean="0">
                <a:solidFill>
                  <a:schemeClr val="tx1"/>
                </a:solidFill>
                <a:cs typeface="Titr" pitchFamily="2" charset="-78"/>
              </a:rPr>
              <a:t>آب و هوای خشک منطقه قطبی</a:t>
            </a:r>
            <a:endParaRPr lang="fa-IR" dirty="0"/>
          </a:p>
        </p:txBody>
      </p:sp>
      <p:sp>
        <p:nvSpPr>
          <p:cNvPr id="3" name="Content Placeholder 2"/>
          <p:cNvSpPr>
            <a:spLocks noGrp="1"/>
          </p:cNvSpPr>
          <p:nvPr>
            <p:ph idx="1"/>
          </p:nvPr>
        </p:nvSpPr>
        <p:spPr>
          <a:xfrm>
            <a:off x="858364" y="1309800"/>
            <a:ext cx="7602068" cy="5143536"/>
          </a:xfrm>
        </p:spPr>
        <p:txBody>
          <a:bodyPr>
            <a:normAutofit/>
          </a:bodyPr>
          <a:lstStyle/>
          <a:p>
            <a:pPr algn="just">
              <a:buFont typeface="Wingdings" pitchFamily="2" charset="2"/>
              <a:buChar char="Ø"/>
            </a:pPr>
            <a:r>
              <a:rPr lang="fa-IR" sz="2800" dirty="0" smtClean="0">
                <a:solidFill>
                  <a:schemeClr val="tx2"/>
                </a:solidFill>
                <a:cs typeface="B Nazanin" pitchFamily="2" charset="-78"/>
              </a:rPr>
              <a:t>مقدار نزولات جوی در این منطقه ناچیز است که عامل اصلی آن پایین بودن درجه حرارت هوا و رطوبت اندک می باشد.</a:t>
            </a:r>
          </a:p>
          <a:p>
            <a:pPr algn="just">
              <a:buFont typeface="Wingdings" pitchFamily="2" charset="2"/>
              <a:buChar char="Ø"/>
            </a:pPr>
            <a:r>
              <a:rPr lang="fa-IR" sz="2800" dirty="0" smtClean="0">
                <a:solidFill>
                  <a:schemeClr val="tx2"/>
                </a:solidFill>
                <a:cs typeface="B Nazanin" pitchFamily="2" charset="-78"/>
              </a:rPr>
              <a:t>همین نزولات کم بدلیل پایین بودن دما به صورت برف در سطح زمین باقی می ماند.</a:t>
            </a:r>
          </a:p>
          <a:p>
            <a:pPr algn="just">
              <a:buFont typeface="Wingdings" pitchFamily="2" charset="2"/>
              <a:buChar char="Ø"/>
            </a:pPr>
            <a:r>
              <a:rPr lang="fa-IR" sz="2800" dirty="0" smtClean="0">
                <a:solidFill>
                  <a:schemeClr val="tx2"/>
                </a:solidFill>
                <a:cs typeface="B Nazanin" pitchFamily="2" charset="-78"/>
              </a:rPr>
              <a:t>بیابانهای قطبی در واقع قلمرو سیطره آب و هوای یخبندانی (</a:t>
            </a:r>
            <a:r>
              <a:rPr lang="en-US" sz="2800" dirty="0" err="1" smtClean="0">
                <a:solidFill>
                  <a:schemeClr val="tx2"/>
                </a:solidFill>
                <a:cs typeface="B Nazanin" pitchFamily="2" charset="-78"/>
              </a:rPr>
              <a:t>Ef</a:t>
            </a:r>
            <a:r>
              <a:rPr lang="fa-IR" sz="2800" dirty="0" smtClean="0">
                <a:solidFill>
                  <a:schemeClr val="tx2"/>
                </a:solidFill>
                <a:cs typeface="B Nazanin" pitchFamily="2" charset="-78"/>
              </a:rPr>
              <a:t>) می باشد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جمع بندی</a:t>
            </a:r>
            <a:endParaRPr lang="fa-IR" dirty="0"/>
          </a:p>
        </p:txBody>
      </p:sp>
      <p:sp>
        <p:nvSpPr>
          <p:cNvPr id="3" name="Content Placeholder 2"/>
          <p:cNvSpPr>
            <a:spLocks noGrp="1"/>
          </p:cNvSpPr>
          <p:nvPr>
            <p:ph idx="1"/>
          </p:nvPr>
        </p:nvSpPr>
        <p:spPr>
          <a:xfrm>
            <a:off x="714348" y="1071546"/>
            <a:ext cx="7602068" cy="5143536"/>
          </a:xfrm>
        </p:spPr>
        <p:txBody>
          <a:bodyPr>
            <a:normAutofit fontScale="92500" lnSpcReduction="10000"/>
          </a:bodyPr>
          <a:lstStyle/>
          <a:p>
            <a:pPr algn="just">
              <a:buFont typeface="Wingdings" pitchFamily="2" charset="2"/>
              <a:buChar char="Ø"/>
            </a:pPr>
            <a:r>
              <a:rPr lang="fa-IR" sz="2800" b="1" dirty="0" smtClean="0">
                <a:solidFill>
                  <a:srgbClr val="FF0000"/>
                </a:solidFill>
                <a:cs typeface="B Nazanin" pitchFamily="2" charset="-78"/>
              </a:rPr>
              <a:t>کوپن بر اساس دما و بارش ماهانه و سالانه، سطح زمین را به 12 ناحیه آب و هوایی تقسیم کرده است:</a:t>
            </a:r>
          </a:p>
          <a:p>
            <a:pPr algn="just">
              <a:buNone/>
            </a:pPr>
            <a:r>
              <a:rPr lang="fa-IR" sz="2800" b="1" dirty="0" smtClean="0">
                <a:solidFill>
                  <a:schemeClr val="tx2"/>
                </a:solidFill>
                <a:cs typeface="B Nazanin" pitchFamily="2" charset="-78"/>
              </a:rPr>
              <a:t>1- آب و هوای گرم و مرطوب حاره: </a:t>
            </a:r>
            <a:r>
              <a:rPr lang="fa-IR" sz="2800" dirty="0" smtClean="0">
                <a:solidFill>
                  <a:schemeClr val="tx2"/>
                </a:solidFill>
                <a:cs typeface="B Nazanin" pitchFamily="2" charset="-78"/>
              </a:rPr>
              <a:t>بارش در تمام سال بسیار است و فصول دمایی وجود ندارد.</a:t>
            </a:r>
          </a:p>
          <a:p>
            <a:pPr algn="just">
              <a:buNone/>
            </a:pPr>
            <a:r>
              <a:rPr lang="fa-IR" sz="2800" b="1" dirty="0" smtClean="0">
                <a:solidFill>
                  <a:schemeClr val="tx2"/>
                </a:solidFill>
                <a:cs typeface="B Nazanin" pitchFamily="2" charset="-78"/>
              </a:rPr>
              <a:t>2- آب و هوای موسمی: </a:t>
            </a:r>
            <a:r>
              <a:rPr lang="fa-IR" sz="2800" dirty="0" smtClean="0">
                <a:solidFill>
                  <a:schemeClr val="tx2"/>
                </a:solidFill>
                <a:cs typeface="B Nazanin" pitchFamily="2" charset="-78"/>
              </a:rPr>
              <a:t>بیشتر بارش سال در فصل گرم انجام می شود. سال دارای دو فصل سرد و گرم است.</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3- آب و هوای خشک و مرطوب: </a:t>
            </a:r>
            <a:r>
              <a:rPr lang="fa-IR" sz="2800" dirty="0" smtClean="0">
                <a:solidFill>
                  <a:schemeClr val="tx2"/>
                </a:solidFill>
                <a:cs typeface="B Nazanin" pitchFamily="2" charset="-78"/>
              </a:rPr>
              <a:t>دارای دو فصل سرد و گرم است. بارش در فصل گرم انجام می شود و مجموع بارش سالانه کمتر از آب و هوای موسمی یا گرم و مرطوب حاره است.</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4- آب و هوای بیابانی: </a:t>
            </a:r>
            <a:r>
              <a:rPr lang="fa-IR" sz="2800" dirty="0" smtClean="0">
                <a:solidFill>
                  <a:schemeClr val="tx2"/>
                </a:solidFill>
                <a:cs typeface="B Nazanin" pitchFamily="2" charset="-78"/>
              </a:rPr>
              <a:t>بارش سالانه برای رشد درخت و علف کافی نیست و خشکی در فصل گر بسیار است.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جمع بندی</a:t>
            </a:r>
            <a:endParaRPr lang="fa-IR" dirty="0"/>
          </a:p>
        </p:txBody>
      </p:sp>
      <p:sp>
        <p:nvSpPr>
          <p:cNvPr id="3" name="Content Placeholder 2"/>
          <p:cNvSpPr>
            <a:spLocks noGrp="1"/>
          </p:cNvSpPr>
          <p:nvPr>
            <p:ph idx="1"/>
          </p:nvPr>
        </p:nvSpPr>
        <p:spPr>
          <a:xfrm>
            <a:off x="714348" y="1071546"/>
            <a:ext cx="7602068" cy="5143536"/>
          </a:xfrm>
        </p:spPr>
        <p:txBody>
          <a:bodyPr>
            <a:normAutofit fontScale="92500"/>
          </a:bodyPr>
          <a:lstStyle/>
          <a:p>
            <a:pPr algn="just">
              <a:buNone/>
            </a:pPr>
            <a:r>
              <a:rPr lang="fa-IR" sz="2800" b="1" dirty="0" smtClean="0">
                <a:solidFill>
                  <a:schemeClr val="tx2"/>
                </a:solidFill>
                <a:cs typeface="B Nazanin" pitchFamily="2" charset="-78"/>
              </a:rPr>
              <a:t>5- آب و هوای نیمه بیابانی:</a:t>
            </a:r>
            <a:r>
              <a:rPr lang="fa-IR" sz="2800" dirty="0" smtClean="0">
                <a:solidFill>
                  <a:schemeClr val="tx2"/>
                </a:solidFill>
                <a:cs typeface="B Nazanin" pitchFamily="2" charset="-78"/>
              </a:rPr>
              <a:t> بارش سالانه برای رشد درخت کافی نیست ولی برای رشد علف کافی است.</a:t>
            </a:r>
          </a:p>
          <a:p>
            <a:pPr algn="just">
              <a:buNone/>
            </a:pPr>
            <a:r>
              <a:rPr lang="fa-IR" sz="2800" b="1" dirty="0" smtClean="0">
                <a:solidFill>
                  <a:schemeClr val="tx2"/>
                </a:solidFill>
                <a:cs typeface="B Nazanin" pitchFamily="2" charset="-78"/>
              </a:rPr>
              <a:t>6- آب و هوای گرم و مرطوب جنب حاره: </a:t>
            </a:r>
            <a:r>
              <a:rPr lang="fa-IR" sz="2800" dirty="0" smtClean="0">
                <a:solidFill>
                  <a:schemeClr val="tx2"/>
                </a:solidFill>
                <a:cs typeface="B Nazanin" pitchFamily="2" charset="-78"/>
              </a:rPr>
              <a:t>بارش در تمام سال پراکنده است و تابستانهای گرم و زمستانهای ملایم دارد. این آب و هوا در مناطق کوهستانی به آب و هوای خشک و مرطوب معتدل تبدیل می شود که زمستانهای سرد و خشک و تابستانهای گرم و نسبتا مرطوب دارد. </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7- آب و هوای مدیترانه ای: </a:t>
            </a:r>
            <a:r>
              <a:rPr lang="fa-IR" sz="2800" dirty="0" smtClean="0">
                <a:solidFill>
                  <a:schemeClr val="tx2"/>
                </a:solidFill>
                <a:cs typeface="B Nazanin" pitchFamily="2" charset="-78"/>
              </a:rPr>
              <a:t>تابستانهای گرم و خشک و زمستانهای سرد و مرطوب دارد.</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8- آب و هوای قاره ای مرطوب: </a:t>
            </a:r>
            <a:r>
              <a:rPr lang="fa-IR" sz="2800" dirty="0" smtClean="0">
                <a:solidFill>
                  <a:schemeClr val="tx2"/>
                </a:solidFill>
                <a:cs typeface="B Nazanin" pitchFamily="2" charset="-78"/>
              </a:rPr>
              <a:t>تابستانهای گرم و زمستانهای بسیار سرد دارد و بارش به طور یکنواخت در طول سال پراکنده است.</a:t>
            </a:r>
            <a:r>
              <a:rPr lang="fa-IR" sz="2800" b="1" dirty="0" smtClean="0">
                <a:solidFill>
                  <a:schemeClr val="tx2"/>
                </a:solidFill>
                <a:cs typeface="B Nazanin" pitchFamily="2" charset="-78"/>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جمع بندی</a:t>
            </a:r>
            <a:endParaRPr lang="fa-IR" dirty="0"/>
          </a:p>
        </p:txBody>
      </p:sp>
      <p:sp>
        <p:nvSpPr>
          <p:cNvPr id="3" name="Content Placeholder 2"/>
          <p:cNvSpPr>
            <a:spLocks noGrp="1"/>
          </p:cNvSpPr>
          <p:nvPr>
            <p:ph idx="1"/>
          </p:nvPr>
        </p:nvSpPr>
        <p:spPr>
          <a:xfrm>
            <a:off x="714348" y="1071546"/>
            <a:ext cx="7602068" cy="5143536"/>
          </a:xfrm>
        </p:spPr>
        <p:txBody>
          <a:bodyPr>
            <a:normAutofit/>
          </a:bodyPr>
          <a:lstStyle/>
          <a:p>
            <a:pPr algn="just">
              <a:buNone/>
            </a:pPr>
            <a:r>
              <a:rPr lang="fa-IR" sz="2800" b="1" dirty="0" smtClean="0">
                <a:solidFill>
                  <a:schemeClr val="tx2"/>
                </a:solidFill>
                <a:cs typeface="B Nazanin" pitchFamily="2" charset="-78"/>
              </a:rPr>
              <a:t>9- آب و هوای اقیانوسی: </a:t>
            </a:r>
            <a:r>
              <a:rPr lang="fa-IR" sz="2800" dirty="0" smtClean="0">
                <a:solidFill>
                  <a:schemeClr val="tx2"/>
                </a:solidFill>
                <a:cs typeface="B Nazanin" pitchFamily="2" charset="-78"/>
              </a:rPr>
              <a:t>بارش سالانه بسیار است و در طول سال وجود دارد. تابستانها و زمستانهای معتدل دارد.</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10- آب و هوای جنب قطبی: </a:t>
            </a:r>
            <a:r>
              <a:rPr lang="fa-IR" sz="2800" dirty="0" smtClean="0">
                <a:solidFill>
                  <a:schemeClr val="tx2"/>
                </a:solidFill>
                <a:cs typeface="B Nazanin" pitchFamily="2" charset="-78"/>
              </a:rPr>
              <a:t>بارش به علت سردی هوا کم است و زمستانها بسیار سرد است.</a:t>
            </a:r>
            <a:endParaRPr lang="fa-IR" sz="2800" b="1" dirty="0" smtClean="0">
              <a:solidFill>
                <a:schemeClr val="tx2"/>
              </a:solidFill>
              <a:cs typeface="B Nazanin" pitchFamily="2" charset="-78"/>
            </a:endParaRPr>
          </a:p>
          <a:p>
            <a:pPr algn="just">
              <a:buNone/>
            </a:pPr>
            <a:r>
              <a:rPr lang="fa-IR" sz="2800" b="1" dirty="0" smtClean="0">
                <a:solidFill>
                  <a:schemeClr val="tx2"/>
                </a:solidFill>
                <a:cs typeface="B Nazanin" pitchFamily="2" charset="-78"/>
              </a:rPr>
              <a:t>11- آب و هوای توندرا: </a:t>
            </a:r>
            <a:r>
              <a:rPr lang="fa-IR" sz="2800" dirty="0" smtClean="0">
                <a:solidFill>
                  <a:schemeClr val="tx2"/>
                </a:solidFill>
                <a:cs typeface="B Nazanin" pitchFamily="2" charset="-78"/>
              </a:rPr>
              <a:t>بارش کم است و هیچ ماهی از سال دما به بالای 10 درجه سلسیوس نمی رسد.</a:t>
            </a:r>
          </a:p>
          <a:p>
            <a:pPr algn="just">
              <a:buNone/>
            </a:pPr>
            <a:r>
              <a:rPr lang="fa-IR" sz="2800" b="1" dirty="0" smtClean="0">
                <a:solidFill>
                  <a:schemeClr val="tx2"/>
                </a:solidFill>
                <a:cs typeface="B Nazanin" pitchFamily="2" charset="-78"/>
              </a:rPr>
              <a:t>12- آب و هوای یخبندان: </a:t>
            </a:r>
            <a:r>
              <a:rPr lang="fa-IR" sz="2800" dirty="0" smtClean="0">
                <a:solidFill>
                  <a:schemeClr val="tx2"/>
                </a:solidFill>
                <a:cs typeface="B Nazanin" pitchFamily="2" charset="-78"/>
              </a:rPr>
              <a:t>زمین همیشه یخ بسته است.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منابع</a:t>
            </a:r>
            <a:endParaRPr lang="fa-IR" dirty="0"/>
          </a:p>
        </p:txBody>
      </p:sp>
      <p:sp>
        <p:nvSpPr>
          <p:cNvPr id="3" name="Content Placeholder 2"/>
          <p:cNvSpPr>
            <a:spLocks noGrp="1"/>
          </p:cNvSpPr>
          <p:nvPr>
            <p:ph idx="1"/>
          </p:nvPr>
        </p:nvSpPr>
        <p:spPr>
          <a:xfrm>
            <a:off x="798910" y="1268760"/>
            <a:ext cx="7517506" cy="4712940"/>
          </a:xfrm>
        </p:spPr>
        <p:txBody>
          <a:bodyPr>
            <a:normAutofit/>
          </a:bodyPr>
          <a:lstStyle/>
          <a:p>
            <a:pPr algn="just">
              <a:buFont typeface="Wingdings" pitchFamily="2" charset="2"/>
              <a:buChar char="Ø"/>
            </a:pPr>
            <a:endParaRPr lang="fa-IR" sz="2800" dirty="0" smtClean="0">
              <a:solidFill>
                <a:schemeClr val="tx2"/>
              </a:solidFill>
              <a:cs typeface="B Nazanin" pitchFamily="2" charset="-78"/>
            </a:endParaRPr>
          </a:p>
        </p:txBody>
      </p:sp>
      <p:pic>
        <p:nvPicPr>
          <p:cNvPr id="55298" name="Picture 2"/>
          <p:cNvPicPr>
            <a:picLocks noChangeAspect="1" noChangeArrowheads="1"/>
          </p:cNvPicPr>
          <p:nvPr/>
        </p:nvPicPr>
        <p:blipFill>
          <a:blip r:embed="rId3" cstate="print"/>
          <a:srcRect/>
          <a:stretch>
            <a:fillRect/>
          </a:stretch>
        </p:blipFill>
        <p:spPr bwMode="auto">
          <a:xfrm>
            <a:off x="683568" y="342057"/>
            <a:ext cx="6255295" cy="62552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wedge">
                                      <p:cBhvr>
                                        <p:cTn id="12"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A9C3BA8-F02E-4AC1-A177-752120A11088}" type="slidenum">
              <a:rPr lang="en-US"/>
              <a:pPr>
                <a:defRPr/>
              </a:pPr>
              <a:t>26</a:t>
            </a:fld>
            <a:endParaRPr lang="en-US"/>
          </a:p>
        </p:txBody>
      </p:sp>
      <p:pic>
        <p:nvPicPr>
          <p:cNvPr id="185347" name="Picture 4" descr="arrangement04"/>
          <p:cNvPicPr>
            <a:picLocks noChangeAspect="1" noChangeArrowheads="1"/>
          </p:cNvPicPr>
          <p:nvPr/>
        </p:nvPicPr>
        <p:blipFill>
          <a:blip r:embed="rId3" cstate="print"/>
          <a:srcRect/>
          <a:stretch>
            <a:fillRect/>
          </a:stretch>
        </p:blipFill>
        <p:spPr bwMode="auto">
          <a:xfrm>
            <a:off x="0" y="-9525"/>
            <a:ext cx="9144000" cy="6858000"/>
          </a:xfrm>
          <a:prstGeom prst="rect">
            <a:avLst/>
          </a:prstGeom>
          <a:noFill/>
          <a:ln w="9525">
            <a:noFill/>
            <a:miter lim="800000"/>
            <a:headEnd/>
            <a:tailEnd/>
          </a:ln>
        </p:spPr>
      </p:pic>
      <p:sp>
        <p:nvSpPr>
          <p:cNvPr id="185348" name="Content Placeholder 2"/>
          <p:cNvSpPr>
            <a:spLocks noGrp="1"/>
          </p:cNvSpPr>
          <p:nvPr>
            <p:ph idx="4294967295"/>
          </p:nvPr>
        </p:nvSpPr>
        <p:spPr>
          <a:xfrm>
            <a:off x="798910" y="1196752"/>
            <a:ext cx="7543800" cy="4784948"/>
          </a:xfrm>
        </p:spPr>
        <p:txBody>
          <a:bodyPr>
            <a:normAutofit/>
          </a:bodyPr>
          <a:lstStyle/>
          <a:p>
            <a:pPr marL="365125" indent="-255588" algn="ctr" eaLnBrk="1" hangingPunct="1">
              <a:buFont typeface="Arial" pitchFamily="34" charset="0"/>
              <a:buNone/>
            </a:pPr>
            <a:r>
              <a:rPr lang="fa-IR" sz="6500" dirty="0" smtClean="0">
                <a:solidFill>
                  <a:srgbClr val="002060"/>
                </a:solidFill>
                <a:latin typeface="IranNastaliq" pitchFamily="18" charset="0"/>
                <a:ea typeface="2  Mehr" pitchFamily="2" charset="-78"/>
                <a:cs typeface="Titr" pitchFamily="2" charset="-78"/>
              </a:rPr>
              <a:t>پايان</a:t>
            </a:r>
          </a:p>
          <a:p>
            <a:pPr marL="365125" indent="-255588" algn="ctr" eaLnBrk="1" hangingPunct="1">
              <a:buFont typeface="Arial" pitchFamily="34" charset="0"/>
              <a:buNone/>
            </a:pPr>
            <a:endParaRPr lang="fa-IR" sz="6500" dirty="0" smtClean="0">
              <a:solidFill>
                <a:srgbClr val="002060"/>
              </a:solidFill>
              <a:latin typeface="IranNastaliq" pitchFamily="18" charset="0"/>
              <a:ea typeface="2  Mehr" pitchFamily="2" charset="-78"/>
              <a:cs typeface="Titr" pitchFamily="2" charset="-78"/>
            </a:endParaRPr>
          </a:p>
          <a:p>
            <a:pPr marL="365125" indent="-255588" algn="ctr" eaLnBrk="1" hangingPunct="1">
              <a:buFont typeface="Arial" pitchFamily="34" charset="0"/>
              <a:buNone/>
            </a:pPr>
            <a:r>
              <a:rPr lang="fa-IR" sz="5800" dirty="0" smtClean="0">
                <a:solidFill>
                  <a:srgbClr val="002060"/>
                </a:solidFill>
                <a:latin typeface="IranNastaliq" pitchFamily="18" charset="0"/>
                <a:ea typeface="2  Mehr" pitchFamily="2" charset="-78"/>
                <a:cs typeface="Titr" pitchFamily="2" charset="-78"/>
              </a:rPr>
              <a:t>با عرض تشكر و خسته نباشيد.</a:t>
            </a:r>
          </a:p>
          <a:p>
            <a:pPr marL="365125" indent="-255588" algn="ctr" eaLnBrk="1" hangingPunct="1">
              <a:buFont typeface="Arial" pitchFamily="34" charset="0"/>
              <a:buNone/>
            </a:pPr>
            <a:endParaRPr lang="fa-IR" sz="7200" dirty="0" smtClean="0">
              <a:solidFill>
                <a:srgbClr val="C00000"/>
              </a:solidFill>
              <a:latin typeface="IranNastaliq" pitchFamily="18" charset="0"/>
              <a:ea typeface="2  Mehr" pitchFamily="2" charset="-78"/>
              <a:cs typeface="IranNastaliq" pitchFamily="18" charset="0"/>
            </a:endParaRPr>
          </a:p>
        </p:txBody>
      </p:sp>
      <p:sp>
        <p:nvSpPr>
          <p:cNvPr id="185349" name="Slide Number Placeholder 5"/>
          <p:cNvSpPr txBox="1">
            <a:spLocks noGrp="1"/>
          </p:cNvSpPr>
          <p:nvPr/>
        </p:nvSpPr>
        <p:spPr bwMode="auto">
          <a:xfrm>
            <a:off x="8647113" y="6408738"/>
            <a:ext cx="366712" cy="365125"/>
          </a:xfrm>
          <a:prstGeom prst="rect">
            <a:avLst/>
          </a:prstGeom>
          <a:noFill/>
          <a:ln w="9525">
            <a:noFill/>
            <a:miter lim="800000"/>
            <a:headEnd/>
            <a:tailEnd/>
          </a:ln>
        </p:spPr>
        <p:txBody>
          <a:bodyPr anchor="b"/>
          <a:lstStyle/>
          <a:p>
            <a:fld id="{41458BD7-6B8E-4AE8-9F7D-80167D1EFEDA}" type="slidenum">
              <a:rPr lang="fa-IR" sz="1000">
                <a:latin typeface="Lucida Sans Unicode" pitchFamily="34" charset="0"/>
              </a:rPr>
              <a:pPr/>
              <a:t>26</a:t>
            </a:fld>
            <a:endParaRPr lang="fa-IR" sz="1000">
              <a:latin typeface="Lucida Sans Unicode" pitchFamily="34" charset="0"/>
            </a:endParaRPr>
          </a:p>
        </p:txBody>
      </p:sp>
      <p:sp>
        <p:nvSpPr>
          <p:cNvPr id="6" name="Frame 5"/>
          <p:cNvSpPr/>
          <p:nvPr/>
        </p:nvSpPr>
        <p:spPr>
          <a:xfrm>
            <a:off x="0" y="0"/>
            <a:ext cx="9144000" cy="6858000"/>
          </a:xfrm>
          <a:prstGeom prst="frame">
            <a:avLst>
              <a:gd name="adj1" fmla="val 4430"/>
            </a:avLst>
          </a:prstGeom>
          <a:scene3d>
            <a:camera prst="orthographicFront"/>
            <a:lightRig rig="threePt" dir="t"/>
          </a:scene3d>
          <a:sp3d>
            <a:bevelT w="323850" h="482600" prst="divot"/>
            <a:bevelB w="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8800" dirty="0">
              <a:solidFill>
                <a:srgbClr val="0070C0"/>
              </a:solidFill>
              <a:cs typeface="B Titr" pitchFamily="2" charset="-7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E75A3CF5-5C33-4E42-9AE1-0995ED096136}" type="slidenum">
              <a:rPr lang="en-US"/>
              <a:pPr>
                <a:defRPr/>
              </a:pPr>
              <a:t>27</a:t>
            </a:fld>
            <a:endParaRPr lang="en-US"/>
          </a:p>
        </p:txBody>
      </p:sp>
      <p:pic>
        <p:nvPicPr>
          <p:cNvPr id="117763" name="Picture 2" descr="D:\Media\Images\Pictures\2\Culture\Religious\Tarh\Hazrat Mohammad\hazrat mohamad (16).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Frame 3"/>
          <p:cNvSpPr/>
          <p:nvPr/>
        </p:nvSpPr>
        <p:spPr>
          <a:xfrm>
            <a:off x="0" y="0"/>
            <a:ext cx="9144000" cy="6858000"/>
          </a:xfrm>
          <a:prstGeom prst="frame">
            <a:avLst>
              <a:gd name="adj1" fmla="val 4430"/>
            </a:avLst>
          </a:prstGeom>
          <a:scene3d>
            <a:camera prst="orthographicFront"/>
            <a:lightRig rig="threePt" dir="t"/>
          </a:scene3d>
          <a:sp3d>
            <a:bevelT w="323850" h="482600" prst="divot"/>
            <a:bevelB w="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8800" dirty="0">
              <a:solidFill>
                <a:srgbClr val="0070C0"/>
              </a:solidFill>
              <a:cs typeface="B Titr" pitchFamily="2" charset="-7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27384"/>
            <a:ext cx="7543802" cy="675928"/>
          </a:xfrm>
        </p:spPr>
        <p:txBody>
          <a:bodyPr/>
          <a:lstStyle/>
          <a:p>
            <a:pPr algn="r"/>
            <a:r>
              <a:rPr lang="fa-IR" dirty="0" smtClean="0">
                <a:solidFill>
                  <a:schemeClr val="tx1"/>
                </a:solidFill>
                <a:cs typeface="Titr" pitchFamily="2" charset="-78"/>
              </a:rPr>
              <a:t>فهرست مطالب</a:t>
            </a:r>
            <a:endParaRPr lang="fa-IR" dirty="0"/>
          </a:p>
        </p:txBody>
      </p:sp>
      <p:sp>
        <p:nvSpPr>
          <p:cNvPr id="3" name="Content Placeholder 2"/>
          <p:cNvSpPr>
            <a:spLocks noGrp="1"/>
          </p:cNvSpPr>
          <p:nvPr>
            <p:ph idx="1"/>
          </p:nvPr>
        </p:nvSpPr>
        <p:spPr>
          <a:xfrm>
            <a:off x="798910" y="692696"/>
            <a:ext cx="7949554" cy="5544616"/>
          </a:xfrm>
        </p:spPr>
        <p:txBody>
          <a:bodyPr>
            <a:normAutofit/>
          </a:bodyPr>
          <a:lstStyle/>
          <a:p>
            <a:pPr algn="just">
              <a:buFont typeface="Wingdings" pitchFamily="2" charset="2"/>
              <a:buChar char="Ø"/>
            </a:pPr>
            <a:r>
              <a:rPr lang="fa-IR" b="1" dirty="0" smtClean="0">
                <a:solidFill>
                  <a:schemeClr val="tx2"/>
                </a:solidFill>
                <a:cs typeface="B Nazanin" pitchFamily="2" charset="-78"/>
              </a:rPr>
              <a:t>مقدمه</a:t>
            </a:r>
          </a:p>
          <a:p>
            <a:pPr algn="just">
              <a:buFont typeface="Wingdings" pitchFamily="2" charset="2"/>
              <a:buChar char="Ø"/>
            </a:pPr>
            <a:r>
              <a:rPr lang="fa-IR" b="1" dirty="0" smtClean="0">
                <a:solidFill>
                  <a:schemeClr val="tx2"/>
                </a:solidFill>
                <a:cs typeface="B Nazanin" pitchFamily="2" charset="-78"/>
              </a:rPr>
              <a:t>مناطق اقليمی کره زمين بر اساس طبقه بندی کوپن</a:t>
            </a:r>
          </a:p>
          <a:p>
            <a:pPr marL="850392" lvl="1" indent="-457200" algn="just">
              <a:buNone/>
            </a:pPr>
            <a:r>
              <a:rPr lang="fa-IR" sz="2400" b="1" dirty="0" smtClean="0">
                <a:cs typeface="B Nazanin" pitchFamily="2" charset="-78"/>
              </a:rPr>
              <a:t>1- گرم و مرطوب حاره ای (</a:t>
            </a:r>
            <a:r>
              <a:rPr lang="en-US" sz="2400" b="1" dirty="0" err="1" smtClean="0">
                <a:cs typeface="B Nazanin" pitchFamily="2" charset="-78"/>
              </a:rPr>
              <a:t>Af</a:t>
            </a:r>
            <a:r>
              <a:rPr lang="fa-IR" sz="2400" b="1" dirty="0" smtClean="0">
                <a:cs typeface="B Nazanin" pitchFamily="2" charset="-78"/>
              </a:rPr>
              <a:t>)</a:t>
            </a:r>
            <a:endParaRPr lang="fa-IR" sz="2400" b="1" dirty="0" smtClean="0">
              <a:solidFill>
                <a:schemeClr val="tx2"/>
              </a:solidFill>
              <a:cs typeface="B Nazanin" pitchFamily="2" charset="-78"/>
            </a:endParaRPr>
          </a:p>
          <a:p>
            <a:pPr marL="850392" lvl="1" indent="-457200" algn="just">
              <a:buNone/>
            </a:pPr>
            <a:r>
              <a:rPr lang="fa-IR" sz="2400" b="1" dirty="0" smtClean="0">
                <a:cs typeface="B Nazanin" pitchFamily="2" charset="-78"/>
              </a:rPr>
              <a:t>2- موسمی (</a:t>
            </a:r>
            <a:r>
              <a:rPr lang="en-US" sz="2400" b="1" dirty="0" smtClean="0">
                <a:cs typeface="B Nazanin" pitchFamily="2" charset="-78"/>
              </a:rPr>
              <a:t>Am</a:t>
            </a:r>
            <a:r>
              <a:rPr lang="fa-IR" sz="2400" b="1" dirty="0" smtClean="0">
                <a:cs typeface="B Nazanin" pitchFamily="2" charset="-78"/>
              </a:rPr>
              <a:t>)</a:t>
            </a:r>
          </a:p>
          <a:p>
            <a:pPr marL="850392" lvl="1" indent="-457200" algn="just">
              <a:buNone/>
            </a:pPr>
            <a:r>
              <a:rPr lang="fa-IR" sz="2400" b="1" dirty="0" smtClean="0">
                <a:cs typeface="B Nazanin" pitchFamily="2" charset="-78"/>
              </a:rPr>
              <a:t>3- خشک و مرطوب حاره ای (</a:t>
            </a:r>
            <a:r>
              <a:rPr lang="en-US" sz="2400" b="1" dirty="0" smtClean="0">
                <a:cs typeface="B Nazanin" pitchFamily="2" charset="-78"/>
              </a:rPr>
              <a:t>Aw</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4- مرطوب جنب حاره ای (</a:t>
            </a:r>
            <a:r>
              <a:rPr lang="en-US" sz="2400" b="1" dirty="0" err="1" smtClean="0">
                <a:cs typeface="B Nazanin" pitchFamily="2" charset="-78"/>
              </a:rPr>
              <a:t>Cfa</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5- خشک و مرطوب معتدل (</a:t>
            </a:r>
            <a:r>
              <a:rPr lang="en-US" sz="2400" b="1" dirty="0" err="1" smtClean="0">
                <a:cs typeface="B Nazanin" pitchFamily="2" charset="-78"/>
              </a:rPr>
              <a:t>Cw</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6- مديترانه ای (</a:t>
            </a:r>
            <a:r>
              <a:rPr lang="en-US" sz="2400" b="1" dirty="0" err="1" smtClean="0">
                <a:cs typeface="B Nazanin" pitchFamily="2" charset="-78"/>
              </a:rPr>
              <a:t>Csb</a:t>
            </a:r>
            <a:r>
              <a:rPr lang="fa-IR" sz="2400" b="1" dirty="0" smtClean="0">
                <a:cs typeface="B Nazanin" pitchFamily="2" charset="-78"/>
              </a:rPr>
              <a:t> و </a:t>
            </a:r>
            <a:r>
              <a:rPr lang="en-US" sz="2400" b="1" dirty="0" err="1" smtClean="0">
                <a:cs typeface="B Nazanin" pitchFamily="2" charset="-78"/>
              </a:rPr>
              <a:t>Csa</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7- اقيانوسی (</a:t>
            </a:r>
            <a:r>
              <a:rPr lang="en-US" sz="2400" b="1" dirty="0" smtClean="0">
                <a:cs typeface="B Nazanin" pitchFamily="2" charset="-78"/>
              </a:rPr>
              <a:t>Cfc</a:t>
            </a:r>
            <a:r>
              <a:rPr lang="fa-IR" sz="2400" b="1" dirty="0" smtClean="0">
                <a:cs typeface="B Nazanin" pitchFamily="2" charset="-78"/>
              </a:rPr>
              <a:t> و </a:t>
            </a:r>
            <a:r>
              <a:rPr lang="en-US" sz="2400" b="1" dirty="0" err="1" smtClean="0">
                <a:cs typeface="B Nazanin" pitchFamily="2" charset="-78"/>
              </a:rPr>
              <a:t>Cfb</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8- قاره ای مرطوب (</a:t>
            </a:r>
            <a:r>
              <a:rPr lang="en-US" sz="2400" b="1" dirty="0" err="1" smtClean="0">
                <a:cs typeface="B Nazanin" pitchFamily="2" charset="-78"/>
              </a:rPr>
              <a:t>Dwb,Dwa,Dfb,Dfa</a:t>
            </a:r>
            <a:r>
              <a:rPr lang="fa-IR" sz="2400" b="1" dirty="0" smtClean="0">
                <a:cs typeface="B Nazanin" pitchFamily="2" charset="-78"/>
              </a:rPr>
              <a:t>)</a:t>
            </a:r>
          </a:p>
          <a:p>
            <a:pPr algn="just">
              <a:buFont typeface="Wingdings" pitchFamily="2" charset="2"/>
              <a:buChar char="Ø"/>
            </a:pPr>
            <a:endParaRPr lang="fa-IR" dirty="0" smtClean="0"/>
          </a:p>
          <a:p>
            <a:pPr algn="just">
              <a:buFont typeface="Wingdings" pitchFamily="2" charset="2"/>
              <a:buChar char="Ø"/>
            </a:pPr>
            <a:endParaRPr lang="fa-IR" dirty="0" smtClean="0"/>
          </a:p>
          <a:p>
            <a:pPr algn="just">
              <a:buFont typeface="Wingdings" pitchFamily="2" charset="2"/>
              <a:buChar char="Ø"/>
            </a:pPr>
            <a:endParaRPr lang="fa-IR" b="1" dirty="0" smtClean="0">
              <a:solidFill>
                <a:schemeClr val="tx2"/>
              </a:solidFill>
              <a:cs typeface="B Nazanin" pitchFamily="2" charset="-78"/>
            </a:endParaRPr>
          </a:p>
          <a:p>
            <a:pPr algn="just">
              <a:buFont typeface="Wingdings" pitchFamily="2" charset="2"/>
              <a:buChar char="Ø"/>
            </a:pPr>
            <a:endParaRPr lang="fa-IR" b="1"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1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27384"/>
            <a:ext cx="7543802" cy="675928"/>
          </a:xfrm>
        </p:spPr>
        <p:txBody>
          <a:bodyPr/>
          <a:lstStyle/>
          <a:p>
            <a:pPr algn="r"/>
            <a:r>
              <a:rPr lang="fa-IR" dirty="0" smtClean="0">
                <a:solidFill>
                  <a:schemeClr val="tx1"/>
                </a:solidFill>
                <a:cs typeface="Titr" pitchFamily="2" charset="-78"/>
              </a:rPr>
              <a:t>فهرست مطالب</a:t>
            </a:r>
            <a:endParaRPr lang="fa-IR" dirty="0"/>
          </a:p>
        </p:txBody>
      </p:sp>
      <p:sp>
        <p:nvSpPr>
          <p:cNvPr id="3" name="Content Placeholder 2"/>
          <p:cNvSpPr>
            <a:spLocks noGrp="1"/>
          </p:cNvSpPr>
          <p:nvPr>
            <p:ph idx="1"/>
          </p:nvPr>
        </p:nvSpPr>
        <p:spPr>
          <a:xfrm>
            <a:off x="798910" y="692696"/>
            <a:ext cx="7949554" cy="5544616"/>
          </a:xfrm>
        </p:spPr>
        <p:txBody>
          <a:bodyPr>
            <a:normAutofit/>
          </a:bodyPr>
          <a:lstStyle/>
          <a:p>
            <a:pPr algn="just">
              <a:buFont typeface="Wingdings" pitchFamily="2" charset="2"/>
              <a:buChar char="Ø"/>
            </a:pPr>
            <a:r>
              <a:rPr lang="fa-IR" b="1" dirty="0" smtClean="0">
                <a:solidFill>
                  <a:schemeClr val="tx2"/>
                </a:solidFill>
                <a:cs typeface="B Nazanin" pitchFamily="2" charset="-78"/>
              </a:rPr>
              <a:t>مناطق اقليمی کره زمين بر اساس طبقه بندی کوپن</a:t>
            </a:r>
          </a:p>
          <a:p>
            <a:pPr marL="850392" lvl="1" indent="-457200" algn="just">
              <a:buNone/>
            </a:pPr>
            <a:r>
              <a:rPr lang="fa-IR" sz="2400" b="1" dirty="0" smtClean="0">
                <a:cs typeface="B Nazanin" pitchFamily="2" charset="-78"/>
              </a:rPr>
              <a:t>9- توندرا (</a:t>
            </a:r>
            <a:r>
              <a:rPr lang="en-US" sz="2400" b="1" dirty="0" smtClean="0">
                <a:cs typeface="B Nazanin" pitchFamily="2" charset="-78"/>
              </a:rPr>
              <a:t>ET</a:t>
            </a:r>
            <a:r>
              <a:rPr lang="fa-IR" sz="2400" b="1" dirty="0" smtClean="0">
                <a:cs typeface="B Nazanin" pitchFamily="2" charset="-78"/>
              </a:rPr>
              <a:t>)</a:t>
            </a:r>
          </a:p>
          <a:p>
            <a:pPr marL="850392" lvl="1" indent="-457200">
              <a:buNone/>
            </a:pPr>
            <a:r>
              <a:rPr lang="fa-IR" sz="2400" b="1" dirty="0" smtClean="0">
                <a:cs typeface="B Nazanin" pitchFamily="2" charset="-78"/>
              </a:rPr>
              <a:t>10- يخبندان(</a:t>
            </a:r>
            <a:r>
              <a:rPr lang="en-US" sz="2400" b="1" dirty="0" smtClean="0">
                <a:cs typeface="B Nazanin" pitchFamily="2" charset="-78"/>
              </a:rPr>
              <a:t>EF</a:t>
            </a:r>
            <a:r>
              <a:rPr lang="fa-IR" sz="2400" b="1" dirty="0" smtClean="0">
                <a:cs typeface="B Nazanin" pitchFamily="2" charset="-78"/>
              </a:rPr>
              <a:t>)</a:t>
            </a:r>
            <a:endParaRPr lang="en-US" sz="2400" b="1" dirty="0" smtClean="0">
              <a:cs typeface="B Nazanin" pitchFamily="2" charset="-78"/>
            </a:endParaRPr>
          </a:p>
          <a:p>
            <a:pPr marL="850392" lvl="1" indent="-457200" algn="just">
              <a:buNone/>
            </a:pPr>
            <a:r>
              <a:rPr lang="fa-IR" sz="2400" b="1" dirty="0" smtClean="0">
                <a:cs typeface="B Nazanin" pitchFamily="2" charset="-78"/>
              </a:rPr>
              <a:t>11- خشک و نيمه خشک جنب حاره ای</a:t>
            </a:r>
            <a:endParaRPr lang="en-US" sz="2400" b="1" dirty="0" smtClean="0">
              <a:cs typeface="B Nazanin" pitchFamily="2" charset="-78"/>
            </a:endParaRPr>
          </a:p>
          <a:p>
            <a:pPr marL="850392" lvl="1" indent="-457200" algn="just">
              <a:buNone/>
            </a:pPr>
            <a:r>
              <a:rPr lang="fa-IR" sz="2400" b="1" dirty="0" smtClean="0">
                <a:cs typeface="B Nazanin" pitchFamily="2" charset="-78"/>
              </a:rPr>
              <a:t>12- خشک و نيمه خشک منطقه معتدل</a:t>
            </a:r>
            <a:endParaRPr lang="en-US" sz="2400" b="1" dirty="0" smtClean="0">
              <a:cs typeface="B Nazanin" pitchFamily="2" charset="-78"/>
            </a:endParaRPr>
          </a:p>
          <a:p>
            <a:pPr marL="850392" lvl="1" indent="-457200" algn="just">
              <a:buNone/>
            </a:pPr>
            <a:r>
              <a:rPr lang="fa-IR" sz="2400" b="1" dirty="0" smtClean="0">
                <a:cs typeface="B Nazanin" pitchFamily="2" charset="-78"/>
              </a:rPr>
              <a:t>13- خشک منطقه قطبی</a:t>
            </a:r>
            <a:endParaRPr lang="en-US" sz="2400" b="1" dirty="0" smtClean="0">
              <a:cs typeface="B Nazanin" pitchFamily="2" charset="-78"/>
            </a:endParaRPr>
          </a:p>
          <a:p>
            <a:pPr algn="just">
              <a:buFont typeface="Wingdings" pitchFamily="2" charset="2"/>
              <a:buChar char="Ø"/>
            </a:pPr>
            <a:r>
              <a:rPr lang="fa-IR" b="1" dirty="0" smtClean="0">
                <a:solidFill>
                  <a:schemeClr val="tx2"/>
                </a:solidFill>
                <a:cs typeface="B Nazanin" pitchFamily="2" charset="-78"/>
              </a:rPr>
              <a:t>جمع بندی</a:t>
            </a:r>
          </a:p>
          <a:p>
            <a:pPr algn="just">
              <a:buFont typeface="Wingdings" pitchFamily="2" charset="2"/>
              <a:buChar char="Ø"/>
            </a:pPr>
            <a:r>
              <a:rPr lang="fa-IR" b="1" dirty="0" smtClean="0">
                <a:solidFill>
                  <a:schemeClr val="tx2"/>
                </a:solidFill>
                <a:cs typeface="B Nazanin" pitchFamily="2" charset="-78"/>
              </a:rPr>
              <a:t>منابع</a:t>
            </a:r>
          </a:p>
          <a:p>
            <a:pPr algn="just">
              <a:buFont typeface="Wingdings" pitchFamily="2" charset="2"/>
              <a:buChar char="Ø"/>
            </a:pPr>
            <a:endParaRPr lang="fa-IR" dirty="0" smtClean="0"/>
          </a:p>
          <a:p>
            <a:pPr algn="just">
              <a:buFont typeface="Wingdings" pitchFamily="2" charset="2"/>
              <a:buChar char="Ø"/>
            </a:pPr>
            <a:endParaRPr lang="fa-IR" b="1" dirty="0" smtClean="0">
              <a:solidFill>
                <a:schemeClr val="tx2"/>
              </a:solidFill>
              <a:cs typeface="B Nazanin" pitchFamily="2" charset="-78"/>
            </a:endParaRPr>
          </a:p>
          <a:p>
            <a:pPr algn="just">
              <a:buFont typeface="Wingdings" pitchFamily="2" charset="2"/>
              <a:buChar char="Ø"/>
            </a:pPr>
            <a:endParaRPr lang="fa-IR" b="1"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1"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1"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مقدمه</a:t>
            </a:r>
            <a:endParaRPr lang="fa-IR" dirty="0">
              <a:solidFill>
                <a:schemeClr val="tx1"/>
              </a:solidFill>
              <a:cs typeface="Titr" pitchFamily="2" charset="-78"/>
            </a:endParaRPr>
          </a:p>
        </p:txBody>
      </p:sp>
      <p:sp>
        <p:nvSpPr>
          <p:cNvPr id="3" name="Content Placeholder 2"/>
          <p:cNvSpPr>
            <a:spLocks noGrp="1"/>
          </p:cNvSpPr>
          <p:nvPr>
            <p:ph idx="1"/>
          </p:nvPr>
        </p:nvSpPr>
        <p:spPr>
          <a:xfrm>
            <a:off x="798910" y="948308"/>
            <a:ext cx="7589514" cy="4712940"/>
          </a:xfrm>
        </p:spPr>
        <p:txBody>
          <a:bodyPr>
            <a:noAutofit/>
          </a:bodyPr>
          <a:lstStyle/>
          <a:p>
            <a:pPr algn="just">
              <a:buFont typeface="Wingdings" pitchFamily="2" charset="2"/>
              <a:buChar char="Ø"/>
            </a:pPr>
            <a:r>
              <a:rPr lang="fa-IR" sz="2800" dirty="0" smtClean="0">
                <a:solidFill>
                  <a:schemeClr val="tx2"/>
                </a:solidFill>
                <a:cs typeface="B Nazanin" pitchFamily="2" charset="-78"/>
              </a:rPr>
              <a:t>یکی از هدفهای عمده جغرافیا تفکیک مکان به واحدهای نسبتا مستقل است وآن هم بر اساس یک یا چند معیار فرض شده     می باشد. ناحیه بندی پدیده ها برحسب مکان در جغرافیا سابقه ای طولانی دارد.</a:t>
            </a:r>
          </a:p>
          <a:p>
            <a:pPr algn="just">
              <a:buFont typeface="Wingdings" pitchFamily="2" charset="2"/>
              <a:buChar char="Ø"/>
            </a:pPr>
            <a:r>
              <a:rPr lang="fa-IR" sz="2800" dirty="0" smtClean="0">
                <a:solidFill>
                  <a:schemeClr val="tx2"/>
                </a:solidFill>
                <a:cs typeface="B Nazanin" pitchFamily="2" charset="-78"/>
              </a:rPr>
              <a:t>در فصل نهم این کتاب به طبقه بندی اقلیم های جهان پرداخته است که عموما این طبقه بندی به سه طریق ژنیتکی، توصیفی وکاربردی انجام می شود.</a:t>
            </a:r>
          </a:p>
          <a:p>
            <a:pPr algn="just">
              <a:buFont typeface="Wingdings" pitchFamily="2" charset="2"/>
              <a:buChar char="Ø"/>
            </a:pPr>
            <a:r>
              <a:rPr lang="fa-IR" sz="2800" dirty="0" smtClean="0">
                <a:solidFill>
                  <a:schemeClr val="tx2"/>
                </a:solidFill>
                <a:cs typeface="B Nazanin" pitchFamily="2" charset="-78"/>
              </a:rPr>
              <a:t>در این فصل برخی از این انواع تقسیم بندی را نام برده و اصول تقسیم بندی، مشکلات و پیشرفتهایی که در تقسیم بندیهای اقلیمی وجود دارد را توضیح داده و به بررسی آنها پرداخته است.</a:t>
            </a:r>
            <a:endParaRPr lang="fa-IR" sz="2800" dirty="0">
              <a:solidFill>
                <a:schemeClr val="tx2"/>
              </a:solidFill>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مقدمه</a:t>
            </a:r>
            <a:endParaRPr lang="fa-IR" dirty="0"/>
          </a:p>
        </p:txBody>
      </p:sp>
      <p:sp>
        <p:nvSpPr>
          <p:cNvPr id="3" name="Content Placeholder 2"/>
          <p:cNvSpPr>
            <a:spLocks noGrp="1"/>
          </p:cNvSpPr>
          <p:nvPr>
            <p:ph idx="1"/>
          </p:nvPr>
        </p:nvSpPr>
        <p:spPr>
          <a:xfrm>
            <a:off x="798910" y="1268760"/>
            <a:ext cx="7517506" cy="4712940"/>
          </a:xfrm>
        </p:spPr>
        <p:txBody>
          <a:bodyPr>
            <a:normAutofit fontScale="92500"/>
          </a:bodyPr>
          <a:lstStyle/>
          <a:p>
            <a:pPr algn="just">
              <a:buFont typeface="Wingdings" pitchFamily="2" charset="2"/>
              <a:buChar char="Ø"/>
            </a:pPr>
            <a:r>
              <a:rPr lang="fa-IR" sz="2800" dirty="0" smtClean="0">
                <a:solidFill>
                  <a:schemeClr val="tx2"/>
                </a:solidFill>
                <a:cs typeface="B Nazanin" pitchFamily="2" charset="-78"/>
              </a:rPr>
              <a:t>یکی از قسمت های مهم این فصل گسترش نقش آماری در تقسیم بندی های اقلیمی می باشد که هدف آن به حداکثر رساندن شباهت ها و تفاوتها از هم دیگر می باشد. که از میان روشهای موجود طبقه بندی های تورنت ویت، استرالر وکوپن نام برده وتحلیل شده است.</a:t>
            </a:r>
          </a:p>
          <a:p>
            <a:pPr algn="just">
              <a:buFont typeface="Wingdings" pitchFamily="2" charset="2"/>
              <a:buChar char="Ø"/>
            </a:pPr>
            <a:r>
              <a:rPr lang="fa-IR" sz="2800" dirty="0" smtClean="0">
                <a:solidFill>
                  <a:schemeClr val="tx2"/>
                </a:solidFill>
                <a:cs typeface="B Nazanin" pitchFamily="2" charset="-78"/>
              </a:rPr>
              <a:t>در ادامه مناطق اقلیمی کره زمین را بر اساس طبقه بندی کوپن و هر ناحیه آب و هوایی آن را تبیین و با کلمات اختصاری به نمایش گذاشته شده است.</a:t>
            </a:r>
          </a:p>
          <a:p>
            <a:pPr algn="just">
              <a:buFont typeface="Wingdings" pitchFamily="2" charset="2"/>
              <a:buChar char="Ø"/>
            </a:pPr>
            <a:r>
              <a:rPr lang="fa-IR" sz="2800" dirty="0" smtClean="0">
                <a:solidFill>
                  <a:schemeClr val="tx2"/>
                </a:solidFill>
                <a:cs typeface="B Nazanin" pitchFamily="2" charset="-78"/>
              </a:rPr>
              <a:t>سیستم طبقه بندی آب و هوایی کوپن با وجود داشتن بعضی نقاط ضعف هنوز در اکثر کتابهای جغرافیایی آورده می شود و تقریبا تنها روشی است که در سیستمهای آموزشی بر آن تاکید می شود.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42852"/>
            <a:ext cx="7543802" cy="675928"/>
          </a:xfrm>
        </p:spPr>
        <p:txBody>
          <a:bodyPr>
            <a:normAutofit/>
          </a:bodyPr>
          <a:lstStyle/>
          <a:p>
            <a:pPr algn="r"/>
            <a:r>
              <a:rPr lang="fa-IR" dirty="0" smtClean="0">
                <a:solidFill>
                  <a:schemeClr val="tx1"/>
                </a:solidFill>
                <a:cs typeface="Titr" pitchFamily="2" charset="-78"/>
              </a:rPr>
              <a:t>مناطق اقليمی کره زمين بر اساس طبقه بندی کوپن </a:t>
            </a:r>
            <a:endParaRPr lang="fa-IR" dirty="0">
              <a:solidFill>
                <a:schemeClr val="tx1"/>
              </a:solidFill>
              <a:cs typeface="Titr" pitchFamily="2" charset="-78"/>
            </a:endParaRPr>
          </a:p>
        </p:txBody>
      </p:sp>
      <p:sp>
        <p:nvSpPr>
          <p:cNvPr id="3" name="Content Placeholder 2"/>
          <p:cNvSpPr>
            <a:spLocks noGrp="1"/>
          </p:cNvSpPr>
          <p:nvPr>
            <p:ph idx="1"/>
          </p:nvPr>
        </p:nvSpPr>
        <p:spPr>
          <a:xfrm>
            <a:off x="6143636" y="1214422"/>
            <a:ext cx="2387094" cy="4712940"/>
          </a:xfrm>
        </p:spPr>
        <p:txBody>
          <a:bodyPr>
            <a:normAutofit/>
          </a:bodyPr>
          <a:lstStyle/>
          <a:p>
            <a:pPr algn="just">
              <a:buFont typeface="Wingdings" pitchFamily="2" charset="2"/>
              <a:buChar char="Ø"/>
            </a:pPr>
            <a:endParaRPr lang="fa-IR" sz="2000" dirty="0" smtClean="0">
              <a:solidFill>
                <a:schemeClr val="tx2"/>
              </a:solidFill>
              <a:cs typeface="B Nazanin" pitchFamily="2" charset="-78"/>
            </a:endParaRPr>
          </a:p>
        </p:txBody>
      </p:sp>
      <p:graphicFrame>
        <p:nvGraphicFramePr>
          <p:cNvPr id="6" name="Table 5"/>
          <p:cNvGraphicFramePr>
            <a:graphicFrameLocks noGrp="1"/>
          </p:cNvGraphicFramePr>
          <p:nvPr/>
        </p:nvGraphicFramePr>
        <p:xfrm>
          <a:off x="1326268" y="1052742"/>
          <a:ext cx="6486092" cy="5112562"/>
        </p:xfrm>
        <a:graphic>
          <a:graphicData uri="http://schemas.openxmlformats.org/drawingml/2006/table">
            <a:tbl>
              <a:tblPr rtl="1" firstRow="1" bandRow="1">
                <a:tableStyleId>{5C22544A-7EE6-4342-B048-85BDC9FD1C3A}</a:tableStyleId>
              </a:tblPr>
              <a:tblGrid>
                <a:gridCol w="979287"/>
                <a:gridCol w="3237662"/>
                <a:gridCol w="2269143"/>
              </a:tblGrid>
              <a:tr h="393274">
                <a:tc>
                  <a:txBody>
                    <a:bodyPr/>
                    <a:lstStyle/>
                    <a:p>
                      <a:pPr algn="ctr" rtl="1"/>
                      <a:r>
                        <a:rPr lang="fa-IR" b="1" dirty="0" smtClean="0">
                          <a:cs typeface="B Nazanin" pitchFamily="2" charset="-78"/>
                        </a:rPr>
                        <a:t>شماره</a:t>
                      </a:r>
                      <a:endParaRPr lang="fa-IR" b="1" dirty="0">
                        <a:cs typeface="B Nazanin" pitchFamily="2" charset="-78"/>
                      </a:endParaRPr>
                    </a:p>
                  </a:txBody>
                  <a:tcPr/>
                </a:tc>
                <a:tc>
                  <a:txBody>
                    <a:bodyPr/>
                    <a:lstStyle/>
                    <a:p>
                      <a:pPr algn="ctr" rtl="1"/>
                      <a:r>
                        <a:rPr lang="fa-IR" b="1" dirty="0" smtClean="0">
                          <a:cs typeface="B Nazanin" pitchFamily="2" charset="-78"/>
                        </a:rPr>
                        <a:t>نام</a:t>
                      </a:r>
                      <a:endParaRPr lang="fa-IR" b="1" dirty="0">
                        <a:cs typeface="B Nazanin" pitchFamily="2" charset="-78"/>
                      </a:endParaRPr>
                    </a:p>
                  </a:txBody>
                  <a:tcPr/>
                </a:tc>
                <a:tc>
                  <a:txBody>
                    <a:bodyPr/>
                    <a:lstStyle/>
                    <a:p>
                      <a:pPr algn="ctr" rtl="1"/>
                      <a:r>
                        <a:rPr lang="fa-IR" b="1" dirty="0" smtClean="0">
                          <a:cs typeface="B Nazanin" pitchFamily="2" charset="-78"/>
                        </a:rPr>
                        <a:t>علامت اختصاری</a:t>
                      </a:r>
                      <a:endParaRPr lang="fa-IR" b="1" dirty="0">
                        <a:cs typeface="B Nazanin" pitchFamily="2" charset="-78"/>
                      </a:endParaRPr>
                    </a:p>
                  </a:txBody>
                  <a:tcPr/>
                </a:tc>
              </a:tr>
              <a:tr h="393274">
                <a:tc>
                  <a:txBody>
                    <a:bodyPr/>
                    <a:lstStyle/>
                    <a:p>
                      <a:pPr algn="ctr" rtl="1"/>
                      <a:r>
                        <a:rPr lang="fa-IR" b="1" dirty="0" smtClean="0">
                          <a:cs typeface="B Nazanin" pitchFamily="2" charset="-78"/>
                        </a:rPr>
                        <a:t>1</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گرم و مرطوب حاره</a:t>
                      </a:r>
                    </a:p>
                  </a:txBody>
                  <a:tcPr/>
                </a:tc>
                <a:tc>
                  <a:txBody>
                    <a:bodyPr/>
                    <a:lstStyle/>
                    <a:p>
                      <a:pPr marL="0" algn="ctr" defTabSz="914400" rtl="1" eaLnBrk="1" latinLnBrk="0" hangingPunct="1"/>
                      <a:r>
                        <a:rPr lang="en-US" sz="1800" b="1" kern="1200" dirty="0" err="1" smtClean="0">
                          <a:solidFill>
                            <a:schemeClr val="dk1"/>
                          </a:solidFill>
                          <a:latin typeface="+mn-lt"/>
                          <a:ea typeface="+mn-ea"/>
                          <a:cs typeface="B Nazanin" pitchFamily="2" charset="-78"/>
                        </a:rPr>
                        <a:t>Af</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2</a:t>
                      </a:r>
                      <a:endParaRPr lang="fa-IR" b="1"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B Nazanin" pitchFamily="2" charset="-78"/>
                        </a:rPr>
                        <a:t>موسمی</a:t>
                      </a:r>
                      <a:endParaRPr lang="en-US" sz="1800" b="1" kern="1200" dirty="0" smtClean="0">
                        <a:solidFill>
                          <a:schemeClr val="dk1"/>
                        </a:solidFill>
                        <a:latin typeface="+mn-lt"/>
                        <a:ea typeface="+mn-ea"/>
                        <a:cs typeface="B Nazanin" pitchFamily="2" charset="-78"/>
                      </a:endParaRPr>
                    </a:p>
                  </a:txBody>
                  <a:tcPr/>
                </a:tc>
                <a:tc>
                  <a:txBody>
                    <a:bodyPr/>
                    <a:lstStyle/>
                    <a:p>
                      <a:pPr marL="0" algn="ctr" defTabSz="914400" rtl="1" eaLnBrk="1" latinLnBrk="0" hangingPunct="1"/>
                      <a:r>
                        <a:rPr lang="en-US" sz="1800" b="1" kern="1200" dirty="0" smtClean="0">
                          <a:solidFill>
                            <a:schemeClr val="dk1"/>
                          </a:solidFill>
                          <a:latin typeface="+mn-lt"/>
                          <a:ea typeface="+mn-ea"/>
                          <a:cs typeface="B Nazanin" pitchFamily="2" charset="-78"/>
                        </a:rPr>
                        <a:t>Am</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3</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خشک و مرطوب (ساوان)</a:t>
                      </a:r>
                    </a:p>
                  </a:txBody>
                  <a:tcPr/>
                </a:tc>
                <a:tc>
                  <a:txBody>
                    <a:bodyPr/>
                    <a:lstStyle/>
                    <a:p>
                      <a:pPr marL="0" algn="ctr" defTabSz="914400" rtl="1" eaLnBrk="1" latinLnBrk="0" hangingPunct="1"/>
                      <a:r>
                        <a:rPr lang="en-US" sz="1800" b="1" kern="1200" dirty="0" smtClean="0">
                          <a:solidFill>
                            <a:schemeClr val="dk1"/>
                          </a:solidFill>
                          <a:latin typeface="+mn-lt"/>
                          <a:ea typeface="+mn-ea"/>
                          <a:cs typeface="B Nazanin" pitchFamily="2" charset="-78"/>
                        </a:rPr>
                        <a:t>As </a:t>
                      </a:r>
                      <a:r>
                        <a:rPr lang="fa-IR" sz="1800" b="1" kern="1200" dirty="0" smtClean="0">
                          <a:solidFill>
                            <a:schemeClr val="dk1"/>
                          </a:solidFill>
                          <a:latin typeface="+mn-lt"/>
                          <a:ea typeface="+mn-ea"/>
                          <a:cs typeface="B Nazanin" pitchFamily="2" charset="-78"/>
                        </a:rPr>
                        <a:t> و</a:t>
                      </a:r>
                      <a:r>
                        <a:rPr lang="en-US" sz="1800" b="1" kern="1200" dirty="0" smtClean="0">
                          <a:solidFill>
                            <a:schemeClr val="dk1"/>
                          </a:solidFill>
                          <a:latin typeface="+mn-lt"/>
                          <a:ea typeface="+mn-ea"/>
                          <a:cs typeface="B Nazanin" pitchFamily="2" charset="-78"/>
                        </a:rPr>
                        <a:t>Aw</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4</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مرطوب جنب حاره ای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latin typeface="+mn-lt"/>
                          <a:ea typeface="+mn-ea"/>
                          <a:cs typeface="B Nazanin" pitchFamily="2" charset="-78"/>
                        </a:rPr>
                        <a:t>Cwa</a:t>
                      </a:r>
                      <a:r>
                        <a:rPr lang="fa-IR" sz="1800" b="1" kern="1200" dirty="0" smtClean="0">
                          <a:solidFill>
                            <a:schemeClr val="dk1"/>
                          </a:solidFill>
                          <a:latin typeface="+mn-lt"/>
                          <a:ea typeface="+mn-ea"/>
                          <a:cs typeface="B Nazanin" pitchFamily="2" charset="-78"/>
                        </a:rPr>
                        <a:t>و</a:t>
                      </a:r>
                      <a:r>
                        <a:rPr lang="en-US" sz="1800" b="1" kern="1200" dirty="0" err="1" smtClean="0">
                          <a:solidFill>
                            <a:schemeClr val="dk1"/>
                          </a:solidFill>
                          <a:latin typeface="+mn-lt"/>
                          <a:ea typeface="+mn-ea"/>
                          <a:cs typeface="B Nazanin" pitchFamily="2" charset="-78"/>
                        </a:rPr>
                        <a:t>Cfa</a:t>
                      </a:r>
                      <a:r>
                        <a:rPr lang="en-US" sz="1800" b="1" kern="1200" dirty="0" smtClean="0">
                          <a:solidFill>
                            <a:schemeClr val="dk1"/>
                          </a:solidFill>
                          <a:latin typeface="+mn-lt"/>
                          <a:ea typeface="+mn-ea"/>
                          <a:cs typeface="B Nazanin" pitchFamily="2" charset="-78"/>
                        </a:rPr>
                        <a:t> </a:t>
                      </a:r>
                    </a:p>
                  </a:txBody>
                  <a:tcPr/>
                </a:tc>
              </a:tr>
              <a:tr h="393274">
                <a:tc>
                  <a:txBody>
                    <a:bodyPr/>
                    <a:lstStyle/>
                    <a:p>
                      <a:pPr algn="ctr" rtl="1"/>
                      <a:r>
                        <a:rPr lang="fa-IR" b="1" dirty="0" smtClean="0">
                          <a:cs typeface="B Nazanin" pitchFamily="2" charset="-78"/>
                        </a:rPr>
                        <a:t>5</a:t>
                      </a:r>
                      <a:endParaRPr lang="fa-IR" b="1"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B Nazanin" pitchFamily="2" charset="-78"/>
                        </a:rPr>
                        <a:t>مديترانه ای</a:t>
                      </a:r>
                      <a:endParaRPr lang="en-US" sz="1800" b="1" kern="1200" dirty="0" smtClean="0">
                        <a:solidFill>
                          <a:schemeClr val="dk1"/>
                        </a:solidFill>
                        <a:latin typeface="+mn-lt"/>
                        <a:ea typeface="+mn-ea"/>
                        <a:cs typeface="B Nazanin" pitchFamily="2" charset="-78"/>
                      </a:endParaRPr>
                    </a:p>
                  </a:txBody>
                  <a:tcPr/>
                </a:tc>
                <a:tc>
                  <a:txBody>
                    <a:bodyPr/>
                    <a:lstStyle/>
                    <a:p>
                      <a:pPr marL="0" algn="ctr" defTabSz="914400" rtl="1" eaLnBrk="1" latinLnBrk="0" hangingPunct="1"/>
                      <a:r>
                        <a:rPr lang="en-US" sz="1800" b="1" kern="1200" dirty="0" err="1" smtClean="0">
                          <a:solidFill>
                            <a:schemeClr val="dk1"/>
                          </a:solidFill>
                          <a:latin typeface="+mn-lt"/>
                          <a:ea typeface="+mn-ea"/>
                          <a:cs typeface="B Nazanin" pitchFamily="2" charset="-78"/>
                        </a:rPr>
                        <a:t>Csb</a:t>
                      </a:r>
                      <a:r>
                        <a:rPr lang="fa-IR" sz="1800" b="1" kern="1200" dirty="0" smtClean="0">
                          <a:solidFill>
                            <a:schemeClr val="dk1"/>
                          </a:solidFill>
                          <a:latin typeface="+mn-lt"/>
                          <a:ea typeface="+mn-ea"/>
                          <a:cs typeface="B Nazanin" pitchFamily="2" charset="-78"/>
                        </a:rPr>
                        <a:t> و </a:t>
                      </a:r>
                      <a:r>
                        <a:rPr lang="en-US" sz="1800" b="1" kern="1200" dirty="0" err="1" smtClean="0">
                          <a:solidFill>
                            <a:schemeClr val="dk1"/>
                          </a:solidFill>
                          <a:latin typeface="+mn-lt"/>
                          <a:ea typeface="+mn-ea"/>
                          <a:cs typeface="B Nazanin" pitchFamily="2" charset="-78"/>
                        </a:rPr>
                        <a:t>Csa</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6</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اقيانوسی</a:t>
                      </a:r>
                    </a:p>
                  </a:txBody>
                  <a:tcPr/>
                </a:tc>
                <a:tc>
                  <a:txBody>
                    <a:bodyPr/>
                    <a:lstStyle/>
                    <a:p>
                      <a:pPr marL="0" algn="ctr" defTabSz="914400" rtl="1" eaLnBrk="1" latinLnBrk="0" hangingPunct="1"/>
                      <a:r>
                        <a:rPr lang="en-US" sz="1800" b="1" kern="1200" dirty="0" smtClean="0">
                          <a:solidFill>
                            <a:schemeClr val="dk1"/>
                          </a:solidFill>
                          <a:latin typeface="+mn-lt"/>
                          <a:ea typeface="+mn-ea"/>
                          <a:cs typeface="B Nazanin" pitchFamily="2" charset="-78"/>
                        </a:rPr>
                        <a:t>Cfc</a:t>
                      </a:r>
                      <a:r>
                        <a:rPr lang="fa-IR" sz="1800" b="1" kern="1200" dirty="0" smtClean="0">
                          <a:solidFill>
                            <a:schemeClr val="dk1"/>
                          </a:solidFill>
                          <a:latin typeface="+mn-lt"/>
                          <a:ea typeface="+mn-ea"/>
                          <a:cs typeface="B Nazanin" pitchFamily="2" charset="-78"/>
                        </a:rPr>
                        <a:t> و </a:t>
                      </a:r>
                      <a:r>
                        <a:rPr lang="en-US" sz="1800" b="1" kern="1200" dirty="0" err="1" smtClean="0">
                          <a:solidFill>
                            <a:schemeClr val="dk1"/>
                          </a:solidFill>
                          <a:latin typeface="+mn-lt"/>
                          <a:ea typeface="+mn-ea"/>
                          <a:cs typeface="B Nazanin" pitchFamily="2" charset="-78"/>
                        </a:rPr>
                        <a:t>Cfb</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7</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قاره ای مرطوب </a:t>
                      </a:r>
                    </a:p>
                  </a:txBody>
                  <a:tcPr/>
                </a:tc>
                <a:tc>
                  <a:txBody>
                    <a:bodyPr/>
                    <a:lstStyle/>
                    <a:p>
                      <a:pPr marL="0" algn="ctr" defTabSz="914400" rtl="1" eaLnBrk="1" latinLnBrk="0" hangingPunct="1"/>
                      <a:r>
                        <a:rPr lang="en-US" sz="1800" b="1" kern="1200" dirty="0" err="1" smtClean="0">
                          <a:solidFill>
                            <a:schemeClr val="dk1"/>
                          </a:solidFill>
                          <a:latin typeface="+mn-lt"/>
                          <a:ea typeface="+mn-ea"/>
                          <a:cs typeface="B Nazanin" pitchFamily="2" charset="-78"/>
                        </a:rPr>
                        <a:t>Dwb,Dwa,Dfb,Dfa</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8</a:t>
                      </a:r>
                      <a:endParaRPr lang="fa-IR" b="1"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B Nazanin" pitchFamily="2" charset="-78"/>
                        </a:rPr>
                        <a:t>جنب قطبی یا سرد</a:t>
                      </a:r>
                      <a:endParaRPr lang="en-US" sz="1800" b="1" kern="1200" dirty="0" smtClean="0">
                        <a:solidFill>
                          <a:schemeClr val="dk1"/>
                        </a:solidFill>
                        <a:latin typeface="+mn-lt"/>
                        <a:ea typeface="+mn-ea"/>
                        <a:cs typeface="B Nazanin" pitchFamily="2" charset="-78"/>
                      </a:endParaRPr>
                    </a:p>
                  </a:txBody>
                  <a:tcPr/>
                </a:tc>
                <a:tc>
                  <a:txBody>
                    <a:bodyPr/>
                    <a:lstStyle/>
                    <a:p>
                      <a:pPr marL="0" algn="ctr" defTabSz="914400" rtl="1" eaLnBrk="1" latinLnBrk="0" hangingPunct="1"/>
                      <a:r>
                        <a:rPr lang="en-US" sz="1800" b="1" kern="1200" dirty="0" err="1" smtClean="0">
                          <a:solidFill>
                            <a:schemeClr val="dk1"/>
                          </a:solidFill>
                          <a:latin typeface="+mn-lt"/>
                          <a:ea typeface="+mn-ea"/>
                          <a:cs typeface="B Nazanin" pitchFamily="2" charset="-78"/>
                        </a:rPr>
                        <a:t>Dwb,Dwc,Dfc</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9</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توندرا</a:t>
                      </a:r>
                    </a:p>
                  </a:txBody>
                  <a:tcPr/>
                </a:tc>
                <a:tc>
                  <a:txBody>
                    <a:bodyPr/>
                    <a:lstStyle/>
                    <a:p>
                      <a:pPr marL="0" algn="ctr" defTabSz="914400" rtl="1" eaLnBrk="1" latinLnBrk="0" hangingPunct="1"/>
                      <a:r>
                        <a:rPr lang="en-US" sz="1800" b="1" kern="1200" dirty="0" smtClean="0">
                          <a:solidFill>
                            <a:schemeClr val="dk1"/>
                          </a:solidFill>
                          <a:latin typeface="+mn-lt"/>
                          <a:ea typeface="+mn-ea"/>
                          <a:cs typeface="B Nazanin" pitchFamily="2" charset="-78"/>
                        </a:rPr>
                        <a:t>ET</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10</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يخبندان</a:t>
                      </a:r>
                    </a:p>
                  </a:txBody>
                  <a:tcPr/>
                </a:tc>
                <a:tc>
                  <a:txBody>
                    <a:bodyPr/>
                    <a:lstStyle/>
                    <a:p>
                      <a:pPr marL="0" algn="ctr" defTabSz="914400" rtl="1" eaLnBrk="1" latinLnBrk="0" hangingPunct="1"/>
                      <a:r>
                        <a:rPr lang="en-US" sz="1800" b="1" kern="1200" dirty="0" smtClean="0">
                          <a:solidFill>
                            <a:schemeClr val="dk1"/>
                          </a:solidFill>
                          <a:latin typeface="+mn-lt"/>
                          <a:ea typeface="+mn-ea"/>
                          <a:cs typeface="B Nazanin" pitchFamily="2" charset="-78"/>
                        </a:rPr>
                        <a:t>EF</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11</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بیابانی</a:t>
                      </a:r>
                    </a:p>
                  </a:txBody>
                  <a:tcPr/>
                </a:tc>
                <a:tc>
                  <a:txBody>
                    <a:bodyPr/>
                    <a:lstStyle/>
                    <a:p>
                      <a:pPr marL="0" algn="ctr" defTabSz="914400" rtl="1" eaLnBrk="1" latinLnBrk="0" hangingPunct="1"/>
                      <a:r>
                        <a:rPr lang="en-US" sz="1800" b="1" kern="1200" dirty="0" err="1" smtClean="0">
                          <a:solidFill>
                            <a:schemeClr val="dk1"/>
                          </a:solidFill>
                          <a:latin typeface="+mn-lt"/>
                          <a:ea typeface="+mn-ea"/>
                          <a:cs typeface="B Nazanin" pitchFamily="2" charset="-78"/>
                        </a:rPr>
                        <a:t>Bwk</a:t>
                      </a:r>
                      <a:r>
                        <a:rPr lang="fa-IR" sz="1800" b="1" kern="1200" dirty="0" smtClean="0">
                          <a:solidFill>
                            <a:schemeClr val="dk1"/>
                          </a:solidFill>
                          <a:latin typeface="+mn-lt"/>
                          <a:ea typeface="+mn-ea"/>
                          <a:cs typeface="B Nazanin" pitchFamily="2" charset="-78"/>
                        </a:rPr>
                        <a:t> و </a:t>
                      </a:r>
                      <a:r>
                        <a:rPr lang="en-US" sz="1800" b="1" kern="1200" dirty="0" err="1" smtClean="0">
                          <a:solidFill>
                            <a:schemeClr val="dk1"/>
                          </a:solidFill>
                          <a:latin typeface="+mn-lt"/>
                          <a:ea typeface="+mn-ea"/>
                          <a:cs typeface="B Nazanin" pitchFamily="2" charset="-78"/>
                        </a:rPr>
                        <a:t>Bwh</a:t>
                      </a:r>
                      <a:endParaRPr lang="fa-IR" sz="1800" b="1" kern="1200" dirty="0" smtClean="0">
                        <a:solidFill>
                          <a:schemeClr val="dk1"/>
                        </a:solidFill>
                        <a:latin typeface="+mn-lt"/>
                        <a:ea typeface="+mn-ea"/>
                        <a:cs typeface="B Nazanin" pitchFamily="2" charset="-78"/>
                      </a:endParaRPr>
                    </a:p>
                  </a:txBody>
                  <a:tcPr/>
                </a:tc>
              </a:tr>
              <a:tr h="393274">
                <a:tc>
                  <a:txBody>
                    <a:bodyPr/>
                    <a:lstStyle/>
                    <a:p>
                      <a:pPr algn="ctr" rtl="1"/>
                      <a:r>
                        <a:rPr lang="fa-IR" b="1" dirty="0" smtClean="0">
                          <a:cs typeface="B Nazanin" pitchFamily="2" charset="-78"/>
                        </a:rPr>
                        <a:t>12</a:t>
                      </a:r>
                      <a:endParaRPr lang="fa-IR" b="1" dirty="0">
                        <a:cs typeface="B Nazanin" pitchFamily="2" charset="-78"/>
                      </a:endParaRPr>
                    </a:p>
                  </a:txBody>
                  <a:tcPr/>
                </a:tc>
                <a:tc>
                  <a:txBody>
                    <a:bodyPr/>
                    <a:lstStyle/>
                    <a:p>
                      <a:pPr marL="0" algn="ctr" defTabSz="914400" rtl="1" eaLnBrk="1" latinLnBrk="0" hangingPunct="1"/>
                      <a:r>
                        <a:rPr lang="fa-IR" sz="1800" b="1" kern="1200" dirty="0" smtClean="0">
                          <a:solidFill>
                            <a:schemeClr val="dk1"/>
                          </a:solidFill>
                          <a:latin typeface="+mn-lt"/>
                          <a:ea typeface="+mn-ea"/>
                          <a:cs typeface="B Nazanin" pitchFamily="2" charset="-78"/>
                        </a:rPr>
                        <a:t>نیمه بیابانی</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latin typeface="+mn-lt"/>
                          <a:ea typeface="+mn-ea"/>
                          <a:cs typeface="B Nazanin" pitchFamily="2" charset="-78"/>
                        </a:rPr>
                        <a:t>Bsk</a:t>
                      </a:r>
                      <a:r>
                        <a:rPr lang="fa-IR" sz="1800" b="1" kern="1200" dirty="0" smtClean="0">
                          <a:solidFill>
                            <a:schemeClr val="dk1"/>
                          </a:solidFill>
                          <a:latin typeface="+mn-lt"/>
                          <a:ea typeface="+mn-ea"/>
                          <a:cs typeface="B Nazanin" pitchFamily="2" charset="-78"/>
                        </a:rPr>
                        <a:t> و </a:t>
                      </a:r>
                      <a:r>
                        <a:rPr lang="en-US" sz="1800" b="1" kern="1200" dirty="0" err="1" smtClean="0">
                          <a:solidFill>
                            <a:schemeClr val="dk1"/>
                          </a:solidFill>
                          <a:latin typeface="+mn-lt"/>
                          <a:ea typeface="+mn-ea"/>
                          <a:cs typeface="B Nazanin" pitchFamily="2" charset="-78"/>
                        </a:rPr>
                        <a:t>Bsh</a:t>
                      </a:r>
                      <a:endParaRPr lang="fa-IR" sz="1800" b="1" kern="1200" dirty="0" smtClean="0">
                        <a:solidFill>
                          <a:schemeClr val="dk1"/>
                        </a:solidFill>
                        <a:latin typeface="+mn-lt"/>
                        <a:ea typeface="+mn-ea"/>
                        <a:cs typeface="B Nazanin" pitchFamily="2" charset="-78"/>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Horizontal)">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304800"/>
            <a:ext cx="7543802" cy="675928"/>
          </a:xfrm>
        </p:spPr>
        <p:txBody>
          <a:bodyPr/>
          <a:lstStyle/>
          <a:p>
            <a:pPr algn="r"/>
            <a:r>
              <a:rPr lang="fa-IR" dirty="0" smtClean="0">
                <a:solidFill>
                  <a:schemeClr val="tx1"/>
                </a:solidFill>
                <a:cs typeface="Titr" pitchFamily="2" charset="-78"/>
              </a:rPr>
              <a:t>آب و هوای گرم و مرطوب حاره ای (</a:t>
            </a:r>
            <a:r>
              <a:rPr lang="en-US" dirty="0" err="1" smtClean="0">
                <a:solidFill>
                  <a:schemeClr val="tx1"/>
                </a:solidFill>
                <a:cs typeface="Titr" pitchFamily="2" charset="-78"/>
              </a:rPr>
              <a:t>Af</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98910" y="1268760"/>
            <a:ext cx="7517506" cy="4712940"/>
          </a:xfrm>
        </p:spPr>
        <p:txBody>
          <a:bodyPr>
            <a:noAutofit/>
          </a:bodyPr>
          <a:lstStyle/>
          <a:p>
            <a:pPr algn="just">
              <a:buFont typeface="Wingdings" pitchFamily="2" charset="2"/>
              <a:buChar char="Ø"/>
            </a:pPr>
            <a:r>
              <a:rPr lang="fa-IR" sz="2200" b="1" dirty="0" smtClean="0">
                <a:solidFill>
                  <a:schemeClr val="tx2"/>
                </a:solidFill>
                <a:cs typeface="B Nazanin" pitchFamily="2" charset="-78"/>
              </a:rPr>
              <a:t>قلمرو جغرافیایی</a:t>
            </a:r>
            <a:r>
              <a:rPr lang="fa-IR" sz="2200" dirty="0" smtClean="0">
                <a:solidFill>
                  <a:schemeClr val="tx2"/>
                </a:solidFill>
                <a:cs typeface="B Nazanin" pitchFamily="2" charset="-78"/>
              </a:rPr>
              <a:t>: </a:t>
            </a:r>
          </a:p>
          <a:p>
            <a:pPr lvl="1" algn="just">
              <a:buFont typeface="Wingdings" pitchFamily="2" charset="2"/>
              <a:buChar char="ü"/>
            </a:pPr>
            <a:r>
              <a:rPr lang="fa-IR" dirty="0" smtClean="0">
                <a:solidFill>
                  <a:schemeClr val="tx2"/>
                </a:solidFill>
                <a:cs typeface="B Nazanin" pitchFamily="2" charset="-78"/>
              </a:rPr>
              <a:t>در دو طرف خط استوا، در قلمرو نفوذی کمربند همگرایی بین حاره ای، از 10 درجه جنوبی تا 10 درجه شمالی، در بعضی موراد در شرق قاره ها تا مدار 20 درجه  </a:t>
            </a:r>
          </a:p>
          <a:p>
            <a:pPr lvl="1" algn="just">
              <a:buFont typeface="Wingdings" pitchFamily="2" charset="2"/>
              <a:buChar char="ü"/>
            </a:pPr>
            <a:r>
              <a:rPr lang="fa-IR" dirty="0" smtClean="0">
                <a:solidFill>
                  <a:schemeClr val="tx2"/>
                </a:solidFill>
                <a:cs typeface="B Nazanin" pitchFamily="2" charset="-78"/>
              </a:rPr>
              <a:t>حوزه پست آمازون، ساحل شمالغربی آمریکای جنوبی، حوزه کنگو و مجمع الجزایر اندونزی، ساحل شرقی امریکای مرکزی، ساحل شرقی برزیل، جزیره ماداگاسکار و شرق فیلیپین</a:t>
            </a:r>
          </a:p>
          <a:p>
            <a:pPr algn="just">
              <a:buFont typeface="Wingdings" pitchFamily="2" charset="2"/>
              <a:buChar char="Ø"/>
            </a:pPr>
            <a:r>
              <a:rPr lang="fa-IR" sz="2200" dirty="0" smtClean="0">
                <a:solidFill>
                  <a:schemeClr val="tx2"/>
                </a:solidFill>
                <a:cs typeface="B Nazanin" pitchFamily="2" charset="-78"/>
              </a:rPr>
              <a:t>در تمام طول سال دمای بالا و یکنواختی دارد</a:t>
            </a:r>
          </a:p>
          <a:p>
            <a:pPr algn="just">
              <a:buFont typeface="Wingdings" pitchFamily="2" charset="2"/>
              <a:buChar char="Ø"/>
            </a:pPr>
            <a:r>
              <a:rPr lang="fa-IR" sz="2200" dirty="0" smtClean="0">
                <a:solidFill>
                  <a:schemeClr val="tx2"/>
                </a:solidFill>
                <a:cs typeface="B Nazanin" pitchFamily="2" charset="-78"/>
              </a:rPr>
              <a:t>نوسان فصلی دما وجود ندارد در مقابل نوسان دمای روزانه زیاد است</a:t>
            </a:r>
          </a:p>
          <a:p>
            <a:pPr algn="just">
              <a:buFont typeface="Wingdings" pitchFamily="2" charset="2"/>
              <a:buChar char="Ø"/>
            </a:pPr>
            <a:r>
              <a:rPr lang="fa-IR" sz="2200" dirty="0" smtClean="0">
                <a:solidFill>
                  <a:schemeClr val="tx2"/>
                </a:solidFill>
                <a:cs typeface="B Nazanin" pitchFamily="2" charset="-78"/>
              </a:rPr>
              <a:t>مکانسیم عمده هوا در طول سال مکانیسم همرفت است.</a:t>
            </a:r>
          </a:p>
          <a:p>
            <a:pPr algn="just">
              <a:buFont typeface="Wingdings" pitchFamily="2" charset="2"/>
              <a:buChar char="Ø"/>
            </a:pPr>
            <a:r>
              <a:rPr lang="fa-IR" sz="2200" dirty="0" smtClean="0">
                <a:solidFill>
                  <a:schemeClr val="tx2"/>
                </a:solidFill>
                <a:cs typeface="B Nazanin" pitchFamily="2" charset="-78"/>
              </a:rPr>
              <a:t>رطوبت زیاد همراه با دمای نسبتا بالا و یکنواخت زندگی در این نواحی را برای افراد غیر بومی بسیار دشوار می کند به طوری که به </a:t>
            </a:r>
            <a:r>
              <a:rPr lang="fa-IR" sz="2200" b="1" dirty="0" smtClean="0">
                <a:solidFill>
                  <a:schemeClr val="tx2"/>
                </a:solidFill>
                <a:cs typeface="B Nazanin" pitchFamily="2" charset="-78"/>
              </a:rPr>
              <a:t>جهنم سفیدپوستان </a:t>
            </a:r>
            <a:r>
              <a:rPr lang="fa-IR" sz="2200" dirty="0" smtClean="0">
                <a:solidFill>
                  <a:schemeClr val="tx2"/>
                </a:solidFill>
                <a:cs typeface="B Nazanin" pitchFamily="2" charset="-78"/>
              </a:rPr>
              <a:t>معروف شده است.</a:t>
            </a:r>
          </a:p>
          <a:p>
            <a:pPr algn="just">
              <a:buNone/>
            </a:pPr>
            <a:endParaRPr lang="fa-IR" sz="2200" dirty="0" smtClean="0">
              <a:solidFill>
                <a:schemeClr val="tx2"/>
              </a:solidFill>
              <a:cs typeface="B Nazanin" pitchFamily="2" charset="-78"/>
            </a:endParaRPr>
          </a:p>
          <a:p>
            <a:pPr algn="just">
              <a:buFont typeface="Wingdings" pitchFamily="2" charset="2"/>
              <a:buChar char="Ø"/>
            </a:pPr>
            <a:endParaRPr lang="fa-IR" sz="2200" dirty="0" smtClean="0">
              <a:solidFill>
                <a:schemeClr val="tx2"/>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Bottom)">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16632"/>
            <a:ext cx="7543802" cy="675928"/>
          </a:xfrm>
        </p:spPr>
        <p:txBody>
          <a:bodyPr/>
          <a:lstStyle/>
          <a:p>
            <a:pPr algn="r"/>
            <a:r>
              <a:rPr lang="fa-IR" dirty="0" smtClean="0">
                <a:solidFill>
                  <a:schemeClr val="tx1"/>
                </a:solidFill>
                <a:cs typeface="Titr" pitchFamily="2" charset="-78"/>
              </a:rPr>
              <a:t>آب و هوای موسمی(</a:t>
            </a:r>
            <a:r>
              <a:rPr lang="en-US" dirty="0" smtClean="0">
                <a:solidFill>
                  <a:schemeClr val="tx1"/>
                </a:solidFill>
                <a:cs typeface="Titr" pitchFamily="2" charset="-78"/>
              </a:rPr>
              <a:t>Am</a:t>
            </a:r>
            <a:r>
              <a:rPr lang="fa-IR" dirty="0" smtClean="0">
                <a:solidFill>
                  <a:schemeClr val="tx1"/>
                </a:solidFill>
                <a:cs typeface="Titr" pitchFamily="2" charset="-78"/>
              </a:rPr>
              <a:t>)</a:t>
            </a:r>
            <a:endParaRPr lang="fa-IR" dirty="0"/>
          </a:p>
        </p:txBody>
      </p:sp>
      <p:sp>
        <p:nvSpPr>
          <p:cNvPr id="3" name="Content Placeholder 2"/>
          <p:cNvSpPr>
            <a:spLocks noGrp="1"/>
          </p:cNvSpPr>
          <p:nvPr>
            <p:ph idx="1"/>
          </p:nvPr>
        </p:nvSpPr>
        <p:spPr>
          <a:xfrm>
            <a:off x="714348" y="1071546"/>
            <a:ext cx="7602068" cy="5143536"/>
          </a:xfrm>
        </p:spPr>
        <p:txBody>
          <a:bodyPr>
            <a:normAutofit fontScale="92500" lnSpcReduction="20000"/>
          </a:bodyPr>
          <a:lstStyle/>
          <a:p>
            <a:pPr algn="just">
              <a:buFont typeface="Wingdings" pitchFamily="2" charset="2"/>
              <a:buChar char="Ø"/>
            </a:pPr>
            <a:r>
              <a:rPr lang="fa-IR" sz="2800" b="1" dirty="0" smtClean="0">
                <a:solidFill>
                  <a:schemeClr val="tx2"/>
                </a:solidFill>
                <a:cs typeface="B Nazanin" pitchFamily="2" charset="-78"/>
              </a:rPr>
              <a:t>قلمرو جغرافیایی: </a:t>
            </a:r>
            <a:r>
              <a:rPr lang="fa-IR" sz="2800" dirty="0" smtClean="0">
                <a:solidFill>
                  <a:schemeClr val="tx2"/>
                </a:solidFill>
                <a:cs typeface="B Nazanin" pitchFamily="2" charset="-78"/>
              </a:rPr>
              <a:t>سواحل غربی شبه جزیره دکن، ساحل خلیج گینه از سیرالئون تا لیبریا و از نیجریه تا کامرون، ساحل غربی مالزی و برمه و سواحل شمال شرقی برزیل </a:t>
            </a:r>
          </a:p>
          <a:p>
            <a:pPr algn="just">
              <a:buFont typeface="Wingdings" pitchFamily="2" charset="2"/>
              <a:buChar char="Ø"/>
            </a:pPr>
            <a:r>
              <a:rPr lang="fa-IR" sz="2800" dirty="0" smtClean="0">
                <a:solidFill>
                  <a:schemeClr val="tx2"/>
                </a:solidFill>
                <a:cs typeface="B Nazanin" pitchFamily="2" charset="-78"/>
              </a:rPr>
              <a:t>علت اصلی ایجاد یک رژیم آب و هوایی جابه جایی کمربند همگرایی بین حاره ای به عرضهای خیلی دورتر از خط استواست.</a:t>
            </a:r>
          </a:p>
          <a:p>
            <a:pPr algn="just">
              <a:buFont typeface="Wingdings" pitchFamily="2" charset="2"/>
              <a:buChar char="Ø"/>
            </a:pPr>
            <a:r>
              <a:rPr lang="fa-IR" sz="2800" dirty="0" smtClean="0">
                <a:solidFill>
                  <a:schemeClr val="tx2"/>
                </a:solidFill>
                <a:cs typeface="B Nazanin" pitchFamily="2" charset="-78"/>
              </a:rPr>
              <a:t>فرق عمده آب و هوای </a:t>
            </a:r>
            <a:r>
              <a:rPr lang="en-US" sz="2800" dirty="0" smtClean="0">
                <a:solidFill>
                  <a:schemeClr val="tx2"/>
                </a:solidFill>
                <a:cs typeface="B Nazanin" pitchFamily="2" charset="-78"/>
              </a:rPr>
              <a:t>Am</a:t>
            </a:r>
            <a:r>
              <a:rPr lang="fa-IR" sz="2800" dirty="0" smtClean="0">
                <a:solidFill>
                  <a:schemeClr val="tx2"/>
                </a:solidFill>
                <a:cs typeface="B Nazanin" pitchFamily="2" charset="-78"/>
              </a:rPr>
              <a:t> با آب و هوای </a:t>
            </a:r>
            <a:r>
              <a:rPr lang="en-US" sz="2800" dirty="0" err="1" smtClean="0">
                <a:solidFill>
                  <a:schemeClr val="tx2"/>
                </a:solidFill>
                <a:cs typeface="B Nazanin" pitchFamily="2" charset="-78"/>
              </a:rPr>
              <a:t>Af</a:t>
            </a:r>
            <a:r>
              <a:rPr lang="fa-IR" sz="2800" dirty="0" smtClean="0">
                <a:solidFill>
                  <a:schemeClr val="tx2"/>
                </a:solidFill>
                <a:cs typeface="B Nazanin" pitchFamily="2" charset="-78"/>
              </a:rPr>
              <a:t> پراکندگی یکنواخت بارش سالانه است.</a:t>
            </a:r>
          </a:p>
          <a:p>
            <a:pPr algn="just">
              <a:buFont typeface="Wingdings" pitchFamily="2" charset="2"/>
              <a:buChar char="Ø"/>
            </a:pPr>
            <a:r>
              <a:rPr lang="fa-IR" sz="2800" dirty="0" smtClean="0">
                <a:solidFill>
                  <a:schemeClr val="tx2"/>
                </a:solidFill>
                <a:cs typeface="B Nazanin" pitchFamily="2" charset="-78"/>
              </a:rPr>
              <a:t>منطقه موسمی هر نیمکره زیر نفوذ بادهای گرم و مرطوب بسامان نیمکره دیگر قرار دارد و بارانهای همرفتی شدیدی در آن می بارد.</a:t>
            </a:r>
          </a:p>
          <a:p>
            <a:pPr algn="just">
              <a:buFont typeface="Wingdings" pitchFamily="2" charset="2"/>
              <a:buChar char="Ø"/>
            </a:pPr>
            <a:r>
              <a:rPr lang="fa-IR" sz="2800" dirty="0" smtClean="0">
                <a:solidFill>
                  <a:schemeClr val="tx2"/>
                </a:solidFill>
                <a:cs typeface="B Nazanin" pitchFamily="2" charset="-78"/>
              </a:rPr>
              <a:t>بارش فصل سرد کمتر از فصل گرم است.</a:t>
            </a:r>
          </a:p>
          <a:p>
            <a:pPr algn="just">
              <a:buFont typeface="Wingdings" pitchFamily="2" charset="2"/>
              <a:buChar char="Ø"/>
            </a:pPr>
            <a:r>
              <a:rPr lang="fa-IR" sz="2800" dirty="0" smtClean="0">
                <a:solidFill>
                  <a:schemeClr val="tx2"/>
                </a:solidFill>
                <a:cs typeface="B Nazanin" pitchFamily="2" charset="-78"/>
              </a:rPr>
              <a:t>بارش در خشکترین ماه به کمتر از 6 سانتیمتر کاهش می یابد اما در مرطوبترین ماه به بیش از یک متر می رسد.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natur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nature</Template>
  <TotalTime>711</TotalTime>
  <Words>2523</Words>
  <Application>Microsoft Office PowerPoint</Application>
  <PresentationFormat>On-screen Show (4:3)</PresentationFormat>
  <Paragraphs>216</Paragraphs>
  <Slides>27</Slides>
  <Notes>25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nature</vt:lpstr>
      <vt:lpstr>CorelDRAW</vt:lpstr>
      <vt:lpstr>مناطق اقليمی کره زمين بر اساس طبقه بندی کوپن</vt:lpstr>
      <vt:lpstr>PowerPoint Presentation</vt:lpstr>
      <vt:lpstr>فهرست مطالب</vt:lpstr>
      <vt:lpstr>فهرست مطالب</vt:lpstr>
      <vt:lpstr>مقدمه</vt:lpstr>
      <vt:lpstr>مقدمه</vt:lpstr>
      <vt:lpstr>مناطق اقليمی کره زمين بر اساس طبقه بندی کوپن </vt:lpstr>
      <vt:lpstr>آب و هوای گرم و مرطوب حاره ای (Af)</vt:lpstr>
      <vt:lpstr>آب و هوای موسمی(Am)</vt:lpstr>
      <vt:lpstr>آب و هوای خشک و مرطوب حاره ای (Aw)</vt:lpstr>
      <vt:lpstr>آب و هوای مرطوب جنب حاره ای (Cfa)</vt:lpstr>
      <vt:lpstr>آب و هوای خشک و مرطوب معتدل (Cw)</vt:lpstr>
      <vt:lpstr>آب و هوای مديترانه ای (Csb و Csa)</vt:lpstr>
      <vt:lpstr>آب و هوای اقيانوسی (Cfc و Cfb)</vt:lpstr>
      <vt:lpstr>آب و هوای قاره ای مرطوب (Dwb,Dwa,Dfb,Dfa)</vt:lpstr>
      <vt:lpstr>آب و هوای جنب قطبی (Dwb,Dwc,Dfc)</vt:lpstr>
      <vt:lpstr>آب و هوای توندرا (ET)</vt:lpstr>
      <vt:lpstr>آب و هوای يخبندان(EF)</vt:lpstr>
      <vt:lpstr>آب و هوای خشک و نيمه خشک جنب حاره ای</vt:lpstr>
      <vt:lpstr>آب و هوای خشک و نيمه خشک منطقه معتدل</vt:lpstr>
      <vt:lpstr>آب و هوای خشک منطقه قطبی</vt:lpstr>
      <vt:lpstr>جمع بندی</vt:lpstr>
      <vt:lpstr>جمع بندی</vt:lpstr>
      <vt:lpstr>جمع بندی</vt:lpstr>
      <vt:lpstr>منابع</vt:lpstr>
      <vt:lpstr>PowerPoint Presentation</vt:lpstr>
      <vt:lpstr>PowerPoint Presentation</vt:lpstr>
    </vt:vector>
  </TitlesOfParts>
  <Company>Olive 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Olive</dc:creator>
  <cp:lastModifiedBy>ALMAS</cp:lastModifiedBy>
  <cp:revision>73</cp:revision>
  <dcterms:created xsi:type="dcterms:W3CDTF">2013-10-12T16:00:44Z</dcterms:created>
  <dcterms:modified xsi:type="dcterms:W3CDTF">2014-02-17T20:26:35Z</dcterms:modified>
</cp:coreProperties>
</file>