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0"/>
  </p:notesMasterIdLst>
  <p:sldIdLst>
    <p:sldId id="409" r:id="rId2"/>
    <p:sldId id="40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7" r:id="rId1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600"/>
    <a:srgbClr val="FFC301"/>
    <a:srgbClr val="E917C1"/>
    <a:srgbClr val="D2A000"/>
    <a:srgbClr val="BC2400"/>
    <a:srgbClr val="00AC00"/>
    <a:srgbClr val="009900"/>
    <a:srgbClr val="33CC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07240-A411-4BBF-AE31-8BFB0DB4DFBD}" type="datetimeFigureOut">
              <a:rPr lang="en-US" smtClean="0"/>
              <a:t>5/11/2014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60129-4BDD-4309-A607-80F61B78A36B}" type="slidenum">
              <a:rPr lang="en-US" smtClean="0"/>
              <a:t>‹#›</a:t>
            </a:fld>
            <a:endParaRPr lang="en-US"/>
          </a:p>
        </p:txBody>
      </p:sp>
    </p:spTree>
    <p:extLst>
      <p:ext uri="{BB962C8B-B14F-4D97-AF65-F5344CB8AC3E}">
        <p14:creationId xmlns:p14="http://schemas.microsoft.com/office/powerpoint/2010/main" val="366118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43000" y="685800"/>
            <a:ext cx="4572000" cy="342900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a-IR" altLang="en-US" b="1" smtClean="0">
                <a:solidFill>
                  <a:srgbClr val="33CC33"/>
                </a:solidFill>
                <a:cs typeface="B Zar" pitchFamily="2" charset="-78"/>
              </a:rPr>
              <a:t>ج – تغيير كاربري اراضي</a:t>
            </a:r>
          </a:p>
          <a:p>
            <a:pPr eaLnBrk="1" hangingPunct="1"/>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tx2"/>
              </a:buClr>
              <a:defRPr sz="32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tx2"/>
              </a:buClr>
              <a:defRPr sz="32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tx2"/>
              </a:buClr>
              <a:defRPr sz="32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tx2"/>
              </a:buClr>
              <a:defRPr sz="3200">
                <a:solidFill>
                  <a:schemeClr val="tx1"/>
                </a:solidFill>
                <a:latin typeface="Arial" charset="0"/>
                <a:cs typeface="Arial" charset="0"/>
              </a:defRPr>
            </a:lvl9pPr>
          </a:lstStyle>
          <a:p>
            <a:pPr>
              <a:buClr>
                <a:srgbClr val="1F497D"/>
              </a:buClr>
            </a:pPr>
            <a:fld id="{6079BB3C-DCFE-4AF1-8CE1-347FC6649A15}" type="slidenum">
              <a:rPr lang="en-US" altLang="en-US" sz="1200" smtClean="0">
                <a:solidFill>
                  <a:prstClr val="black"/>
                </a:solidFill>
              </a:rPr>
              <a:pPr>
                <a:buClr>
                  <a:srgbClr val="1F497D"/>
                </a:buClr>
              </a:pPr>
              <a:t>18</a:t>
            </a:fld>
            <a:endParaRPr lang="en-US" altLang="en-US" sz="120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7"/>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grpSp>
      <p:sp>
        <p:nvSpPr>
          <p:cNvPr id="7" name="Freeform 5"/>
          <p:cNvSpPr>
            <a:spLocks/>
          </p:cNvSpPr>
          <p:nvPr/>
        </p:nvSpPr>
        <p:spPr bwMode="hidden">
          <a:xfrm>
            <a:off x="6242050" y="6269039"/>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grpSp>
        <p:nvGrpSpPr>
          <p:cNvPr id="8" name="Group 6"/>
          <p:cNvGrpSpPr>
            <a:grpSpLocks/>
          </p:cNvGrpSpPr>
          <p:nvPr/>
        </p:nvGrpSpPr>
        <p:grpSpPr bwMode="auto">
          <a:xfrm>
            <a:off x="-1588" y="6034091"/>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grpSp>
      <p:grpSp>
        <p:nvGrpSpPr>
          <p:cNvPr id="17" name="Group 15"/>
          <p:cNvGrpSpPr>
            <a:grpSpLocks/>
          </p:cNvGrpSpPr>
          <p:nvPr/>
        </p:nvGrpSpPr>
        <p:grpSpPr bwMode="auto">
          <a:xfrm>
            <a:off x="627070"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grpSp>
      <p:sp>
        <p:nvSpPr>
          <p:cNvPr id="131094"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3109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fld id="{AE7A0C27-C1E8-48F3-99F7-147D9A418EEC}" type="datetime1">
              <a:rPr lang="ar-SA">
                <a:solidFill>
                  <a:srgbClr val="FFFFFF"/>
                </a:solidFill>
              </a:rPr>
              <a:pPr>
                <a:defRPr/>
              </a:pPr>
              <a:t>12/07/1435</a:t>
            </a:fld>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209241E6-C4D2-4C4E-8F11-CF98537A0247}" type="slidenum">
              <a:rPr lang="ar-SA">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42974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8F9DCA6D-92E1-4BA6-B9ED-F9DC5E02C4C3}" type="datetime1">
              <a:rPr lang="ar-SA">
                <a:solidFill>
                  <a:srgbClr val="FFFFFF"/>
                </a:solidFill>
              </a:rPr>
              <a:pPr>
                <a:defRPr/>
              </a:pPr>
              <a:t>12/07/1435</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248A1878-6FC4-48FF-8603-C9D45D93962B}"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6426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9D698149-4AD6-4864-B57E-55460F97FE48}" type="datetime1">
              <a:rPr lang="ar-SA">
                <a:solidFill>
                  <a:srgbClr val="FFFFFF"/>
                </a:solidFill>
              </a:rPr>
              <a:pPr>
                <a:defRPr/>
              </a:pPr>
              <a:t>12/07/1435</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C6EC45F1-8A33-441F-B6C8-6AABA8444C90}"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14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061F6AD6-5B26-474F-9B2B-9DEB753A2B98}" type="datetime1">
              <a:rPr lang="ar-SA">
                <a:solidFill>
                  <a:srgbClr val="FFFFFF"/>
                </a:solidFill>
              </a:rPr>
              <a:pPr>
                <a:defRPr/>
              </a:pPr>
              <a:t>12/07/1435</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5B4BFEAF-E138-4077-A201-C750A9C68E3D}"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050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fld id="{F82C568D-671D-4DDD-A001-57C319B0878C}" type="datetime1">
              <a:rPr lang="ar-SA">
                <a:solidFill>
                  <a:srgbClr val="FFFFFF"/>
                </a:solidFill>
              </a:rPr>
              <a:pPr>
                <a:defRPr/>
              </a:pPr>
              <a:t>12/07/1435</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9C13B63B-52D0-4CE3-A923-B1A5E8AD2D5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006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fld id="{8745810F-B26E-4DAF-9CB4-F2143067DEBB}" type="datetime1">
              <a:rPr lang="ar-SA">
                <a:solidFill>
                  <a:srgbClr val="FFFFFF"/>
                </a:solidFill>
              </a:rPr>
              <a:pPr>
                <a:defRPr/>
              </a:pPr>
              <a:t>12/07/1435</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50AB68DF-2BF2-4DBD-A82B-47F1D2B497B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67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fld id="{E52CC481-F46D-4476-BB9A-02A86257E657}" type="datetime1">
              <a:rPr lang="ar-SA">
                <a:solidFill>
                  <a:srgbClr val="FFFFFF"/>
                </a:solidFill>
              </a:rPr>
              <a:pPr>
                <a:defRPr/>
              </a:pPr>
              <a:t>12/07/1435</a:t>
            </a:fld>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09B25B75-B6B7-41A1-96EA-564717417754}"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018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fld id="{AC6DC12F-D9B0-4A13-9946-65B873D97C96}" type="datetime1">
              <a:rPr lang="ar-SA">
                <a:solidFill>
                  <a:srgbClr val="FFFFFF"/>
                </a:solidFill>
              </a:rPr>
              <a:pPr>
                <a:defRPr/>
              </a:pPr>
              <a:t>12/07/1435</a:t>
            </a:fld>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3445E715-E440-4170-BAC1-9235EDBE21E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665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69956C71-73F6-4F51-A368-E06487FCB75C}" type="datetime1">
              <a:rPr lang="ar-SA">
                <a:solidFill>
                  <a:srgbClr val="FFFFFF"/>
                </a:solidFill>
              </a:rPr>
              <a:pPr>
                <a:defRPr/>
              </a:pPr>
              <a:t>12/07/1435</a:t>
            </a:fld>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511E6CC-76E9-47D7-BEE9-3C97D962540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977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1294AC71-6CA8-49B5-8668-2C84D0AFCB13}" type="datetime1">
              <a:rPr lang="ar-SA">
                <a:solidFill>
                  <a:srgbClr val="FFFFFF"/>
                </a:solidFill>
              </a:rPr>
              <a:pPr>
                <a:defRPr/>
              </a:pPr>
              <a:t>12/07/1435</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5434885-F2F2-46D8-83C7-88BB5C182B6F}"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607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554A47F1-95A4-47EA-BD0E-96243ED8C2A2}" type="datetime1">
              <a:rPr lang="ar-SA">
                <a:solidFill>
                  <a:srgbClr val="FFFFFF"/>
                </a:solidFill>
              </a:rPr>
              <a:pPr>
                <a:defRPr/>
              </a:pPr>
              <a:t>12/07/1435</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5706D695-7D26-41FF-8040-14CC6D4E2F26}"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60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3005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13005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grpSp>
      <p:sp>
        <p:nvSpPr>
          <p:cNvPr id="130053"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grpSp>
        <p:nvGrpSpPr>
          <p:cNvPr id="1028" name="Group 6"/>
          <p:cNvGrpSpPr>
            <a:grpSpLocks/>
          </p:cNvGrpSpPr>
          <p:nvPr/>
        </p:nvGrpSpPr>
        <p:grpSpPr bwMode="auto">
          <a:xfrm>
            <a:off x="0" y="6019801"/>
            <a:ext cx="7848600" cy="857251"/>
            <a:chOff x="0" y="3792"/>
            <a:chExt cx="4944" cy="540"/>
          </a:xfrm>
        </p:grpSpPr>
        <p:sp>
          <p:nvSpPr>
            <p:cNvPr id="13005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30057"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13005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13005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13006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13006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grpSp>
        <p:sp>
          <p:nvSpPr>
            <p:cNvPr id="13006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grpSp>
      <p:grpSp>
        <p:nvGrpSpPr>
          <p:cNvPr id="1029" name="Group 15"/>
          <p:cNvGrpSpPr>
            <a:grpSpLocks/>
          </p:cNvGrpSpPr>
          <p:nvPr/>
        </p:nvGrpSpPr>
        <p:grpSpPr bwMode="auto">
          <a:xfrm>
            <a:off x="627070" y="6021388"/>
            <a:ext cx="5684837" cy="849312"/>
            <a:chOff x="395" y="3793"/>
            <a:chExt cx="3581" cy="535"/>
          </a:xfrm>
        </p:grpSpPr>
        <p:sp>
          <p:nvSpPr>
            <p:cNvPr id="130064"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130065"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130066"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130067"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130068"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sp>
          <p:nvSpPr>
            <p:cNvPr id="130069"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lgn="r" rtl="1" fontAlgn="base">
                <a:spcBef>
                  <a:spcPct val="20000"/>
                </a:spcBef>
                <a:spcAft>
                  <a:spcPct val="0"/>
                </a:spcAft>
                <a:buClr>
                  <a:srgbClr val="E3E3FF"/>
                </a:buClr>
                <a:defRPr/>
              </a:pPr>
              <a:endParaRPr lang="en-US" sz="3200">
                <a:solidFill>
                  <a:srgbClr val="FFFFFF"/>
                </a:solidFill>
              </a:endParaRPr>
            </a:p>
          </p:txBody>
        </p:sp>
      </p:grpSp>
      <p:sp>
        <p:nvSpPr>
          <p:cNvPr id="13007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007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spcBef>
                <a:spcPct val="0"/>
              </a:spcBef>
              <a:buClrTx/>
              <a:defRPr sz="1200">
                <a:effectLst>
                  <a:outerShdw blurRad="38100" dist="38100" dir="2700000" algn="tl">
                    <a:srgbClr val="000000"/>
                  </a:outerShdw>
                </a:effectLst>
              </a:defRPr>
            </a:lvl1pPr>
          </a:lstStyle>
          <a:p>
            <a:pPr fontAlgn="base">
              <a:spcAft>
                <a:spcPct val="0"/>
              </a:spcAft>
              <a:defRPr/>
            </a:pPr>
            <a:fld id="{B25F46BF-5203-479A-A379-F0D0A80AEFF7}" type="datetime1">
              <a:rPr lang="ar-SA">
                <a:solidFill>
                  <a:srgbClr val="FFFFFF"/>
                </a:solidFill>
              </a:rPr>
              <a:pPr fontAlgn="base">
                <a:spcAft>
                  <a:spcPct val="0"/>
                </a:spcAft>
                <a:defRPr/>
              </a:pPr>
              <a:t>12/07/1435</a:t>
            </a:fld>
            <a:endParaRPr lang="en-US">
              <a:solidFill>
                <a:srgbClr val="FFFFFF"/>
              </a:solidFill>
            </a:endParaRPr>
          </a:p>
        </p:txBody>
      </p:sp>
      <p:sp>
        <p:nvSpPr>
          <p:cNvPr id="13007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spcBef>
                <a:spcPct val="0"/>
              </a:spcBef>
              <a:buClrTx/>
              <a:defRPr sz="1200">
                <a:effectLst>
                  <a:outerShdw blurRad="38100" dist="38100" dir="2700000" algn="tl">
                    <a:srgbClr val="000000"/>
                  </a:outerShdw>
                </a:effectLst>
              </a:defRPr>
            </a:lvl1pPr>
          </a:lstStyle>
          <a:p>
            <a:pPr fontAlgn="base">
              <a:spcAft>
                <a:spcPct val="0"/>
              </a:spcAft>
              <a:defRPr/>
            </a:pPr>
            <a:endParaRPr lang="en-US">
              <a:solidFill>
                <a:srgbClr val="FFFFFF"/>
              </a:solidFill>
            </a:endParaRPr>
          </a:p>
        </p:txBody>
      </p:sp>
      <p:sp>
        <p:nvSpPr>
          <p:cNvPr id="13007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spcBef>
                <a:spcPct val="0"/>
              </a:spcBef>
              <a:buClrTx/>
              <a:defRPr sz="1200">
                <a:effectLst>
                  <a:outerShdw blurRad="38100" dist="38100" dir="2700000" algn="tl">
                    <a:srgbClr val="000000"/>
                  </a:outerShdw>
                </a:effectLst>
              </a:defRPr>
            </a:lvl1pPr>
          </a:lstStyle>
          <a:p>
            <a:pPr algn="r" fontAlgn="base">
              <a:spcAft>
                <a:spcPct val="0"/>
              </a:spcAft>
              <a:defRPr/>
            </a:pPr>
            <a:fld id="{4643DA65-AEC7-4117-A490-59C1338D91A4}" type="slidenum">
              <a:rPr lang="ar-SA">
                <a:solidFill>
                  <a:srgbClr val="FFFFFF"/>
                </a:solidFill>
              </a:rPr>
              <a:pPr algn="r" fontAlgn="base">
                <a:spcAft>
                  <a:spcPct val="0"/>
                </a:spcAft>
                <a:defRPr/>
              </a:pPr>
              <a:t>‹#›</a:t>
            </a:fld>
            <a:endParaRPr lang="en-US">
              <a:solidFill>
                <a:srgbClr val="FFFFFF"/>
              </a:solidFill>
            </a:endParaRPr>
          </a:p>
        </p:txBody>
      </p:sp>
    </p:spTree>
    <p:extLst>
      <p:ext uri="{BB962C8B-B14F-4D97-AF65-F5344CB8AC3E}">
        <p14:creationId xmlns:p14="http://schemas.microsoft.com/office/powerpoint/2010/main" val="62723094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r" rtl="1" fontAlgn="base">
        <a:spcBef>
          <a:spcPct val="20000"/>
        </a:spcBef>
        <a:spcAft>
          <a:spcPct val="0"/>
        </a:spcAft>
        <a:buClr>
          <a:schemeClr val="tx2"/>
        </a:buClr>
        <a:buChar char="•"/>
        <a:defRPr sz="2000">
          <a:solidFill>
            <a:schemeClr val="tx1"/>
          </a:solidFill>
          <a:latin typeface="+mn-lt"/>
          <a:cs typeface="+mn-cs"/>
        </a:defRPr>
      </a:lvl6pPr>
      <a:lvl7pPr marL="2971800" indent="-228600" algn="r" rtl="1" fontAlgn="base">
        <a:spcBef>
          <a:spcPct val="20000"/>
        </a:spcBef>
        <a:spcAft>
          <a:spcPct val="0"/>
        </a:spcAft>
        <a:buClr>
          <a:schemeClr val="tx2"/>
        </a:buClr>
        <a:buChar char="•"/>
        <a:defRPr sz="2000">
          <a:solidFill>
            <a:schemeClr val="tx1"/>
          </a:solidFill>
          <a:latin typeface="+mn-lt"/>
          <a:cs typeface="+mn-cs"/>
        </a:defRPr>
      </a:lvl7pPr>
      <a:lvl8pPr marL="3429000" indent="-228600" algn="r" rtl="1" fontAlgn="base">
        <a:spcBef>
          <a:spcPct val="20000"/>
        </a:spcBef>
        <a:spcAft>
          <a:spcPct val="0"/>
        </a:spcAft>
        <a:buClr>
          <a:schemeClr val="tx2"/>
        </a:buClr>
        <a:buChar char="•"/>
        <a:defRPr sz="2000">
          <a:solidFill>
            <a:schemeClr val="tx1"/>
          </a:solidFill>
          <a:latin typeface="+mn-lt"/>
          <a:cs typeface="+mn-cs"/>
        </a:defRPr>
      </a:lvl8pPr>
      <a:lvl9pPr marL="3886200" indent="-228600" algn="r" rtl="1"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hyperlink" Target="http://www.iaca.mihanblog.com/" TargetMode="Externa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33400" y="228600"/>
            <a:ext cx="8229600" cy="2362200"/>
          </a:xfrm>
        </p:spPr>
        <p:txBody>
          <a:bodyPr/>
          <a:lstStyle/>
          <a:p>
            <a:r>
              <a:rPr lang="fa-IR" dirty="0" smtClean="0">
                <a:solidFill>
                  <a:srgbClr val="FF0000"/>
                </a:solidFill>
                <a:cs typeface="B Titr" panose="00000700000000000000" pitchFamily="2" charset="-78"/>
              </a:rPr>
              <a:t>تغییر اقلیم و مدلسازی اقلیمی</a:t>
            </a:r>
            <a:endParaRPr lang="en-US" dirty="0">
              <a:solidFill>
                <a:srgbClr val="FF0000"/>
              </a:solidFill>
              <a:cs typeface="B Titr" panose="00000700000000000000" pitchFamily="2" charset="-78"/>
            </a:endParaRPr>
          </a:p>
        </p:txBody>
      </p:sp>
      <p:sp>
        <p:nvSpPr>
          <p:cNvPr id="3" name="Subtitle 2"/>
          <p:cNvSpPr>
            <a:spLocks noGrp="1"/>
          </p:cNvSpPr>
          <p:nvPr>
            <p:ph type="subTitle" sz="quarter" idx="1"/>
          </p:nvPr>
        </p:nvSpPr>
        <p:spPr>
          <a:xfrm>
            <a:off x="1295400" y="2971800"/>
            <a:ext cx="6400800" cy="2453642"/>
          </a:xfrm>
        </p:spPr>
        <p:txBody>
          <a:bodyPr/>
          <a:lstStyle/>
          <a:p>
            <a:r>
              <a:rPr lang="fa-IR" b="1" dirty="0" smtClean="0">
                <a:cs typeface="B Titr" panose="00000700000000000000" pitchFamily="2" charset="-78"/>
              </a:rPr>
              <a:t>گردآوری: </a:t>
            </a:r>
          </a:p>
          <a:p>
            <a:r>
              <a:rPr lang="fa-IR" sz="4000" b="1" dirty="0" smtClean="0">
                <a:solidFill>
                  <a:srgbClr val="FFC000"/>
                </a:solidFill>
                <a:cs typeface="B Nazanin" panose="00000400000000000000" pitchFamily="2" charset="-78"/>
              </a:rPr>
              <a:t>مهران فاطمی</a:t>
            </a:r>
          </a:p>
          <a:p>
            <a:r>
              <a:rPr lang="fa-IR" sz="4000" b="1" dirty="0" smtClean="0">
                <a:solidFill>
                  <a:srgbClr val="00B0F0"/>
                </a:solidFill>
                <a:cs typeface="B Nazanin" panose="00000400000000000000" pitchFamily="2" charset="-78"/>
              </a:rPr>
              <a:t>دانشگاه دارالعباده یزد</a:t>
            </a:r>
          </a:p>
          <a:p>
            <a:r>
              <a:rPr lang="fa-IR" b="1" dirty="0" smtClean="0">
                <a:solidFill>
                  <a:srgbClr val="00F600"/>
                </a:solidFill>
                <a:cs typeface="B Nazanin" panose="00000400000000000000" pitchFamily="2" charset="-78"/>
              </a:rPr>
              <a:t>بهار سال اقتصاد و فرهنگ با عزم ملی و مدیریت جهادی</a:t>
            </a:r>
            <a:endParaRPr lang="en-US" b="1" dirty="0">
              <a:solidFill>
                <a:srgbClr val="00F600"/>
              </a:solidFill>
              <a:cs typeface="B Nazanin" panose="00000400000000000000" pitchFamily="2" charset="-78"/>
            </a:endParaRPr>
          </a:p>
        </p:txBody>
      </p:sp>
      <p:sp>
        <p:nvSpPr>
          <p:cNvPr id="4" name="Slide Number Placeholder 3"/>
          <p:cNvSpPr>
            <a:spLocks noGrp="1"/>
          </p:cNvSpPr>
          <p:nvPr>
            <p:ph type="sldNum" sz="quarter" idx="11"/>
          </p:nvPr>
        </p:nvSpPr>
        <p:spPr/>
        <p:txBody>
          <a:bodyPr/>
          <a:lstStyle/>
          <a:p>
            <a:pPr>
              <a:defRPr/>
            </a:pPr>
            <a:fld id="{209241E6-C4D2-4C4E-8F11-CF98537A0247}" type="slidenum">
              <a:rPr lang="ar-SA" smtClean="0">
                <a:solidFill>
                  <a:srgbClr val="FFFFFF"/>
                </a:solidFill>
              </a:rPr>
              <a:pPr>
                <a:defRPr/>
              </a:pPr>
              <a:t>1</a:t>
            </a:fld>
            <a:endParaRPr lang="en-US">
              <a:solidFill>
                <a:srgbClr val="FFFFFF"/>
              </a:solidFill>
            </a:endParaRPr>
          </a:p>
        </p:txBody>
      </p:sp>
      <p:sp>
        <p:nvSpPr>
          <p:cNvPr id="5" name="Oval 4"/>
          <p:cNvSpPr/>
          <p:nvPr/>
        </p:nvSpPr>
        <p:spPr bwMode="auto">
          <a:xfrm flipH="1" flipV="1">
            <a:off x="1295400" y="3428999"/>
            <a:ext cx="1066800" cy="45719"/>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r" defTabSz="914400" rtl="1" eaLnBrk="1" fontAlgn="base" latinLnBrk="0" hangingPunct="1">
              <a:lnSpc>
                <a:spcPct val="100000"/>
              </a:lnSpc>
              <a:spcBef>
                <a:spcPct val="20000"/>
              </a:spcBef>
              <a:spcAft>
                <a:spcPct val="0"/>
              </a:spcAft>
              <a:buClr>
                <a:schemeClr val="tx2"/>
              </a:buClr>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52701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92DA6D-87E9-49E5-BB3F-F02801EC3DD1}" type="slidenum">
              <a:rPr lang="ar-SA">
                <a:solidFill>
                  <a:srgbClr val="FFFFFF"/>
                </a:solidFill>
              </a:rPr>
              <a:pPr>
                <a:defRPr/>
              </a:pPr>
              <a:t>10</a:t>
            </a:fld>
            <a:endParaRPr lang="en-US">
              <a:solidFill>
                <a:srgbClr val="FFFFFF"/>
              </a:solidFill>
            </a:endParaRPr>
          </a:p>
        </p:txBody>
      </p:sp>
      <p:sp>
        <p:nvSpPr>
          <p:cNvPr id="11267" name="Rectangle 3"/>
          <p:cNvSpPr>
            <a:spLocks noGrp="1" noChangeArrowheads="1"/>
          </p:cNvSpPr>
          <p:nvPr>
            <p:ph type="body" idx="4294967295"/>
          </p:nvPr>
        </p:nvSpPr>
        <p:spPr>
          <a:xfrm>
            <a:off x="457200" y="692154"/>
            <a:ext cx="8229600" cy="5329239"/>
          </a:xfrm>
        </p:spPr>
        <p:txBody>
          <a:bodyPr/>
          <a:lstStyle/>
          <a:p>
            <a:pPr marL="609600" indent="-609600" algn="just" eaLnBrk="1" hangingPunct="1">
              <a:lnSpc>
                <a:spcPct val="80000"/>
              </a:lnSpc>
              <a:buFontTx/>
              <a:buNone/>
            </a:pPr>
            <a:r>
              <a:rPr lang="fa-IR" altLang="en-US" sz="2800" b="1" smtClean="0">
                <a:solidFill>
                  <a:srgbClr val="33CC33"/>
                </a:solidFill>
                <a:cs typeface="B Zar" pitchFamily="2" charset="-78"/>
              </a:rPr>
              <a:t>الف - خروج از مركز مدار زمين</a:t>
            </a:r>
          </a:p>
          <a:p>
            <a:pPr marL="609600" indent="-609600" algn="just" eaLnBrk="1" hangingPunct="1">
              <a:lnSpc>
                <a:spcPct val="80000"/>
              </a:lnSpc>
            </a:pPr>
            <a:r>
              <a:rPr lang="fa-IR" altLang="en-US" sz="2400" b="1" smtClean="0">
                <a:cs typeface="B Zar" pitchFamily="2" charset="-78"/>
              </a:rPr>
              <a:t>خروج از مركز مدار بيضي شكل زمين (</a:t>
            </a:r>
            <a:r>
              <a:rPr lang="en-US" altLang="en-US" sz="2400" b="1" smtClean="0">
                <a:cs typeface="B Zar" pitchFamily="2" charset="-78"/>
              </a:rPr>
              <a:t>E</a:t>
            </a:r>
            <a:r>
              <a:rPr lang="fa-IR" altLang="en-US" sz="2400" b="1" smtClean="0">
                <a:cs typeface="B Zar" pitchFamily="2" charset="-78"/>
              </a:rPr>
              <a:t>) در حركت سالانه اين سياره به دور خورشيد است كه به وسيله دو فاصله اوج و حضيض اندازه گيري مي شود.</a:t>
            </a:r>
          </a:p>
          <a:p>
            <a:pPr marL="609600" indent="-609600" algn="just" eaLnBrk="1" hangingPunct="1">
              <a:lnSpc>
                <a:spcPct val="80000"/>
              </a:lnSpc>
            </a:pPr>
            <a:r>
              <a:rPr lang="fa-IR" altLang="en-US" sz="2400" b="1" smtClean="0">
                <a:solidFill>
                  <a:schemeClr val="hlink"/>
                </a:solidFill>
                <a:cs typeface="B Zar" pitchFamily="2" charset="-78"/>
              </a:rPr>
              <a:t>هر اندازه مقدار </a:t>
            </a:r>
            <a:r>
              <a:rPr lang="en-US" altLang="en-US" sz="2400" b="1" smtClean="0">
                <a:solidFill>
                  <a:schemeClr val="hlink"/>
                </a:solidFill>
                <a:cs typeface="B Zar" pitchFamily="2" charset="-78"/>
              </a:rPr>
              <a:t>E</a:t>
            </a:r>
            <a:r>
              <a:rPr lang="fa-IR" altLang="en-US" sz="2400" b="1" smtClean="0">
                <a:solidFill>
                  <a:schemeClr val="hlink"/>
                </a:solidFill>
                <a:cs typeface="B Zar" pitchFamily="2" charset="-78"/>
              </a:rPr>
              <a:t> بيشتر باشد، بيضي كشيده تر و برعكس شكل بيضي به دايره نزديك تر است. بنابراين ميزان جريان متوسط سالانه خورشيد با مقادير</a:t>
            </a:r>
            <a:r>
              <a:rPr lang="en-US" altLang="en-US" sz="2400" b="1" smtClean="0">
                <a:solidFill>
                  <a:schemeClr val="hlink"/>
                </a:solidFill>
                <a:cs typeface="B Zar" pitchFamily="2" charset="-78"/>
              </a:rPr>
              <a:t>E </a:t>
            </a:r>
            <a:r>
              <a:rPr lang="fa-IR" altLang="en-US" sz="2400" b="1" smtClean="0">
                <a:solidFill>
                  <a:schemeClr val="hlink"/>
                </a:solidFill>
                <a:cs typeface="B Zar" pitchFamily="2" charset="-78"/>
              </a:rPr>
              <a:t>  تغيير مي يابد. </a:t>
            </a:r>
          </a:p>
          <a:p>
            <a:pPr marL="609600" indent="-609600" algn="just" eaLnBrk="1" hangingPunct="1">
              <a:lnSpc>
                <a:spcPct val="80000"/>
              </a:lnSpc>
            </a:pPr>
            <a:r>
              <a:rPr lang="fa-IR" altLang="en-US" sz="2400" b="1" smtClean="0">
                <a:solidFill>
                  <a:schemeClr val="accent2"/>
                </a:solidFill>
                <a:cs typeface="B Zar" pitchFamily="2" charset="-78"/>
              </a:rPr>
              <a:t>يعني هرچه مقدار </a:t>
            </a:r>
            <a:r>
              <a:rPr lang="en-US" altLang="en-US" sz="2400" b="1" smtClean="0">
                <a:solidFill>
                  <a:schemeClr val="accent2"/>
                </a:solidFill>
                <a:cs typeface="B Zar" pitchFamily="2" charset="-78"/>
              </a:rPr>
              <a:t>E</a:t>
            </a:r>
            <a:r>
              <a:rPr lang="fa-IR" altLang="en-US" sz="2400" b="1" smtClean="0">
                <a:solidFill>
                  <a:schemeClr val="accent2"/>
                </a:solidFill>
                <a:cs typeface="B Zar" pitchFamily="2" charset="-78"/>
              </a:rPr>
              <a:t> بيشتر باشد، مقادير كم جريان ورودي سالانه را  در پي خواهد داشت.</a:t>
            </a:r>
          </a:p>
          <a:p>
            <a:pPr marL="609600" indent="-609600" algn="just" eaLnBrk="1" hangingPunct="1">
              <a:lnSpc>
                <a:spcPct val="80000"/>
              </a:lnSpc>
            </a:pPr>
            <a:r>
              <a:rPr lang="fa-IR" altLang="en-US" sz="2400" b="1" smtClean="0">
                <a:cs typeface="B Zar" pitchFamily="2" charset="-78"/>
              </a:rPr>
              <a:t>تغيير در شكل بيضوي مدار زمين به تغييرات نيروي گرانشي خورشيد، ماه و ساير اجرام آسماني نسبت داده مي شود.</a:t>
            </a:r>
          </a:p>
          <a:p>
            <a:pPr marL="609600" indent="-609600" algn="just" eaLnBrk="1" hangingPunct="1">
              <a:lnSpc>
                <a:spcPct val="80000"/>
              </a:lnSpc>
            </a:pPr>
            <a:r>
              <a:rPr lang="fa-IR" altLang="en-US" sz="2400" b="1" smtClean="0">
                <a:cs typeface="B Zar" pitchFamily="2" charset="-78"/>
              </a:rPr>
              <a:t>مقدار كنوني </a:t>
            </a:r>
            <a:r>
              <a:rPr lang="en-US" altLang="en-US" sz="2400" b="1" smtClean="0">
                <a:cs typeface="B Zar" pitchFamily="2" charset="-78"/>
              </a:rPr>
              <a:t>E</a:t>
            </a:r>
            <a:r>
              <a:rPr lang="fa-IR" altLang="en-US" sz="2400" b="1" smtClean="0">
                <a:cs typeface="B Zar" pitchFamily="2" charset="-78"/>
              </a:rPr>
              <a:t> برابر 0.017 است كه در طي سالهاي قبل در تغيير بوده است و باعث تغيير در ميزان انرژي ورودي به زمين شده است.</a:t>
            </a:r>
          </a:p>
          <a:p>
            <a:pPr marL="609600" indent="-609600" algn="just" eaLnBrk="1" hangingPunct="1">
              <a:lnSpc>
                <a:spcPct val="80000"/>
              </a:lnSpc>
            </a:pPr>
            <a:r>
              <a:rPr lang="fa-IR" altLang="en-US" sz="2400" b="1" smtClean="0">
                <a:cs typeface="B Zar" pitchFamily="2" charset="-78"/>
              </a:rPr>
              <a:t>اين دگرگوني ها در اقاليم جنب حاره بيش از مناطق ديگر قابل رديابي است و چرخه اين تغييرات 92 تا 110 هزار ساله ذكر شده است.  </a:t>
            </a:r>
          </a:p>
        </p:txBody>
      </p:sp>
      <p:sp>
        <p:nvSpPr>
          <p:cNvPr id="114696" name="Rectangle 8"/>
          <p:cNvSpPr>
            <a:spLocks noGrp="1" noChangeArrowheads="1"/>
          </p:cNvSpPr>
          <p:nvPr>
            <p:ph type="title" idx="4294967295"/>
          </p:nvPr>
        </p:nvSpPr>
        <p:spPr>
          <a:xfrm>
            <a:off x="179396" y="115893"/>
            <a:ext cx="8785225" cy="576263"/>
          </a:xfrm>
        </p:spPr>
        <p:txBody>
          <a:bodyPr/>
          <a:lstStyle/>
          <a:p>
            <a:pPr eaLnBrk="1" hangingPunct="1">
              <a:defRPr/>
            </a:pPr>
            <a:r>
              <a:rPr lang="fa-IR" sz="2800" b="1" dirty="0" smtClean="0">
                <a:solidFill>
                  <a:srgbClr val="CCFF33"/>
                </a:solidFill>
              </a:rPr>
              <a:t>علل دگرگوني ها و تحولات اقليمي(</a:t>
            </a:r>
            <a:r>
              <a:rPr lang="fa-IR" sz="2400" b="1" dirty="0" smtClean="0">
                <a:solidFill>
                  <a:srgbClr val="FFFF00"/>
                </a:solidFill>
                <a:cs typeface="B Jadid" pitchFamily="2" charset="-78"/>
              </a:rPr>
              <a:t>عوامل بيروني – </a:t>
            </a:r>
            <a:r>
              <a:rPr lang="fa-IR" sz="2000" b="1" dirty="0" smtClean="0">
                <a:solidFill>
                  <a:srgbClr val="FF3300"/>
                </a:solidFill>
                <a:cs typeface="B Jadid" pitchFamily="2" charset="-78"/>
              </a:rPr>
              <a:t>نظريه ميلانكويچ</a:t>
            </a:r>
            <a:r>
              <a:rPr lang="fa-IR" sz="2800" b="1" dirty="0" smtClean="0">
                <a:solidFill>
                  <a:srgbClr val="CCFF33"/>
                </a:solidFill>
              </a:rPr>
              <a:t>)</a:t>
            </a:r>
            <a:endParaRPr lang="en-US" sz="2800" b="1" dirty="0" smtClean="0">
              <a:solidFill>
                <a:srgbClr val="CCFF33"/>
              </a:solidFill>
            </a:endParaRPr>
          </a:p>
        </p:txBody>
      </p:sp>
    </p:spTree>
    <p:extLst>
      <p:ext uri="{BB962C8B-B14F-4D97-AF65-F5344CB8AC3E}">
        <p14:creationId xmlns:p14="http://schemas.microsoft.com/office/powerpoint/2010/main" val="3406688174"/>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100</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400" b="1" dirty="0">
                <a:solidFill>
                  <a:srgbClr val="FFC301"/>
                </a:solidFill>
                <a:cs typeface="B Zar" pitchFamily="2" charset="-78"/>
              </a:rPr>
              <a:t>3- پردازش توزیعی(موازی) : به منظور پیاده سازی شبکه به عنوان یک عملگر محاسباتی در قالب یک ساختار مناسب طراحی شده، نرون هایی که در یک تراز واقع می شوند،درمقابل ورودیها به طور همزمان پاسخ میدهند.یعنی در این وضعیت پردازش اطلاعات داده شده به شبکه بین تمامی پردازشگرهای مستقل آن توزیع می گردد،که منجر به افزایش سرعت پردازش داده ها توسط شبکه خواهد شد. </a:t>
            </a:r>
          </a:p>
          <a:p>
            <a:pPr algn="just" eaLnBrk="1" hangingPunct="1">
              <a:buFontTx/>
              <a:buNone/>
            </a:pPr>
            <a:r>
              <a:rPr lang="fa-IR" altLang="en-US" sz="2400" b="1" dirty="0">
                <a:cs typeface="B Zar" pitchFamily="2" charset="-78"/>
              </a:rPr>
              <a:t>4- تحمل پذیری خطا : با توجه به اینکه در شبکه عصبی مصنوعی هر نرون به طور مستقل و مجزا عمل کرده و رفتار همه نرون ها کارکرد شبکه را تشکیل می دهد، باعث خواهد شد طی این همکاری ، خطاهای محلی در داده های ورودی بین نرون ها تصحیح شده و به خروجی آن تحمیل نگردد. از اینرو باعث می شود شبکه توانایی تحمل خطای بیشتر را پیدا نماید و در خروجی دقت بیشتری داشته باشد. </a:t>
            </a:r>
          </a:p>
          <a:p>
            <a:pPr algn="just" eaLnBrk="1" hangingPunct="1">
              <a:buFontTx/>
              <a:buNone/>
            </a:pPr>
            <a:endParaRPr lang="fa-IR" altLang="en-US" sz="2400" b="1" dirty="0">
              <a:cs typeface="B Zar" pitchFamily="2" charset="-78"/>
            </a:endParaRPr>
          </a:p>
          <a:p>
            <a:pPr algn="just" eaLnBrk="1" hangingPunct="1">
              <a:buFontTx/>
              <a:buNone/>
            </a:pPr>
            <a:endParaRPr lang="fa-IR" altLang="en-US" sz="24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560050883"/>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101</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1900" b="1" dirty="0">
                <a:cs typeface="B Zar" pitchFamily="2" charset="-78"/>
              </a:rPr>
              <a:t>ویژگی های دیگر:</a:t>
            </a:r>
          </a:p>
          <a:p>
            <a:pPr algn="just" eaLnBrk="1" hangingPunct="1">
              <a:buFontTx/>
              <a:buNone/>
            </a:pPr>
            <a:endParaRPr lang="fa-IR" altLang="en-US" sz="1900" b="1" dirty="0">
              <a:cs typeface="B Zar" pitchFamily="2" charset="-78"/>
            </a:endParaRPr>
          </a:p>
          <a:p>
            <a:pPr algn="just" eaLnBrk="1" hangingPunct="1">
              <a:buFontTx/>
              <a:buNone/>
            </a:pPr>
            <a:r>
              <a:rPr lang="fa-IR" altLang="en-US" sz="1900" b="1" dirty="0">
                <a:cs typeface="B Zar" pitchFamily="2" charset="-78"/>
              </a:rPr>
              <a:t>1- توانایی شان در پیش بینی آینده ، براساس گذشته است. مدل شبکه عصبی مصنوعی به عنوان مدل برآورد تجربی با رویکرد اطلاعات محور ، ضمن بهره گیری از این قابلیت، امکان انتخاب متغیییرهای مستقل متعدد را نیز فراهم می آورد.</a:t>
            </a:r>
          </a:p>
          <a:p>
            <a:pPr algn="just" eaLnBrk="1" hangingPunct="1">
              <a:buFontTx/>
              <a:buNone/>
            </a:pPr>
            <a:r>
              <a:rPr lang="fa-IR" altLang="en-US" sz="1900" b="1" dirty="0">
                <a:solidFill>
                  <a:srgbClr val="FFC301"/>
                </a:solidFill>
                <a:cs typeface="B Zar" pitchFamily="2" charset="-78"/>
              </a:rPr>
              <a:t>2- امکان کالیبره شدن آسان ،امکان کاهش خطای کار با انجام چرخه ها متعدد جزو مزایای مدل شبکه عصبی است.</a:t>
            </a:r>
          </a:p>
          <a:p>
            <a:pPr algn="just" eaLnBrk="1" hangingPunct="1">
              <a:buFontTx/>
              <a:buNone/>
            </a:pPr>
            <a:r>
              <a:rPr lang="fa-IR" altLang="en-US" sz="1900" b="1" dirty="0">
                <a:cs typeface="B Zar" pitchFamily="2" charset="-78"/>
              </a:rPr>
              <a:t> </a:t>
            </a:r>
            <a:r>
              <a:rPr lang="fa-IR" altLang="en-US" sz="1900" b="1" dirty="0">
                <a:solidFill>
                  <a:srgbClr val="00F600"/>
                </a:solidFill>
                <a:cs typeface="B Zar" pitchFamily="2" charset="-78"/>
              </a:rPr>
              <a:t>3- قدرت و سرعت بالا در شبیه سازی فرایندهایی است که درک و شناخت درستی از آن وجود نداشته و یا بررسی آن ها با دیگر روش های موجود ، بسیار دشوار و وقت گیر است. </a:t>
            </a:r>
          </a:p>
          <a:p>
            <a:pPr algn="just" eaLnBrk="1" hangingPunct="1">
              <a:buFontTx/>
              <a:buNone/>
            </a:pPr>
            <a:r>
              <a:rPr lang="fa-IR" altLang="en-US" sz="1900" b="1" dirty="0">
                <a:solidFill>
                  <a:srgbClr val="00F600"/>
                </a:solidFill>
                <a:cs typeface="B Zar" pitchFamily="2" charset="-78"/>
              </a:rPr>
              <a:t>امروزه از جمله روش های کارآمد که استفاده فراوانی در علوم مربوط به هوا و آب دارد، شبکه عصبی مصنوعی است ، که با توانمندی بالایی دارد می توان با دیدگاهی مثبت در پیش بینی مسایل اقلیم – هیدرولوژیک به آن نگریست ؛ بخصوص آنجا که این شبکه ، قادر است قانون حاکم بر داده ها ، حتی داده های مغشوش را استخراج نماید.</a:t>
            </a:r>
          </a:p>
          <a:p>
            <a:pPr algn="just" eaLnBrk="1" hangingPunct="1">
              <a:buFontTx/>
              <a:buNone/>
            </a:pPr>
            <a:r>
              <a:rPr lang="fa-IR" altLang="en-US" sz="1900" b="1" dirty="0">
                <a:cs typeface="B Zar" pitchFamily="2" charset="-78"/>
              </a:rPr>
              <a:t>با توجه به ویژگی های شبکه های عصبی مصنوعی در شبیه سازی و تحلیل مسائل پیچیده و از طرفی وجود پدیده های متعدد مبهم و ناشناخته در طبیعت که انسان ناگزیر از رویارویی و حل آنها می باشد، همواره لزوم استفاده از شبکه های عصبی مصنوعی به عنوان ابزاری توانمند در رفع این نیاز احساس می شود.</a:t>
            </a:r>
          </a:p>
          <a:p>
            <a:pPr algn="just" eaLnBrk="1" hangingPunct="1">
              <a:buFontTx/>
              <a:buNone/>
            </a:pPr>
            <a:endParaRPr lang="fa-IR" altLang="en-US" sz="1900" b="1" dirty="0">
              <a:cs typeface="B Zar" pitchFamily="2" charset="-78"/>
            </a:endParaRPr>
          </a:p>
          <a:p>
            <a:pPr algn="just" eaLnBrk="1" hangingPunct="1">
              <a:buFontTx/>
              <a:buNone/>
            </a:pPr>
            <a:endParaRPr lang="fa-IR" altLang="en-US" sz="19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119539088"/>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102</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564187"/>
          </a:xfrm>
        </p:spPr>
        <p:txBody>
          <a:bodyPr/>
          <a:lstStyle/>
          <a:p>
            <a:pPr algn="just" eaLnBrk="1" hangingPunct="1">
              <a:buFontTx/>
              <a:buNone/>
            </a:pPr>
            <a:r>
              <a:rPr lang="fa-IR" altLang="en-US" sz="2200" b="1" dirty="0">
                <a:cs typeface="B Zar" pitchFamily="2" charset="-78"/>
              </a:rPr>
              <a:t>شبکه های عصبی مصنوعی را از نظر نوع کارکرد به سه دسته عمده زیر تقسیم می شود :</a:t>
            </a:r>
          </a:p>
          <a:p>
            <a:pPr algn="just" eaLnBrk="1" hangingPunct="1">
              <a:buFontTx/>
              <a:buNone/>
            </a:pPr>
            <a:r>
              <a:rPr lang="fa-IR" altLang="en-US" sz="2200" b="1" dirty="0">
                <a:solidFill>
                  <a:srgbClr val="00F600"/>
                </a:solidFill>
                <a:cs typeface="B Zar" pitchFamily="2" charset="-78"/>
              </a:rPr>
              <a:t>1- تشخیص الگو : در بسیاری از علوم برای هر پدیده و رخداد ،نشانه ها و الگوهایی وجود دارد که با استفاده از شبکه عصبی مصنوعی می توان از طریق دریافت الگوهای محرک به پاسخ و یا همان تشخیص پدیده دست یافت. مانند اینکه از نشانه های خاص یک بیماری به تشخیص آن برسیم.</a:t>
            </a:r>
          </a:p>
          <a:p>
            <a:pPr algn="just" eaLnBrk="1" hangingPunct="1">
              <a:buFontTx/>
              <a:buNone/>
            </a:pPr>
            <a:r>
              <a:rPr lang="fa-IR" altLang="en-US" sz="2200" b="1" dirty="0">
                <a:cs typeface="B Zar" pitchFamily="2" charset="-78"/>
              </a:rPr>
              <a:t>2- تقریب تابع : یکی از کاربردهای شبکه عصبی مصنوعی، پردازش یک تابع خطی یا غیرخطی میان پارامترهای معلوم و مجهول مساله می باشد. به عبارت دیگر می تواند برازش خطی یا غیرخطی با رابطه مشخص را میان پارامترهای معلوم و مجهول مساله انجام دهد.</a:t>
            </a:r>
          </a:p>
          <a:p>
            <a:pPr algn="just" eaLnBrk="1" hangingPunct="1">
              <a:buFontTx/>
              <a:buNone/>
            </a:pPr>
            <a:r>
              <a:rPr lang="fa-IR" altLang="en-US" sz="2200" b="1" dirty="0">
                <a:solidFill>
                  <a:srgbClr val="FFC000"/>
                </a:solidFill>
                <a:cs typeface="B Zar" pitchFamily="2" charset="-78"/>
              </a:rPr>
              <a:t>3- شناسایی ساختار : یعنی با در نظر گرفتن یک فرآیند ناشناخته و استفاده از شبکه عصبی مصنوعی به موازات آن با ورودی یک سری داده های معلوم ، پاسخ شبکه را با داده های مشاهده ای موجود مقایسه  می نماییم و در ادامه با توجه به اختلاف میان پاسخ شبکه و خروجی ساختار اصلی ،شبکه آموزش دیده و با دقت مورد نظر می تواند ساختار و رابطه بین ورودی و خروجی واقعی را شناسایی کند.</a:t>
            </a:r>
          </a:p>
          <a:p>
            <a:pPr algn="just" eaLnBrk="1" hangingPunct="1">
              <a:buFontTx/>
              <a:buNone/>
            </a:pPr>
            <a:endParaRPr lang="fa-IR" altLang="en-US" sz="2200" b="1" dirty="0">
              <a:cs typeface="B Zar" pitchFamily="2" charset="-78"/>
            </a:endParaRPr>
          </a:p>
          <a:p>
            <a:pPr algn="just" eaLnBrk="1" hangingPunct="1">
              <a:buFontTx/>
              <a:buNone/>
            </a:pPr>
            <a:endParaRPr lang="fa-IR" altLang="en-US" sz="22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418091030"/>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103</a:t>
            </a:fld>
            <a:endParaRPr lang="en-US">
              <a:solidFill>
                <a:srgbClr val="FFFFFF"/>
              </a:solidFill>
            </a:endParaRPr>
          </a:p>
        </p:txBody>
      </p:sp>
      <p:sp>
        <p:nvSpPr>
          <p:cNvPr id="25603" name="Rectangle 3"/>
          <p:cNvSpPr>
            <a:spLocks noGrp="1" noChangeArrowheads="1"/>
          </p:cNvSpPr>
          <p:nvPr>
            <p:ph type="body" idx="4294967295"/>
          </p:nvPr>
        </p:nvSpPr>
        <p:spPr>
          <a:xfrm>
            <a:off x="250825" y="836613"/>
            <a:ext cx="8713787" cy="5716587"/>
          </a:xfrm>
        </p:spPr>
        <p:txBody>
          <a:bodyPr/>
          <a:lstStyle/>
          <a:p>
            <a:pPr algn="just" eaLnBrk="1" hangingPunct="1">
              <a:buFontTx/>
              <a:buNone/>
            </a:pPr>
            <a:r>
              <a:rPr lang="fa-IR" altLang="en-US" sz="2000" b="1" dirty="0">
                <a:cs typeface="B Zar" pitchFamily="2" charset="-78"/>
              </a:rPr>
              <a:t>نمونه هایی از کاربرد شبکه عصبی مصنوعی در جغرافیا :</a:t>
            </a:r>
          </a:p>
          <a:p>
            <a:pPr algn="just" eaLnBrk="1" hangingPunct="1">
              <a:buFontTx/>
              <a:buNone/>
            </a:pPr>
            <a:endParaRPr lang="fa-IR" altLang="en-US" sz="2000" b="1" dirty="0">
              <a:cs typeface="B Zar" pitchFamily="2" charset="-78"/>
            </a:endParaRPr>
          </a:p>
          <a:p>
            <a:pPr algn="just" eaLnBrk="1" hangingPunct="1">
              <a:buFontTx/>
              <a:buNone/>
            </a:pPr>
            <a:r>
              <a:rPr lang="fa-IR" altLang="en-US" sz="2000" b="1" dirty="0">
                <a:solidFill>
                  <a:srgbClr val="FFC000"/>
                </a:solidFill>
                <a:cs typeface="B Zar" pitchFamily="2" charset="-78"/>
              </a:rPr>
              <a:t>1- شبیه سازی حرکت آب زیرزمینی .</a:t>
            </a:r>
          </a:p>
          <a:p>
            <a:pPr algn="just" eaLnBrk="1" hangingPunct="1">
              <a:buFontTx/>
              <a:buNone/>
            </a:pPr>
            <a:r>
              <a:rPr lang="fa-IR" altLang="en-US" sz="2000" b="1" dirty="0">
                <a:solidFill>
                  <a:srgbClr val="FFC000"/>
                </a:solidFill>
                <a:cs typeface="B Zar" pitchFamily="2" charset="-78"/>
              </a:rPr>
              <a:t>2- بررسی زلزله و پیامدهای ناشی از آن در سازه های آبی.</a:t>
            </a:r>
          </a:p>
          <a:p>
            <a:pPr algn="just" eaLnBrk="1" hangingPunct="1">
              <a:buFontTx/>
              <a:buNone/>
            </a:pPr>
            <a:r>
              <a:rPr lang="fa-IR" altLang="en-US" sz="2000" b="1" dirty="0">
                <a:solidFill>
                  <a:srgbClr val="FFC000"/>
                </a:solidFill>
                <a:cs typeface="B Zar" pitchFamily="2" charset="-78"/>
              </a:rPr>
              <a:t>3- پهنه بندی سیلاب و تعیین حریم رودخانه.</a:t>
            </a:r>
          </a:p>
          <a:p>
            <a:pPr algn="just" eaLnBrk="1" hangingPunct="1">
              <a:buFontTx/>
              <a:buNone/>
            </a:pPr>
            <a:r>
              <a:rPr lang="fa-IR" altLang="en-US" sz="2000" b="1" dirty="0">
                <a:solidFill>
                  <a:srgbClr val="FFC000"/>
                </a:solidFill>
                <a:cs typeface="B Zar" pitchFamily="2" charset="-78"/>
              </a:rPr>
              <a:t>4- پیش بینی مقادیر جوی مثل بارش و دما.</a:t>
            </a:r>
          </a:p>
          <a:p>
            <a:pPr algn="just" eaLnBrk="1" hangingPunct="1">
              <a:buFontTx/>
              <a:buNone/>
            </a:pPr>
            <a:r>
              <a:rPr lang="fa-IR" altLang="en-US" sz="2000" b="1" dirty="0">
                <a:solidFill>
                  <a:srgbClr val="FFC000"/>
                </a:solidFill>
                <a:cs typeface="B Zar" pitchFamily="2" charset="-78"/>
              </a:rPr>
              <a:t>5- مدل سازی روند تغییرات بارش و یافتن ارتباط و همبستگی بین متغییرهای اقلیمی.</a:t>
            </a:r>
          </a:p>
          <a:p>
            <a:pPr algn="just" eaLnBrk="1" hangingPunct="1">
              <a:buFontTx/>
              <a:buNone/>
            </a:pPr>
            <a:r>
              <a:rPr lang="fa-IR" altLang="en-US" sz="2000" b="1" dirty="0">
                <a:solidFill>
                  <a:srgbClr val="FFC000"/>
                </a:solidFill>
                <a:cs typeface="B Zar" pitchFamily="2" charset="-78"/>
              </a:rPr>
              <a:t>6- طبقه بندی توده های </a:t>
            </a:r>
            <a:r>
              <a:rPr lang="fa-IR" altLang="en-US" sz="2000" b="1" dirty="0" smtClean="0">
                <a:solidFill>
                  <a:srgbClr val="FFC000"/>
                </a:solidFill>
                <a:cs typeface="B Zar" pitchFamily="2" charset="-78"/>
              </a:rPr>
              <a:t>هوا.و غیره</a:t>
            </a:r>
            <a:endParaRPr lang="fa-IR" altLang="en-US" sz="2000" b="1" dirty="0">
              <a:solidFill>
                <a:srgbClr val="FFC000"/>
              </a:solidFill>
              <a:cs typeface="B Zar" pitchFamily="2" charset="-78"/>
            </a:endParaRPr>
          </a:p>
          <a:p>
            <a:pPr algn="just" eaLnBrk="1" hangingPunct="1">
              <a:buFontTx/>
              <a:buNone/>
            </a:pPr>
            <a:r>
              <a:rPr lang="fa-IR" altLang="en-US" sz="2000" b="1" dirty="0" smtClean="0">
                <a:cs typeface="B Zar" pitchFamily="2" charset="-78"/>
              </a:rPr>
              <a:t> مدل </a:t>
            </a:r>
            <a:r>
              <a:rPr lang="fa-IR" altLang="en-US" sz="2000" b="1" dirty="0">
                <a:cs typeface="B Zar" pitchFamily="2" charset="-78"/>
              </a:rPr>
              <a:t>شبکه عصبی مصنوعی و دیگر مدلهای تحلیل کاربری و پوشش زمین ،به این سه پرسش مهم پاسخ می دهند:</a:t>
            </a:r>
          </a:p>
          <a:p>
            <a:pPr algn="just" eaLnBrk="1" hangingPunct="1">
              <a:buFontTx/>
              <a:buNone/>
            </a:pPr>
            <a:endParaRPr lang="fa-IR" altLang="en-US" sz="2000" b="1" dirty="0">
              <a:solidFill>
                <a:srgbClr val="00F600"/>
              </a:solidFill>
              <a:cs typeface="B Zar" pitchFamily="2" charset="-78"/>
            </a:endParaRPr>
          </a:p>
          <a:p>
            <a:pPr algn="just" eaLnBrk="1" hangingPunct="1">
              <a:buFontTx/>
              <a:buNone/>
            </a:pPr>
            <a:r>
              <a:rPr lang="fa-IR" altLang="en-US" sz="2000" b="1" dirty="0">
                <a:solidFill>
                  <a:srgbClr val="00F600"/>
                </a:solidFill>
                <a:cs typeface="B Zar" pitchFamily="2" charset="-78"/>
              </a:rPr>
              <a:t>1-چه متغییرهای بیوفیزیکی و اقتصادی – اجتماعی موجب دگرگونی کاربری زمین می گردد ؟</a:t>
            </a:r>
          </a:p>
          <a:p>
            <a:pPr algn="just" eaLnBrk="1" hangingPunct="1">
              <a:buFontTx/>
              <a:buNone/>
            </a:pPr>
            <a:r>
              <a:rPr lang="fa-IR" altLang="en-US" sz="2000" b="1" dirty="0">
                <a:solidFill>
                  <a:srgbClr val="00F600"/>
                </a:solidFill>
                <a:cs typeface="B Zar" pitchFamily="2" charset="-78"/>
              </a:rPr>
              <a:t>2-کدام موقعیت های جغرافیایی تحت تاثیر تغییرات قرار می گیرند؟</a:t>
            </a:r>
          </a:p>
          <a:p>
            <a:pPr algn="just" eaLnBrk="1" hangingPunct="1">
              <a:buFontTx/>
              <a:buNone/>
            </a:pPr>
            <a:r>
              <a:rPr lang="fa-IR" altLang="en-US" sz="2000" b="1" dirty="0">
                <a:solidFill>
                  <a:srgbClr val="00F600"/>
                </a:solidFill>
                <a:cs typeface="B Zar" pitchFamily="2" charset="-78"/>
              </a:rPr>
              <a:t>3-تغییرات کاربری و پوشش زمین با چه سرعتی صورت می پذیرد؟</a:t>
            </a:r>
          </a:p>
          <a:p>
            <a:pPr algn="just" eaLnBrk="1" hangingPunct="1">
              <a:buFontTx/>
              <a:buNone/>
            </a:pPr>
            <a:endParaRPr lang="fa-IR" altLang="en-US" sz="2000" b="1" dirty="0">
              <a:cs typeface="B Zar" pitchFamily="2" charset="-78"/>
            </a:endParaRPr>
          </a:p>
          <a:p>
            <a:pPr algn="just" eaLnBrk="1" hangingPunct="1">
              <a:buFontTx/>
              <a:buNone/>
            </a:pPr>
            <a:endParaRPr lang="fa-IR" altLang="en-US" sz="20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337559249"/>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104</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cs typeface="B Zar" pitchFamily="2" charset="-78"/>
              </a:rPr>
              <a:t>مراحل طراحی و پیاده سازی شبکه عصبی:</a:t>
            </a:r>
          </a:p>
          <a:p>
            <a:pPr algn="just" eaLnBrk="1" hangingPunct="1">
              <a:lnSpc>
                <a:spcPct val="80000"/>
              </a:lnSpc>
              <a:buFontTx/>
              <a:buNone/>
            </a:pPr>
            <a:r>
              <a:rPr lang="fa-IR" altLang="en-US" sz="2800" b="1" dirty="0">
                <a:solidFill>
                  <a:srgbClr val="00F600"/>
                </a:solidFill>
                <a:cs typeface="B Zar" pitchFamily="2" charset="-78"/>
              </a:rPr>
              <a:t>1- جمع آوری و پیش پردازش داده های مورد نیاز برای شبکه عصبی مورد نظر</a:t>
            </a:r>
            <a:r>
              <a:rPr lang="fa-IR" altLang="en-US" sz="2800" b="1" dirty="0">
                <a:cs typeface="B Zar" pitchFamily="2" charset="-78"/>
              </a:rPr>
              <a:t>.</a:t>
            </a:r>
          </a:p>
          <a:p>
            <a:pPr algn="just" eaLnBrk="1" hangingPunct="1">
              <a:lnSpc>
                <a:spcPct val="80000"/>
              </a:lnSpc>
              <a:buFontTx/>
              <a:buNone/>
            </a:pPr>
            <a:r>
              <a:rPr lang="fa-IR" altLang="en-US" sz="2800" b="1" dirty="0">
                <a:cs typeface="B Zar" pitchFamily="2" charset="-78"/>
              </a:rPr>
              <a:t>2- تعیین نوع و ساختار مناسب برای شبکه عصبی و ایجاد شبکه کارآمد.</a:t>
            </a:r>
          </a:p>
          <a:p>
            <a:pPr algn="just" eaLnBrk="1" hangingPunct="1">
              <a:lnSpc>
                <a:spcPct val="80000"/>
              </a:lnSpc>
              <a:buFontTx/>
              <a:buNone/>
            </a:pPr>
            <a:r>
              <a:rPr lang="fa-IR" altLang="en-US" sz="2800" b="1" dirty="0">
                <a:solidFill>
                  <a:srgbClr val="FFC000"/>
                </a:solidFill>
                <a:cs typeface="B Zar" pitchFamily="2" charset="-78"/>
              </a:rPr>
              <a:t>3- آموزش دادن شبکه با قسمتی از داده های جمع آوری شده ( مرحله آموزش ) .</a:t>
            </a:r>
          </a:p>
          <a:p>
            <a:pPr algn="just" eaLnBrk="1" hangingPunct="1">
              <a:lnSpc>
                <a:spcPct val="80000"/>
              </a:lnSpc>
              <a:buFontTx/>
              <a:buNone/>
            </a:pPr>
            <a:r>
              <a:rPr lang="fa-IR" altLang="en-US" sz="2800" b="1" dirty="0">
                <a:cs typeface="B Zar" pitchFamily="2" charset="-78"/>
              </a:rPr>
              <a:t>4- آموزش شبکه آموزش داده شده با باقیمانده داده ها ( مرحله آزمون ) .</a:t>
            </a:r>
          </a:p>
          <a:p>
            <a:pPr algn="just" eaLnBrk="1" hangingPunct="1">
              <a:lnSpc>
                <a:spcPct val="80000"/>
              </a:lnSpc>
              <a:buFontTx/>
              <a:buNone/>
            </a:pPr>
            <a:r>
              <a:rPr lang="fa-IR" altLang="en-US" sz="2800" b="1" dirty="0">
                <a:solidFill>
                  <a:srgbClr val="00F600"/>
                </a:solidFill>
                <a:cs typeface="B Zar" pitchFamily="2" charset="-78"/>
              </a:rPr>
              <a:t>5- در صورت قابل قبول بودن نتیجه آزمون ، ذخیره شبکه و در غیر این صورت ، تکرار مرحله 2 تا 4  .</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295616356"/>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105</a:t>
            </a:fld>
            <a:endParaRPr lang="en-US">
              <a:solidFill>
                <a:srgbClr val="FFFFFF"/>
              </a:solidFill>
            </a:endParaRPr>
          </a:p>
        </p:txBody>
      </p:sp>
      <p:sp>
        <p:nvSpPr>
          <p:cNvPr id="25603" name="Rectangle 3"/>
          <p:cNvSpPr>
            <a:spLocks noGrp="1" noChangeArrowheads="1"/>
          </p:cNvSpPr>
          <p:nvPr>
            <p:ph type="body" idx="4294967295"/>
          </p:nvPr>
        </p:nvSpPr>
        <p:spPr>
          <a:xfrm>
            <a:off x="250825" y="836613"/>
            <a:ext cx="8713787" cy="5400675"/>
          </a:xfrm>
        </p:spPr>
        <p:txBody>
          <a:bodyPr/>
          <a:lstStyle/>
          <a:p>
            <a:pPr algn="just" eaLnBrk="1" hangingPunct="1">
              <a:buFontTx/>
              <a:buNone/>
            </a:pPr>
            <a:r>
              <a:rPr lang="fa-IR" altLang="en-US" sz="2000" b="1" dirty="0">
                <a:solidFill>
                  <a:srgbClr val="FF0000"/>
                </a:solidFill>
                <a:cs typeface="B Zar" pitchFamily="2" charset="-78"/>
              </a:rPr>
              <a:t>عموما هر شبکه عصبی از سه لایه تشکیل شده که عبارتند از : </a:t>
            </a:r>
          </a:p>
          <a:p>
            <a:pPr algn="just" eaLnBrk="1" hangingPunct="1">
              <a:buFontTx/>
              <a:buNone/>
            </a:pPr>
            <a:r>
              <a:rPr lang="fa-IR" altLang="en-US" sz="2000" b="1" dirty="0">
                <a:solidFill>
                  <a:srgbClr val="00F600"/>
                </a:solidFill>
                <a:cs typeface="B Zar" pitchFamily="2" charset="-78"/>
              </a:rPr>
              <a:t>1-لایه ورودی،شامل چندنرون است مثل متوسط بارش ماهانه،دما بیشینه و دبی حداقل .</a:t>
            </a:r>
          </a:p>
          <a:p>
            <a:pPr algn="just" eaLnBrk="1" hangingPunct="1">
              <a:buFontTx/>
              <a:buNone/>
            </a:pPr>
            <a:r>
              <a:rPr lang="fa-IR" altLang="en-US" sz="2000" b="1" dirty="0">
                <a:cs typeface="B Zar" pitchFamily="2" charset="-78"/>
              </a:rPr>
              <a:t>2-لایه پنهان ، شامل تعدادی نرون متغییر است که تعداد پهنه آن ها برای حداقل شدن خطا از طریق آزمایش و تکرار تعیین می گردد.</a:t>
            </a:r>
          </a:p>
          <a:p>
            <a:pPr algn="just" eaLnBrk="1" hangingPunct="1">
              <a:buFontTx/>
              <a:buNone/>
            </a:pPr>
            <a:r>
              <a:rPr lang="fa-IR" altLang="en-US" sz="2000" b="1" dirty="0">
                <a:solidFill>
                  <a:srgbClr val="00F600"/>
                </a:solidFill>
                <a:cs typeface="B Zar" pitchFamily="2" charset="-78"/>
              </a:rPr>
              <a:t>3-لایه خروجی ، که برای افزایش سرعت شبکه در این لایه ، از تابع فعالیت استفاده می شود تا با استفاده از آن هم  سرعت یادگیری افزایش یابد و هم مقادیر خروجی بدون تغییر به شبکه ارایه شده ، در نهایت خروجی مطلوب را بسازد.</a:t>
            </a:r>
          </a:p>
          <a:p>
            <a:pPr algn="just" eaLnBrk="1" hangingPunct="1">
              <a:buFontTx/>
              <a:buNone/>
            </a:pPr>
            <a:r>
              <a:rPr lang="fa-IR" altLang="en-US" sz="2000" b="1" dirty="0">
                <a:cs typeface="B Zar" pitchFamily="2" charset="-78"/>
              </a:rPr>
              <a:t> </a:t>
            </a:r>
          </a:p>
          <a:p>
            <a:pPr algn="just" eaLnBrk="1" hangingPunct="1">
              <a:buFontTx/>
              <a:buNone/>
            </a:pPr>
            <a:endParaRPr lang="fa-IR" altLang="en-US" sz="2000" b="1" dirty="0">
              <a:cs typeface="B Zar" pitchFamily="2" charset="-78"/>
            </a:endParaRPr>
          </a:p>
          <a:p>
            <a:pPr algn="just" eaLnBrk="1" hangingPunct="1">
              <a:buFontTx/>
              <a:buNone/>
            </a:pPr>
            <a:endParaRPr lang="fa-IR" altLang="en-US" sz="2000" b="1" dirty="0">
              <a:cs typeface="B Zar" pitchFamily="2" charset="-78"/>
            </a:endParaRPr>
          </a:p>
          <a:p>
            <a:pPr algn="just" eaLnBrk="1" hangingPunct="1">
              <a:buFontTx/>
              <a:buNone/>
            </a:pPr>
            <a:endParaRPr lang="fa-IR" altLang="en-US" sz="2000" b="1" dirty="0" smtClean="0">
              <a:cs typeface="B Zar" pitchFamily="2" charset="-78"/>
            </a:endParaRPr>
          </a:p>
          <a:p>
            <a:pPr algn="just" eaLnBrk="1" hangingPunct="1">
              <a:buFontTx/>
              <a:buNone/>
            </a:pPr>
            <a:endParaRPr lang="fa-IR" altLang="en-US" sz="2000" b="1" dirty="0" smtClean="0">
              <a:cs typeface="B Zar" pitchFamily="2" charset="-78"/>
            </a:endParaRPr>
          </a:p>
          <a:p>
            <a:pPr algn="just" eaLnBrk="1" hangingPunct="1">
              <a:buFontTx/>
              <a:buNone/>
            </a:pPr>
            <a:endParaRPr lang="fa-IR" altLang="en-US" sz="2000" b="1" dirty="0">
              <a:cs typeface="B Zar" pitchFamily="2" charset="-78"/>
            </a:endParaRPr>
          </a:p>
          <a:p>
            <a:pPr algn="just" eaLnBrk="1" hangingPunct="1">
              <a:buFontTx/>
              <a:buNone/>
            </a:pPr>
            <a:r>
              <a:rPr lang="fa-IR" altLang="en-US" sz="2000" b="1" dirty="0">
                <a:solidFill>
                  <a:srgbClr val="FFC000"/>
                </a:solidFill>
                <a:cs typeface="B Zar" pitchFamily="2" charset="-78"/>
              </a:rPr>
              <a:t>تابع فعالیت : تابعی است که مقادیر خروجی یک نرون مصنوعی را براساس مقادیر ورودی اش تعیین می کند. </a:t>
            </a:r>
          </a:p>
          <a:p>
            <a:pPr algn="just" eaLnBrk="1" hangingPunct="1">
              <a:buFontTx/>
              <a:buNone/>
            </a:pPr>
            <a:endParaRPr lang="fa-IR" altLang="en-US" sz="2000" b="1" dirty="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4200"/>
            <a:ext cx="3810000" cy="22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944308"/>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106</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cs typeface="B Zar" pitchFamily="2" charset="-78"/>
              </a:rPr>
              <a:t>مدلهای منطقه </a:t>
            </a:r>
            <a:r>
              <a:rPr lang="fa-IR" altLang="en-US" sz="2800" b="1" dirty="0" smtClean="0">
                <a:cs typeface="B Zar" pitchFamily="2" charset="-78"/>
              </a:rPr>
              <a:t>ای</a:t>
            </a:r>
            <a:r>
              <a:rPr lang="en-US" altLang="en-US" sz="2800" b="1" dirty="0" smtClean="0">
                <a:cs typeface="B Zar" pitchFamily="2" charset="-78"/>
              </a:rPr>
              <a:t>RCM:</a:t>
            </a:r>
            <a:endParaRPr lang="en-US" altLang="en-US" sz="2800" b="1" dirty="0">
              <a:cs typeface="B Zar" pitchFamily="2" charset="-78"/>
            </a:endParaRPr>
          </a:p>
          <a:p>
            <a:pPr algn="just" eaLnBrk="1" hangingPunct="1">
              <a:lnSpc>
                <a:spcPct val="80000"/>
              </a:lnSpc>
              <a:buFontTx/>
              <a:buNone/>
            </a:pPr>
            <a:r>
              <a:rPr lang="fa-IR" altLang="en-US" sz="2800" b="1" dirty="0">
                <a:solidFill>
                  <a:srgbClr val="00F600"/>
                </a:solidFill>
                <a:cs typeface="B Zar" pitchFamily="2" charset="-78"/>
              </a:rPr>
              <a:t>مدلهاي منطقهاي بر پایه این اندیشه بنانهاده شدهاند که مقیاسهاي زمانی- مکانی بزرگ میتوانند پایه مقیاسهاي کوچک باشند. در واقع میتوان از مقیاسهاي بزرگ دادههاي مربوط به مقیاسهاي کوچک استخراج نمود ضمن آن که مسیر معکوس نیز امکانپذیر است. </a:t>
            </a:r>
            <a:r>
              <a:rPr lang="fa-IR" altLang="en-US" sz="2800" b="1" dirty="0">
                <a:solidFill>
                  <a:srgbClr val="FFC000"/>
                </a:solidFill>
                <a:cs typeface="B Zar" pitchFamily="2" charset="-78"/>
              </a:rPr>
              <a:t>هدف این مدلها بر پایه بازآفرینی و پیشبینی جزئیات یک محدوده معین و به منظور کاربردهاي متعدد این قبیل مدلها نضج و نمو یافت. یکی از این کاربردها نیاز به قدرت تفکیک زیاد (تا چند ده کیلومتر) بوده است</a:t>
            </a:r>
            <a:r>
              <a:rPr lang="fa-IR" altLang="en-US" sz="2800" b="1" dirty="0">
                <a:solidFill>
                  <a:srgbClr val="00F600"/>
                </a:solidFill>
                <a:cs typeface="B Zar" pitchFamily="2" charset="-78"/>
              </a:rPr>
              <a:t>.</a:t>
            </a:r>
          </a:p>
          <a:p>
            <a:pPr algn="just" eaLnBrk="1" hangingPunct="1">
              <a:lnSpc>
                <a:spcPct val="80000"/>
              </a:lnSpc>
              <a:buFontTx/>
              <a:buNone/>
            </a:pPr>
            <a:r>
              <a:rPr lang="fa-IR" altLang="en-US" sz="2800" b="1" dirty="0">
                <a:cs typeface="B Zar" pitchFamily="2" charset="-78"/>
              </a:rPr>
              <a:t>در مدلهاي منطقه اي علاوه بر پهنه ها و نیروهاي مرتبط نظیر خشکیها، پهنه هاي آبی و یخی به برخی از متغیرهاي سطحی نظیر دماي سطحی رطوبت و دماي خاك و روابط خاك با گیاه و غیره که در مدلهاي </a:t>
            </a:r>
            <a:r>
              <a:rPr lang="en-US" altLang="en-US" sz="2800" b="1" dirty="0">
                <a:cs typeface="B Zar" pitchFamily="2" charset="-78"/>
              </a:rPr>
              <a:t>GCM </a:t>
            </a:r>
            <a:r>
              <a:rPr lang="fa-IR" altLang="en-US" sz="2800" b="1" dirty="0">
                <a:cs typeface="B Zar" pitchFamily="2" charset="-78"/>
              </a:rPr>
              <a:t>کمتر در معرض اهتمام دقیق بوده نیز توجه ویژه می شود.</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638027036"/>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107</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b="1" dirty="0">
                <a:cs typeface="B Titr" panose="00000700000000000000" pitchFamily="2" charset="-78"/>
              </a:rPr>
              <a:t>مدلهای </a:t>
            </a:r>
            <a:r>
              <a:rPr lang="fa-IR" altLang="en-US" b="1" dirty="0" smtClean="0">
                <a:cs typeface="B Titr" panose="00000700000000000000" pitchFamily="2" charset="-78"/>
              </a:rPr>
              <a:t>همدید:</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solidFill>
                  <a:srgbClr val="FFC000"/>
                </a:solidFill>
                <a:cs typeface="B Zar" pitchFamily="2" charset="-78"/>
              </a:rPr>
              <a:t>اقلیم‌شناسی همدید علمی است كه رابطه‌ی میان گردش‌های جوی را با محیط سطحی یك منطقه بررسی می‌كند (یارنال 1993).</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solidFill>
                  <a:srgbClr val="00F600"/>
                </a:solidFill>
                <a:cs typeface="B Zar" pitchFamily="2" charset="-78"/>
              </a:rPr>
              <a:t>ابعاد سامانه‌ها و گردش های جوی مورد بررسی در اقلیم شناسی همدید در حد چند هزار کیلومتر و عمر آنها در حد چند روز است. سامانه‌ها و گردش‌های جوی همدید مقیاس رویدادهایی را در محیط سطحی پدید می‌آورند که از لحاظ مقیاس زمانی و مکانی متناسب با خودشان باشند</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910483825"/>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108</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solidFill>
                  <a:srgbClr val="FFC000"/>
                </a:solidFill>
                <a:cs typeface="B Zar" pitchFamily="2" charset="-78"/>
              </a:rPr>
              <a:t>برای بررسی‌های همدید توجه به چند نکته لازم است:</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cs typeface="B Zar" pitchFamily="2" charset="-78"/>
              </a:rPr>
              <a:t>1</a:t>
            </a:r>
            <a:r>
              <a:rPr lang="fa-IR" altLang="en-US" sz="2800" b="1" dirty="0">
                <a:solidFill>
                  <a:srgbClr val="00F600"/>
                </a:solidFill>
                <a:cs typeface="B Zar" pitchFamily="2" charset="-78"/>
              </a:rPr>
              <a:t>) در مطالعات همدید به دو دسته داده نیاز داریم. یکی داده های جوی (فشار، ارتفاع ژئوپتانسیل و ...) که وضعیت گردش هوا را روشن می‌سازند. دیگری داده‌های محیطی (عملکرد محصول، تعداد تصادفات، کولاک، بارش و ...) که وضعیت محیط را معلوم می‌کنند.</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cs typeface="B Zar" pitchFamily="2" charset="-78"/>
              </a:rPr>
              <a:t> 2) در مطالعات همدید برای کشف رابطه‌ی میان گردش‌های جوی و رویدادهای محیط سطحی نیازمند بهره‌گیری از روش‌های پیشرفته‌ی آماری (تحلیل مولفه‌ی اصلی، تحلیل ممیز، تحلیل خوشه‌ای و ...) هستیم.</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101109696"/>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109</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400" b="1" dirty="0" smtClean="0">
                <a:solidFill>
                  <a:srgbClr val="FFC000"/>
                </a:solidFill>
                <a:cs typeface="B Zar" pitchFamily="2" charset="-78"/>
              </a:rPr>
              <a:t>3</a:t>
            </a:r>
            <a:r>
              <a:rPr lang="fa-IR" altLang="en-US" sz="2400" b="1" dirty="0">
                <a:solidFill>
                  <a:srgbClr val="FFC000"/>
                </a:solidFill>
                <a:cs typeface="B Zar" pitchFamily="2" charset="-78"/>
              </a:rPr>
              <a:t>) آن دسته از رویدادهای محیطی را می‌توان به روش همدید بررسی کرد که در سطح یک منطقه رخ داده باشند. بنابر این یک رگبار بسیار شدید که در ابعاد چندین کیلومتر رخ داده و منشا محلی دارد با روش همدید قابل بررسی نیست.</a:t>
            </a:r>
          </a:p>
          <a:p>
            <a:pPr algn="just" eaLnBrk="1" hangingPunct="1">
              <a:buFontTx/>
              <a:buNone/>
            </a:pPr>
            <a:endParaRPr lang="fa-IR" altLang="en-US" sz="2400" b="1" dirty="0">
              <a:cs typeface="B Zar" pitchFamily="2" charset="-78"/>
            </a:endParaRPr>
          </a:p>
          <a:p>
            <a:pPr algn="just" eaLnBrk="1" hangingPunct="1">
              <a:buFontTx/>
              <a:buNone/>
            </a:pPr>
            <a:r>
              <a:rPr lang="fa-IR" altLang="en-US" sz="2400" b="1" dirty="0">
                <a:cs typeface="B Zar" pitchFamily="2" charset="-78"/>
              </a:rPr>
              <a:t>4) با توجه به محدودیتی که در بند سه بیان شد، در مطالعات همدید نخست باید با تحلیل داده‌های محیطی، ویژگی‌های زمانی و مکانی رویداد سطحی مورد نظر را تبیین کرده و شناخت کافی از آن به دست آوریم. برای دستیابی به شناخت ویژگی‌های مکانی پدیده‌ی مورد بررسی در بیشتر موارد لازم است داده‌های ایستگاهی را به کمک روش‌های مناسب میانیابی به داده‌های شبکه‌ای (پهنه‌ای) تبدیل کنیم. </a:t>
            </a:r>
            <a:r>
              <a:rPr lang="fa-IR" altLang="en-US" sz="2400" b="1" dirty="0">
                <a:solidFill>
                  <a:srgbClr val="00F600"/>
                </a:solidFill>
                <a:cs typeface="B Zar" pitchFamily="2" charset="-78"/>
              </a:rPr>
              <a:t>انجام میانیابی از آن جهت لازم و ضروری است که در اقلیم شناسی همدید تنها امکان بررسی رویدادهایی وجود دارد که بر روی یک منطقه (پهنه) رخ داده باشند نه بر روی یک یا چند ایستگاه معدود.</a:t>
            </a:r>
          </a:p>
          <a:p>
            <a:pPr algn="just" eaLnBrk="1" hangingPunct="1">
              <a:buFontTx/>
              <a:buNone/>
            </a:pPr>
            <a:endParaRPr lang="fa-IR" altLang="en-US" sz="24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56492646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61DF8E-1413-47D1-9AB7-60D95EEBD081}" type="slidenum">
              <a:rPr lang="ar-SA">
                <a:solidFill>
                  <a:srgbClr val="FFFFFF"/>
                </a:solidFill>
              </a:rPr>
              <a:pPr>
                <a:defRPr/>
              </a:pPr>
              <a:t>11</a:t>
            </a:fld>
            <a:endParaRPr lang="en-US">
              <a:solidFill>
                <a:srgbClr val="FFFFFF"/>
              </a:solidFill>
            </a:endParaRPr>
          </a:p>
        </p:txBody>
      </p:sp>
      <p:sp>
        <p:nvSpPr>
          <p:cNvPr id="114696" name="Rectangle 8"/>
          <p:cNvSpPr>
            <a:spLocks noGrp="1" noChangeArrowheads="1"/>
          </p:cNvSpPr>
          <p:nvPr>
            <p:ph type="title" idx="4294967295"/>
          </p:nvPr>
        </p:nvSpPr>
        <p:spPr>
          <a:xfrm>
            <a:off x="179396" y="115893"/>
            <a:ext cx="8785225" cy="576263"/>
          </a:xfrm>
        </p:spPr>
        <p:txBody>
          <a:bodyPr/>
          <a:lstStyle/>
          <a:p>
            <a:pPr eaLnBrk="1" hangingPunct="1">
              <a:defRPr/>
            </a:pPr>
            <a:r>
              <a:rPr lang="fa-IR" sz="2800" b="1" dirty="0" smtClean="0">
                <a:solidFill>
                  <a:srgbClr val="CCFF33"/>
                </a:solidFill>
              </a:rPr>
              <a:t>علل دگرگوني ها و تحولات اقليمي(</a:t>
            </a:r>
            <a:r>
              <a:rPr lang="fa-IR" sz="2400" b="1" dirty="0" smtClean="0">
                <a:solidFill>
                  <a:srgbClr val="FFFF00"/>
                </a:solidFill>
                <a:cs typeface="B Jadid" pitchFamily="2" charset="-78"/>
              </a:rPr>
              <a:t>عوامل بيروني – </a:t>
            </a:r>
            <a:r>
              <a:rPr lang="fa-IR" sz="2000" b="1" dirty="0" smtClean="0">
                <a:solidFill>
                  <a:srgbClr val="FF3300"/>
                </a:solidFill>
                <a:cs typeface="B Jadid" pitchFamily="2" charset="-78"/>
              </a:rPr>
              <a:t>نظريه ميلانكويچ</a:t>
            </a:r>
            <a:r>
              <a:rPr lang="fa-IR" sz="2800" b="1" dirty="0" smtClean="0">
                <a:solidFill>
                  <a:srgbClr val="CCFF33"/>
                </a:solidFill>
              </a:rPr>
              <a:t>)</a:t>
            </a:r>
            <a:endParaRPr lang="en-US" sz="2800" b="1" dirty="0" smtClean="0">
              <a:solidFill>
                <a:srgbClr val="CCFF33"/>
              </a:solidFill>
            </a:endParaRPr>
          </a:p>
        </p:txBody>
      </p:sp>
      <p:pic>
        <p:nvPicPr>
          <p:cNvPr id="12292" name="Picture 4" descr="Picture 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96" y="777881"/>
            <a:ext cx="5748337"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276823"/>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110</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cs typeface="B Zar" pitchFamily="2" charset="-78"/>
              </a:rPr>
              <a:t>5) با توجه به طول عمر سامانه‌ها و گردش‌های جوی همدید مقیاس، در مطالعات همدید نیاز به داده‌های روزانه و یا ساعتی خواهیم داشت و داده‌های ماهانه و سالانه نمی‌توانند به کشف رابطه‌ی میان الگوهای گردش هوا و رویدادهای محیطی کمک کنند چون در نقشه‌ها و داده‌های ماهانه و سالانه که از راه میانگین‌گیری به دست می‌آیند سامانه‌های همدید مقیاس مستهلک می‌شوند. </a:t>
            </a:r>
          </a:p>
          <a:p>
            <a:pPr algn="just" eaLnBrk="1" hangingPunct="1">
              <a:lnSpc>
                <a:spcPct val="80000"/>
              </a:lnSpc>
              <a:buFontTx/>
              <a:buNone/>
            </a:pPr>
            <a:r>
              <a:rPr lang="fa-IR" altLang="en-US" sz="2800" b="1" dirty="0">
                <a:solidFill>
                  <a:srgbClr val="00F600"/>
                </a:solidFill>
                <a:cs typeface="B Zar" pitchFamily="2" charset="-78"/>
              </a:rPr>
              <a:t>این امر حتی در مورد رویدادهایی همچون خشکسالی که ماهیتی خزنده و بلندمدت دارند نیز صادق است. در واقع چنین پدیده‌هایی به دلیل تکرار پیاپی سامانه‌های همدید ویژه‌ای رخ می‌دهند. بنابر این برای شناخت رابطه‌ی آنها با گردش‌های جوی هنوز هم نیازمند داده‌های روزانه هستیم.</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929569029"/>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111</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b="1" dirty="0">
                <a:cs typeface="B Titr" panose="00000700000000000000" pitchFamily="2" charset="-78"/>
              </a:rPr>
              <a:t>برخی پیامدهای تغییر </a:t>
            </a:r>
            <a:r>
              <a:rPr lang="fa-IR" altLang="en-US" b="1" dirty="0" smtClean="0">
                <a:cs typeface="B Titr" panose="00000700000000000000" pitchFamily="2" charset="-78"/>
              </a:rPr>
              <a:t>اقلیم:</a:t>
            </a:r>
          </a:p>
          <a:p>
            <a:pPr algn="just" eaLnBrk="1" hangingPunct="1">
              <a:buFontTx/>
              <a:buNone/>
            </a:pPr>
            <a:r>
              <a:rPr lang="fa-IR" altLang="en-US" sz="2400" b="1" dirty="0">
                <a:solidFill>
                  <a:srgbClr val="00F600"/>
                </a:solidFill>
                <a:cs typeface="B Zar" pitchFamily="2" charset="-78"/>
              </a:rPr>
              <a:t>برخی از پیامدهای تغییر اقلیم که از نتایج ریزگردانی برونداد(خروجی)داده های مدل </a:t>
            </a:r>
            <a:r>
              <a:rPr lang="en-US" altLang="en-US" sz="2400" b="1" dirty="0">
                <a:solidFill>
                  <a:srgbClr val="00F600"/>
                </a:solidFill>
                <a:cs typeface="B Zar" pitchFamily="2" charset="-78"/>
              </a:rPr>
              <a:t>ECHO-G </a:t>
            </a:r>
            <a:r>
              <a:rPr lang="fa-IR" altLang="en-US" sz="2400" b="1" dirty="0">
                <a:solidFill>
                  <a:srgbClr val="00F600"/>
                </a:solidFill>
                <a:cs typeface="B Zar" pitchFamily="2" charset="-78"/>
              </a:rPr>
              <a:t>توسط نرم افزار </a:t>
            </a:r>
            <a:r>
              <a:rPr lang="en-US" altLang="en-US" sz="2400" b="1" dirty="0">
                <a:solidFill>
                  <a:srgbClr val="00F600"/>
                </a:solidFill>
                <a:cs typeface="B Zar" pitchFamily="2" charset="-78"/>
              </a:rPr>
              <a:t>LARS-WG </a:t>
            </a:r>
            <a:r>
              <a:rPr lang="fa-IR" altLang="en-US" sz="2400" b="1" dirty="0">
                <a:solidFill>
                  <a:srgbClr val="00F600"/>
                </a:solidFill>
                <a:cs typeface="B Zar" pitchFamily="2" charset="-78"/>
              </a:rPr>
              <a:t>تحت سناریوی </a:t>
            </a:r>
            <a:r>
              <a:rPr lang="en-US" altLang="en-US" sz="2400" b="1" dirty="0">
                <a:solidFill>
                  <a:srgbClr val="00F600"/>
                </a:solidFill>
                <a:cs typeface="B Zar" pitchFamily="2" charset="-78"/>
              </a:rPr>
              <a:t>A1 </a:t>
            </a:r>
            <a:r>
              <a:rPr lang="fa-IR" altLang="en-US" sz="2400" b="1" dirty="0">
                <a:solidFill>
                  <a:srgbClr val="00F600"/>
                </a:solidFill>
                <a:cs typeface="B Zar" pitchFamily="2" charset="-78"/>
              </a:rPr>
              <a:t>استخراج شده است، در متن زیر آورده می شود. طبیعتا مدل ها و سناریوهای دیگر پاسخ های دیگری برای مقادیر کمی تغییر اقلیم خواهند داشت، اما عمدتا دارای رفتار کم و بیش یکسانی هستند:</a:t>
            </a:r>
          </a:p>
          <a:p>
            <a:pPr algn="just" eaLnBrk="1" hangingPunct="1">
              <a:buFontTx/>
              <a:buNone/>
            </a:pPr>
            <a:r>
              <a:rPr lang="fa-IR" altLang="en-US" sz="2400" b="1" dirty="0">
                <a:solidFill>
                  <a:srgbClr val="FF0000"/>
                </a:solidFill>
                <a:cs typeface="B Zar" pitchFamily="2" charset="-78"/>
              </a:rPr>
              <a:t>الف -  افزایش میانگین ها:</a:t>
            </a:r>
          </a:p>
          <a:p>
            <a:pPr algn="just" eaLnBrk="1" hangingPunct="1">
              <a:buFontTx/>
              <a:buNone/>
            </a:pPr>
            <a:r>
              <a:rPr lang="fa-IR" altLang="en-US" sz="2400" b="1" dirty="0">
                <a:cs typeface="B Zar" pitchFamily="2" charset="-78"/>
              </a:rPr>
              <a:t>1-در دوره 2010 تا 2039 دمای کشورمان بطور میانگین0.5 درجه سانتیگراد افزایش می یابد که افزایش دمای زمستانها 0.7 درجه خواهد بود،</a:t>
            </a:r>
          </a:p>
          <a:p>
            <a:pPr algn="just" eaLnBrk="1" hangingPunct="1">
              <a:buFontTx/>
              <a:buNone/>
            </a:pPr>
            <a:endParaRPr lang="fa-IR" altLang="en-US" sz="2400" b="1" dirty="0">
              <a:cs typeface="B Zar" pitchFamily="2" charset="-78"/>
            </a:endParaRPr>
          </a:p>
          <a:p>
            <a:pPr algn="just" eaLnBrk="1" hangingPunct="1">
              <a:buFontTx/>
              <a:buNone/>
            </a:pPr>
            <a:r>
              <a:rPr lang="fa-IR" altLang="en-US" sz="2400" b="1" dirty="0">
                <a:solidFill>
                  <a:srgbClr val="FFC000"/>
                </a:solidFill>
                <a:cs typeface="B Zar" pitchFamily="2" charset="-78"/>
              </a:rPr>
              <a:t>2-تا آخر قرن حاضر (2100 میلادی) میانگین دمای کشورمان بین 3 تا 4.5 درجه سانتیگراد افزایش می یابد،</a:t>
            </a:r>
          </a:p>
          <a:p>
            <a:pPr algn="just" eaLnBrk="1" hangingPunct="1">
              <a:buFontTx/>
              <a:buNone/>
            </a:pPr>
            <a:endParaRPr lang="fa-IR" altLang="en-US" sz="24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275879271"/>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112</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cs typeface="B Zar" pitchFamily="2" charset="-78"/>
              </a:rPr>
              <a:t>3-افزایش دما، بخصوص در زمستانها، موجب کاهش طول دوره سرما و عدم برآورد نیاز سرمایی (</a:t>
            </a:r>
            <a:r>
              <a:rPr lang="en-US" altLang="en-US" sz="2800" b="1" dirty="0">
                <a:cs typeface="B Zar" pitchFamily="2" charset="-78"/>
              </a:rPr>
              <a:t>Cooling degree days) </a:t>
            </a:r>
            <a:r>
              <a:rPr lang="fa-IR" altLang="en-US" sz="2800" b="1" dirty="0">
                <a:cs typeface="B Zar" pitchFamily="2" charset="-78"/>
              </a:rPr>
              <a:t>گیاهان نظیر زعفران، پسته و ... می گردد، لذا عملکرد آنها کاهش می یابد،</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solidFill>
                  <a:srgbClr val="FFC000"/>
                </a:solidFill>
                <a:cs typeface="B Zar" pitchFamily="2" charset="-78"/>
              </a:rPr>
              <a:t>4-خاتمه زود هنگام سرمای زمستانه موجب گلدهی زودرس، ضمن کاهش عملکرد محصولات زراعی و باغی و عمدتاً خطرپذیری سرمازدگی را افزایش می دهد،</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cs typeface="B Zar" pitchFamily="2" charset="-78"/>
              </a:rPr>
              <a:t>5-پهنه های اقلیم کشاورزی (</a:t>
            </a:r>
            <a:r>
              <a:rPr lang="en-US" altLang="en-US" sz="2800" b="1" dirty="0">
                <a:cs typeface="B Zar" pitchFamily="2" charset="-78"/>
              </a:rPr>
              <a:t>Agro climate zoning) </a:t>
            </a:r>
            <a:r>
              <a:rPr lang="fa-IR" altLang="en-US" sz="2800" b="1" dirty="0">
                <a:cs typeface="B Zar" pitchFamily="2" charset="-78"/>
              </a:rPr>
              <a:t>تغییر یافته و محصولاتی که سالیان سال برای مناطق خاصی مساعد بودن و کاشت می شدند، بتدریج در زیستگاه همیشگی خود غیر قابل کشت خواهند شد، بعبارتی کشتها عمدتاً متمایل به سمت کشت محصولات گرمسیری خواهند شد، </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146313696"/>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113</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400" b="1" dirty="0">
                <a:cs typeface="B Zar" pitchFamily="2" charset="-78"/>
              </a:rPr>
              <a:t>6-ضریب آسایش زندگی از دیدگاه اقلیمی در مناطق مختلف کره زمین تغییر می کند،</a:t>
            </a:r>
          </a:p>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r>
              <a:rPr lang="fa-IR" altLang="en-US" sz="2400" b="1" dirty="0">
                <a:solidFill>
                  <a:srgbClr val="FFC000"/>
                </a:solidFill>
                <a:cs typeface="B Zar" pitchFamily="2" charset="-78"/>
              </a:rPr>
              <a:t>7-برخی بیماریهای خاص مناطق گرمسیری در انسان، حیوان و گیاهان طغیان می نمایند و بطور کلی سلامتی انسانها به مخاطره می افتد،</a:t>
            </a:r>
          </a:p>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r>
              <a:rPr lang="fa-IR" altLang="en-US" sz="2400" b="1" dirty="0">
                <a:cs typeface="B Zar" pitchFamily="2" charset="-78"/>
              </a:rPr>
              <a:t>8-پهنه های اقلیمی رایج (گرم و خشک، نیمه مرطوب، سرد و خشک ...) تغییر می یابند،</a:t>
            </a:r>
          </a:p>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r>
              <a:rPr lang="fa-IR" altLang="en-US" sz="2400" b="1" dirty="0">
                <a:solidFill>
                  <a:srgbClr val="00F600"/>
                </a:solidFill>
                <a:cs typeface="B Zar" pitchFamily="2" charset="-78"/>
              </a:rPr>
              <a:t>9-افزایش دما موجب کاهش بارش های برف می گردد که این موضوع موجب عدم تغذیه مناسب منابع آبهای زیرزمینی در مناطق کوهستانی که عمدتاً ناشی از ذوب تدریجی برف ها می باشد، می گردد،</a:t>
            </a:r>
          </a:p>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r>
              <a:rPr lang="fa-IR" altLang="en-US" sz="2400" b="1" dirty="0">
                <a:cs typeface="B Zar" pitchFamily="2" charset="-78"/>
              </a:rPr>
              <a:t>10-افزایش دما موجب اثرات سوء بر رشد و عملکرد گیاهان می گردد.</a:t>
            </a:r>
          </a:p>
          <a:p>
            <a:pPr algn="just" eaLnBrk="1" hangingPunct="1">
              <a:lnSpc>
                <a:spcPct val="80000"/>
              </a:lnSpc>
              <a:buFontTx/>
              <a:buNone/>
            </a:pPr>
            <a:endParaRPr lang="fa-IR" altLang="en-US" sz="24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84968243"/>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114</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solidFill>
                  <a:srgbClr val="FF0000"/>
                </a:solidFill>
                <a:cs typeface="B Zar" pitchFamily="2" charset="-78"/>
              </a:rPr>
              <a:t>ب- کاهش میزان بارش:</a:t>
            </a:r>
          </a:p>
          <a:p>
            <a:pPr algn="just" eaLnBrk="1" hangingPunct="1">
              <a:lnSpc>
                <a:spcPct val="80000"/>
              </a:lnSpc>
              <a:buFontTx/>
              <a:buNone/>
            </a:pPr>
            <a:r>
              <a:rPr lang="fa-IR" altLang="en-US" sz="2200" b="1" dirty="0">
                <a:cs typeface="B Zar" pitchFamily="2" charset="-78"/>
              </a:rPr>
              <a:t>1-کمبود آب شرب شهری و کشاورزی و بدنبال آن برداشت بی رویه از منابع آب زیرزمینی و افت سطح آبهای زیرزمینی،</a:t>
            </a:r>
          </a:p>
          <a:p>
            <a:pPr algn="just" eaLnBrk="1" hangingPunct="1">
              <a:lnSpc>
                <a:spcPct val="80000"/>
              </a:lnSpc>
              <a:buFontTx/>
              <a:buNone/>
            </a:pPr>
            <a:endParaRPr lang="fa-IR" altLang="en-US" sz="2200" b="1" dirty="0">
              <a:cs typeface="B Zar" pitchFamily="2" charset="-78"/>
            </a:endParaRPr>
          </a:p>
          <a:p>
            <a:pPr algn="just" eaLnBrk="1" hangingPunct="1">
              <a:lnSpc>
                <a:spcPct val="80000"/>
              </a:lnSpc>
              <a:buFontTx/>
              <a:buNone/>
            </a:pPr>
            <a:r>
              <a:rPr lang="fa-IR" altLang="en-US" sz="2200" b="1" dirty="0">
                <a:solidFill>
                  <a:srgbClr val="00F600"/>
                </a:solidFill>
                <a:cs typeface="B Zar" pitchFamily="2" charset="-78"/>
              </a:rPr>
              <a:t>2-برداشت بی رویه از منابع آبهای زیرزمینی موجب نشست زمین در دشت ها شده و حجم ذخیره آبهای زیرزمینی را در سالهای پس باران هم کاهش می دهد و موجب افزایش آسیب پذیری و اعتماد به منابع آبی کشور می گردد،</a:t>
            </a:r>
          </a:p>
          <a:p>
            <a:pPr algn="just" eaLnBrk="1" hangingPunct="1">
              <a:lnSpc>
                <a:spcPct val="80000"/>
              </a:lnSpc>
              <a:buFontTx/>
              <a:buNone/>
            </a:pPr>
            <a:endParaRPr lang="fa-IR" altLang="en-US" sz="2200" b="1" dirty="0">
              <a:cs typeface="B Zar" pitchFamily="2" charset="-78"/>
            </a:endParaRPr>
          </a:p>
          <a:p>
            <a:pPr algn="just" eaLnBrk="1" hangingPunct="1">
              <a:lnSpc>
                <a:spcPct val="80000"/>
              </a:lnSpc>
              <a:buFontTx/>
              <a:buNone/>
            </a:pPr>
            <a:r>
              <a:rPr lang="fa-IR" altLang="en-US" sz="2200" b="1" dirty="0">
                <a:cs typeface="B Zar" pitchFamily="2" charset="-78"/>
              </a:rPr>
              <a:t>3-با کاهش ظرفیت نگهداری آب در خاک، بارش های باران بجای تغذیه منابع آبهای زیرزمینی موجب شسته و شوی خاکهای زراعی مرغوب از طریق زهکش های طبیعی می گردند،</a:t>
            </a:r>
          </a:p>
          <a:p>
            <a:pPr algn="just" eaLnBrk="1" hangingPunct="1">
              <a:lnSpc>
                <a:spcPct val="80000"/>
              </a:lnSpc>
              <a:buFontTx/>
              <a:buNone/>
            </a:pPr>
            <a:endParaRPr lang="fa-IR" altLang="en-US" sz="2200" b="1" dirty="0">
              <a:cs typeface="B Zar" pitchFamily="2" charset="-78"/>
            </a:endParaRPr>
          </a:p>
          <a:p>
            <a:pPr algn="just" eaLnBrk="1" hangingPunct="1">
              <a:lnSpc>
                <a:spcPct val="80000"/>
              </a:lnSpc>
              <a:buFontTx/>
              <a:buNone/>
            </a:pPr>
            <a:r>
              <a:rPr lang="fa-IR" altLang="en-US" sz="2200" b="1" dirty="0">
                <a:solidFill>
                  <a:srgbClr val="FFC301"/>
                </a:solidFill>
                <a:cs typeface="B Zar" pitchFamily="2" charset="-78"/>
              </a:rPr>
              <a:t>4-کاهش بارش اغلب در مناطق پر باران محسوس تر از مناطق کم باران است زیرا ساکنان مناطق کم باران در طی سالیان سال از طریق حفر قنات ها خود را با کم آبی تطبیق داده اند. اما مناطق پس باران فاقد قنات هستند،</a:t>
            </a: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882284123"/>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115</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400" b="1" dirty="0">
                <a:cs typeface="B Zar" pitchFamily="2" charset="-78"/>
              </a:rPr>
              <a:t>5-برخی پهنه ها و اکوسیستم های آبی مانند دریاچه ها و باتلاقها حذف می شوند که موجب کاهش تنوع زیستی و صنعت گردشگری می گردد،</a:t>
            </a:r>
          </a:p>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r>
              <a:rPr lang="fa-IR" altLang="en-US" sz="2400" b="1" dirty="0">
                <a:solidFill>
                  <a:srgbClr val="00F600"/>
                </a:solidFill>
                <a:cs typeface="B Zar" pitchFamily="2" charset="-78"/>
              </a:rPr>
              <a:t>6-مراتع به تدریج از بین می روند که موجب خسارت به صنعت دامداری می گردد،</a:t>
            </a:r>
          </a:p>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r>
              <a:rPr lang="fa-IR" altLang="en-US" sz="2400" b="1" dirty="0">
                <a:cs typeface="B Zar" pitchFamily="2" charset="-78"/>
              </a:rPr>
              <a:t>7-با حذف وعریان شدن مراتع بارش های اندک هم تبدیل به رواناب شده و موجب شتشوی خاکهای حاصلخیز کوهیایه ها می گردد،</a:t>
            </a:r>
          </a:p>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r>
              <a:rPr lang="fa-IR" altLang="en-US" sz="2400" b="1" dirty="0">
                <a:solidFill>
                  <a:srgbClr val="FFC301"/>
                </a:solidFill>
                <a:cs typeface="B Zar" pitchFamily="2" charset="-78"/>
              </a:rPr>
              <a:t>8-با کاهش بارش وسعت پهنه های خشک افزایش یافته و وقوع توفانهای گرد و خاک و شن های روان افزایش یافته و دامنه آنها حتی بر روی مناطق شهری گسترش می یابد و باعث آلودگی هوا و کاهش دید در مناطق شهری نیز می گردد. مناطق مستعد توفانهای شن و گرد و خاک کشورهای عربستان، عراق و مناطق کویری کشورمان می باشند،</a:t>
            </a: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810364447"/>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116</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cs typeface="B Zar" pitchFamily="2" charset="-78"/>
              </a:rPr>
              <a:t>9-کاهش ذخیره آبی سدها موجب کاهش تولید برق آبی می گردد،</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solidFill>
                  <a:srgbClr val="00F600"/>
                </a:solidFill>
                <a:cs typeface="B Zar" pitchFamily="2" charset="-78"/>
              </a:rPr>
              <a:t>10-برای تامین کمبود بارش در بخش کشاورزی نیاز به اجرای سیستمهای آبیاری تحت فشار می باشد، تاکنون در دنیا 20% اراضی با سیستم آبیاری تحت تحت فشار می باشد. تاکنون در دنیا 20% اراضی با سیستم آبیاری تحت فشار انجام می شود ولی در ایران حدود 5% برآورد می گردد،</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cs typeface="B Zar" pitchFamily="2" charset="-78"/>
              </a:rPr>
              <a:t>11-نیاز به اجرای کشتهای گلخانه ای در دهه های آتی</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825243986"/>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117</a:t>
            </a:fld>
            <a:endParaRPr lang="en-US">
              <a:solidFill>
                <a:srgbClr val="FFFFFF"/>
              </a:solidFill>
            </a:endParaRPr>
          </a:p>
        </p:txBody>
      </p:sp>
      <p:sp>
        <p:nvSpPr>
          <p:cNvPr id="25603" name="Rectangle 3"/>
          <p:cNvSpPr>
            <a:spLocks noGrp="1" noChangeArrowheads="1"/>
          </p:cNvSpPr>
          <p:nvPr>
            <p:ph type="body" idx="4294967295"/>
          </p:nvPr>
        </p:nvSpPr>
        <p:spPr>
          <a:xfrm>
            <a:off x="250825" y="836613"/>
            <a:ext cx="8713787" cy="5640387"/>
          </a:xfrm>
        </p:spPr>
        <p:txBody>
          <a:bodyPr/>
          <a:lstStyle/>
          <a:p>
            <a:pPr algn="just" eaLnBrk="1" hangingPunct="1">
              <a:buFontTx/>
              <a:buNone/>
            </a:pPr>
            <a:r>
              <a:rPr lang="fa-IR" altLang="en-US" sz="2800" b="1" dirty="0">
                <a:solidFill>
                  <a:srgbClr val="FF0000"/>
                </a:solidFill>
                <a:cs typeface="B Zar" pitchFamily="2" charset="-78"/>
              </a:rPr>
              <a:t>ج- افزایش بارش های سنگین:</a:t>
            </a:r>
          </a:p>
          <a:p>
            <a:pPr algn="just" eaLnBrk="1" hangingPunct="1">
              <a:buFontTx/>
              <a:buNone/>
            </a:pPr>
            <a:r>
              <a:rPr lang="fa-IR" altLang="en-US" sz="2000" b="1" dirty="0">
                <a:cs typeface="B Zar" pitchFamily="2" charset="-78"/>
              </a:rPr>
              <a:t>1-حد آستانه بارش های سنگین و سیل آسا افزایش می یابد.</a:t>
            </a:r>
          </a:p>
          <a:p>
            <a:pPr algn="just" eaLnBrk="1" hangingPunct="1">
              <a:buFontTx/>
              <a:buNone/>
            </a:pPr>
            <a:r>
              <a:rPr lang="fa-IR" altLang="en-US" sz="2000" b="1" dirty="0" smtClean="0">
                <a:solidFill>
                  <a:srgbClr val="00F600"/>
                </a:solidFill>
                <a:cs typeface="B Zar" pitchFamily="2" charset="-78"/>
              </a:rPr>
              <a:t>2-بارش </a:t>
            </a:r>
            <a:r>
              <a:rPr lang="fa-IR" altLang="en-US" sz="2000" b="1" dirty="0">
                <a:solidFill>
                  <a:srgbClr val="00F600"/>
                </a:solidFill>
                <a:cs typeface="B Zar" pitchFamily="2" charset="-78"/>
              </a:rPr>
              <a:t>های اندک در تعداد دفعات محدود و بصورت سیل آسا رخ می دهند،</a:t>
            </a:r>
          </a:p>
          <a:p>
            <a:pPr algn="just" eaLnBrk="1" hangingPunct="1">
              <a:buFontTx/>
              <a:buNone/>
            </a:pPr>
            <a:r>
              <a:rPr lang="fa-IR" altLang="en-US" sz="2000" b="1" dirty="0" smtClean="0">
                <a:solidFill>
                  <a:srgbClr val="00F600"/>
                </a:solidFill>
                <a:cs typeface="B Zar" pitchFamily="2" charset="-78"/>
              </a:rPr>
              <a:t>3-بایستی </a:t>
            </a:r>
            <a:r>
              <a:rPr lang="fa-IR" altLang="en-US" sz="2000" b="1" dirty="0">
                <a:solidFill>
                  <a:srgbClr val="00F600"/>
                </a:solidFill>
                <a:cs typeface="B Zar" pitchFamily="2" charset="-78"/>
              </a:rPr>
              <a:t>محاسبه عمر مفید سدها بر اساس دوره برگشت بارش های پیش بینی شده دهه های آتی انجام شود نه بر اساس آمار دوره گذشته،</a:t>
            </a:r>
          </a:p>
          <a:p>
            <a:pPr algn="just" eaLnBrk="1" hangingPunct="1">
              <a:buFontTx/>
              <a:buNone/>
            </a:pPr>
            <a:r>
              <a:rPr lang="fa-IR" altLang="en-US" sz="2000" b="1" dirty="0" smtClean="0">
                <a:cs typeface="B Zar" pitchFamily="2" charset="-78"/>
              </a:rPr>
              <a:t>4-با </a:t>
            </a:r>
            <a:r>
              <a:rPr lang="fa-IR" altLang="en-US" sz="2000" b="1" dirty="0">
                <a:cs typeface="B Zar" pitchFamily="2" charset="-78"/>
              </a:rPr>
              <a:t>توجه به افزایش وقوع سیل، نیاز به بازنگری به مهندسی رودخانه، جاده ها و سایر زیر ساختها در مناطق مستعد وقوع سیل برای جلوگیری از وارد شدن خسارات سنگین سیل به تاسیسات زیربنایی</a:t>
            </a:r>
          </a:p>
          <a:p>
            <a:pPr algn="just" eaLnBrk="1" hangingPunct="1">
              <a:buFontTx/>
              <a:buNone/>
            </a:pPr>
            <a:r>
              <a:rPr lang="fa-IR" altLang="en-US" sz="2000" b="1" dirty="0" smtClean="0">
                <a:solidFill>
                  <a:srgbClr val="FFC301"/>
                </a:solidFill>
                <a:cs typeface="B Zar" pitchFamily="2" charset="-78"/>
              </a:rPr>
              <a:t>5-با </a:t>
            </a:r>
            <a:r>
              <a:rPr lang="fa-IR" altLang="en-US" sz="2000" b="1" dirty="0">
                <a:solidFill>
                  <a:srgbClr val="FFC301"/>
                </a:solidFill>
                <a:cs typeface="B Zar" pitchFamily="2" charset="-78"/>
              </a:rPr>
              <a:t>افزایش بارش های سنگین در حوضه های بالادستی، دسها از رسوبات ناشی از خاکهای شسته شده روانابها پر شده و عمر مفید آنها کاسته می شود، لذا بایستی برنامه مدون آبخوانداری و آبخیزداری توسعه یابند تا ضمن تغذیه منابع آبهای زیرزمینی از پرشدن سدها توسط رسوبات جلوگیری شود،</a:t>
            </a:r>
          </a:p>
          <a:p>
            <a:pPr algn="just" eaLnBrk="1" hangingPunct="1">
              <a:buFontTx/>
              <a:buNone/>
            </a:pPr>
            <a:r>
              <a:rPr lang="fa-IR" altLang="en-US" sz="2000" b="1" dirty="0" smtClean="0">
                <a:cs typeface="B Zar" pitchFamily="2" charset="-78"/>
              </a:rPr>
              <a:t>6-تهیه </a:t>
            </a:r>
            <a:r>
              <a:rPr lang="fa-IR" altLang="en-US" sz="2000" b="1" dirty="0">
                <a:cs typeface="B Zar" pitchFamily="2" charset="-78"/>
              </a:rPr>
              <a:t>برنامه مدیریت بهینه روانابها و سیلابها، ساخت بندها و سدهای مخزنی برای مدیریت سیلاب</a:t>
            </a:r>
          </a:p>
          <a:p>
            <a:pPr algn="just" eaLnBrk="1" hangingPunct="1">
              <a:buFontTx/>
              <a:buNone/>
            </a:pPr>
            <a:r>
              <a:rPr lang="fa-IR" altLang="en-US" sz="2000" b="1" dirty="0" smtClean="0">
                <a:cs typeface="B Zar" pitchFamily="2" charset="-78"/>
              </a:rPr>
              <a:t>7-اصلاح </a:t>
            </a:r>
            <a:r>
              <a:rPr lang="fa-IR" altLang="en-US" sz="2000" b="1" dirty="0">
                <a:cs typeface="B Zar" pitchFamily="2" charset="-78"/>
              </a:rPr>
              <a:t>مهندسی و سیستمهای جمع آوری آب شهری</a:t>
            </a:r>
          </a:p>
          <a:p>
            <a:pPr algn="just" eaLnBrk="1" hangingPunct="1">
              <a:buFontTx/>
              <a:buNone/>
            </a:pPr>
            <a:endParaRPr lang="fa-IR" altLang="en-US" sz="20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573325057"/>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118</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solidFill>
                  <a:srgbClr val="FF0000"/>
                </a:solidFill>
                <a:cs typeface="B Zar" pitchFamily="2" charset="-78"/>
              </a:rPr>
              <a:t>د- افزایش پدیده های حد اقلیمی:</a:t>
            </a:r>
          </a:p>
          <a:p>
            <a:pPr algn="just" eaLnBrk="1" hangingPunct="1">
              <a:lnSpc>
                <a:spcPct val="80000"/>
              </a:lnSpc>
              <a:buFontTx/>
              <a:buNone/>
            </a:pPr>
            <a:r>
              <a:rPr lang="fa-IR" altLang="en-US" sz="2800" b="1" dirty="0">
                <a:cs typeface="B Zar" pitchFamily="2" charset="-78"/>
              </a:rPr>
              <a:t>1-مهمترین مشخصه اقلیم آینده تغییرات شدید آن است، بطوریکه پدیده های حدی اقلیمی نظیر توفان، تگرگ، سرما و گرماهای شدید و غیر مترقبه، سیل خشکسالی و نسبت به دوره آماری افزایش می یابند</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solidFill>
                  <a:srgbClr val="00F600"/>
                </a:solidFill>
                <a:cs typeface="B Zar" pitchFamily="2" charset="-78"/>
              </a:rPr>
              <a:t>2-ممکن است در برخی مناطق میانگین اقلیمی دهه های آتی با میانگین دوره آماری مساوی باشند اما تغییرات آن نسبت به دوره آماری بیشتر است</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cs typeface="B Zar" pitchFamily="2" charset="-78"/>
              </a:rPr>
              <a:t>3-در حال حاضر مراکز مهم پیش بینی های فصلی در حال گذر و ارتقاء پیش بینی های میانگین فصلی به سمت پیش بینی پدیده های حدی اقلیمی در بستر فصول هستند،</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783951985"/>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119</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b="1" dirty="0">
                <a:solidFill>
                  <a:srgbClr val="FF0000"/>
                </a:solidFill>
                <a:cs typeface="B Zar" pitchFamily="2" charset="-78"/>
              </a:rPr>
              <a:t>د- جابجایی و تغییر رژیم بارش:</a:t>
            </a:r>
          </a:p>
          <a:p>
            <a:pPr algn="just" eaLnBrk="1" hangingPunct="1">
              <a:buFontTx/>
              <a:buNone/>
            </a:pPr>
            <a:r>
              <a:rPr lang="fa-IR" altLang="en-US" sz="2800" b="1" dirty="0">
                <a:cs typeface="B Zar" pitchFamily="2" charset="-78"/>
              </a:rPr>
              <a:t>1- بر اساس مطالعات بعمل آمده برروی مناطق شمال شرق کشور، رژیم بارش این منطقه به سمت انتهای فصل بارش جابجا می شود، بطوریکه بارش های پاییزه با تأخیر آغاز شده ، میزان بارش آن کاهش ولی در عوض بارش های فصل سرد و اوایل بهار جابجا می شوند،</a:t>
            </a:r>
          </a:p>
          <a:p>
            <a:pPr algn="just" eaLnBrk="1" hangingPunct="1">
              <a:buFontTx/>
              <a:buNone/>
            </a:pPr>
            <a:endParaRPr lang="fa-IR" altLang="en-US" sz="2800" b="1" dirty="0">
              <a:cs typeface="B Zar" pitchFamily="2" charset="-78"/>
            </a:endParaRPr>
          </a:p>
          <a:p>
            <a:pPr algn="just" eaLnBrk="1" hangingPunct="1">
              <a:buFontTx/>
              <a:buNone/>
            </a:pPr>
            <a:r>
              <a:rPr lang="fa-IR" altLang="en-US" sz="2800" b="1" dirty="0">
                <a:solidFill>
                  <a:srgbClr val="FFC000"/>
                </a:solidFill>
                <a:cs typeface="B Zar" pitchFamily="2" charset="-78"/>
              </a:rPr>
              <a:t>2-در برخی مناطق بارش های تابستانه افزایش می یابند.</a:t>
            </a: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401250564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B4BC2D0-D8F4-4E6D-AEC3-027FF7B511D8}" type="slidenum">
              <a:rPr lang="ar-SA">
                <a:solidFill>
                  <a:srgbClr val="FFFFFF"/>
                </a:solidFill>
              </a:rPr>
              <a:pPr>
                <a:defRPr/>
              </a:pPr>
              <a:t>12</a:t>
            </a:fld>
            <a:endParaRPr lang="en-US">
              <a:solidFill>
                <a:srgbClr val="FFFFFF"/>
              </a:solidFill>
            </a:endParaRPr>
          </a:p>
        </p:txBody>
      </p:sp>
      <p:sp>
        <p:nvSpPr>
          <p:cNvPr id="13315" name="Rectangle 3"/>
          <p:cNvSpPr>
            <a:spLocks noGrp="1" noChangeArrowheads="1"/>
          </p:cNvSpPr>
          <p:nvPr>
            <p:ph type="body" idx="4294967295"/>
          </p:nvPr>
        </p:nvSpPr>
        <p:spPr>
          <a:xfrm>
            <a:off x="457200" y="692149"/>
            <a:ext cx="8229600" cy="5976939"/>
          </a:xfrm>
        </p:spPr>
        <p:txBody>
          <a:bodyPr/>
          <a:lstStyle/>
          <a:p>
            <a:pPr algn="just" eaLnBrk="1" hangingPunct="1">
              <a:lnSpc>
                <a:spcPct val="80000"/>
              </a:lnSpc>
              <a:buFontTx/>
              <a:buNone/>
            </a:pPr>
            <a:r>
              <a:rPr lang="fa-IR" altLang="en-US" b="1" smtClean="0">
                <a:solidFill>
                  <a:srgbClr val="33CC33"/>
                </a:solidFill>
                <a:cs typeface="B Zar" pitchFamily="2" charset="-78"/>
              </a:rPr>
              <a:t>ب – تاثير تقديم</a:t>
            </a:r>
          </a:p>
          <a:p>
            <a:pPr algn="just" eaLnBrk="1" hangingPunct="1">
              <a:lnSpc>
                <a:spcPct val="80000"/>
              </a:lnSpc>
            </a:pPr>
            <a:r>
              <a:rPr lang="fa-IR" altLang="en-US" sz="2800" b="1" smtClean="0">
                <a:cs typeface="B Zar" pitchFamily="2" charset="-78"/>
              </a:rPr>
              <a:t>منظور از تقديم، دوران محور زمين است كه بر اثر نيروي گرانش مانند فرفره اي چرخان سطح مخروطي را در فضا مي پيمايد. يك دوران كامل محور زمين 25800 سال طول مي كشد، تاثير تقديم گرچه چندان زياد نيست ولي نمي توان آن را كاملا ناديده گرفت.</a:t>
            </a:r>
          </a:p>
          <a:p>
            <a:pPr algn="just" eaLnBrk="1" hangingPunct="1">
              <a:lnSpc>
                <a:spcPct val="80000"/>
              </a:lnSpc>
            </a:pPr>
            <a:r>
              <a:rPr lang="fa-IR" altLang="en-US" sz="2800" b="1" smtClean="0">
                <a:solidFill>
                  <a:srgbClr val="66FF33"/>
                </a:solidFill>
                <a:cs typeface="B Zar" pitchFamily="2" charset="-78"/>
              </a:rPr>
              <a:t>مي دانيم كه در حال حاضر، با توجه به مدار بيضوي زمين به دور خورشيد اين سياره در اوايل دي ماه (ژانويه) به خورشيد نزديكتر است (حضيض زمين)، بنابراين زمستان نيمكره شمالي كه با شدت بيشتر تابش خورشيدي همراه است كوتاه تر و تابستان آن كه مقارن با شدت كمتر تابش خورشيد است، طولاني تر است.</a:t>
            </a:r>
          </a:p>
          <a:p>
            <a:pPr algn="just" eaLnBrk="1" hangingPunct="1">
              <a:lnSpc>
                <a:spcPct val="80000"/>
              </a:lnSpc>
            </a:pPr>
            <a:r>
              <a:rPr lang="fa-IR" altLang="en-US" sz="2800" b="1" smtClean="0">
                <a:cs typeface="B Zar" pitchFamily="2" charset="-78"/>
              </a:rPr>
              <a:t>بديهي است كه مجموع اشعه دريافتي خورشيد، در طول يك سال، در نتيجه تقديم تغيير نمي كند، بلكه اختلافات فصلي در دو نيمكره دستخوش تغيير مي شود. با اين حال گاهي تغيير دما نيز مورد انتظار است.  </a:t>
            </a:r>
          </a:p>
        </p:txBody>
      </p:sp>
      <p:sp>
        <p:nvSpPr>
          <p:cNvPr id="114696" name="Rectangle 8"/>
          <p:cNvSpPr>
            <a:spLocks noChangeArrowheads="1"/>
          </p:cNvSpPr>
          <p:nvPr/>
        </p:nvSpPr>
        <p:spPr bwMode="auto">
          <a:xfrm>
            <a:off x="179396" y="115893"/>
            <a:ext cx="8785225"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a:solidFill>
                  <a:srgbClr val="CCFF33"/>
                </a:solidFill>
                <a:effectLst>
                  <a:outerShdw blurRad="38100" dist="38100" dir="2700000" algn="tl">
                    <a:srgbClr val="000000"/>
                  </a:outerShdw>
                </a:effectLst>
              </a:rPr>
              <a:t>علل دگرگوني ها و تحولات اقليمي(</a:t>
            </a:r>
            <a:r>
              <a:rPr lang="fa-IR" sz="2400" b="1" dirty="0">
                <a:solidFill>
                  <a:srgbClr val="FFFF00"/>
                </a:solidFill>
                <a:effectLst>
                  <a:outerShdw blurRad="38100" dist="38100" dir="2700000" algn="tl">
                    <a:srgbClr val="000000"/>
                  </a:outerShdw>
                </a:effectLst>
                <a:cs typeface="B Jadid" pitchFamily="2" charset="-78"/>
              </a:rPr>
              <a:t>عوامل بيروني – </a:t>
            </a:r>
            <a:r>
              <a:rPr lang="fa-IR" sz="2000" b="1" dirty="0">
                <a:solidFill>
                  <a:srgbClr val="FF3300"/>
                </a:solidFill>
                <a:effectLst>
                  <a:outerShdw blurRad="38100" dist="38100" dir="2700000" algn="tl">
                    <a:srgbClr val="000000"/>
                  </a:outerShdw>
                </a:effectLst>
                <a:cs typeface="B Jadid" pitchFamily="2" charset="-78"/>
              </a:rPr>
              <a:t>نظريه ميلانكويچ</a:t>
            </a:r>
            <a:r>
              <a:rPr lang="fa-IR" sz="2800" b="1" dirty="0">
                <a:solidFill>
                  <a:srgbClr val="CCFF33"/>
                </a:solidFill>
                <a:effectLst>
                  <a:outerShdw blurRad="38100" dist="38100" dir="2700000" algn="tl">
                    <a:srgbClr val="000000"/>
                  </a:outerShdw>
                </a:effectLst>
              </a:rPr>
              <a:t>)</a:t>
            </a:r>
            <a:endParaRPr lang="en-US" sz="2800" b="1" dirty="0">
              <a:solidFill>
                <a:srgbClr val="CCFF33"/>
              </a:solidFill>
              <a:effectLst>
                <a:outerShdw blurRad="38100" dist="38100" dir="2700000" algn="tl">
                  <a:srgbClr val="000000"/>
                </a:outerShdw>
              </a:effectLst>
            </a:endParaRPr>
          </a:p>
        </p:txBody>
      </p:sp>
    </p:spTree>
    <p:extLst>
      <p:ext uri="{BB962C8B-B14F-4D97-AF65-F5344CB8AC3E}">
        <p14:creationId xmlns:p14="http://schemas.microsoft.com/office/powerpoint/2010/main" val="3553057963"/>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120</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b="1" dirty="0">
                <a:cs typeface="B Zar" pitchFamily="2" charset="-78"/>
              </a:rPr>
              <a:t>داده های شرایط مرزی مدل های گردش عمومی چگونه تهیه می شوند</a:t>
            </a:r>
            <a:r>
              <a:rPr lang="fa-IR" altLang="en-US" b="1" dirty="0" smtClean="0">
                <a:cs typeface="B Zar" pitchFamily="2" charset="-78"/>
              </a:rPr>
              <a:t>؟</a:t>
            </a:r>
          </a:p>
          <a:p>
            <a:pPr algn="just" eaLnBrk="1" hangingPunct="1">
              <a:buFontTx/>
              <a:buNone/>
            </a:pPr>
            <a:r>
              <a:rPr lang="fa-IR" altLang="en-US" sz="2800" b="1" dirty="0">
                <a:solidFill>
                  <a:srgbClr val="FFC000"/>
                </a:solidFill>
                <a:cs typeface="B Zar" pitchFamily="2" charset="-78"/>
              </a:rPr>
              <a:t>مدل های پیش بینی دینامیکی اصولا توسط دو نوع از داده ها تغذیه می شوند. این داده ها، شرایط مرزی نام دارند. مدل های پیش بینی دینامیکی در مقیاس کوتاه مدت و فصلی از داده های شرایط مرزی واقعی استفاده می کنند؛ در حالیکه مدل های دینامیکی در مقیاس دهه و بالاتر از داده های شرایط مرزی سناریوهای اقلیمی استفاده می کنند که بر اساس فرضیات مبتنی بر سناریوهای انتشار هیئت بین الدول تغییر اقلیم </a:t>
            </a:r>
            <a:r>
              <a:rPr lang="en-US" altLang="en-US" sz="2800" b="1" dirty="0" smtClean="0">
                <a:solidFill>
                  <a:srgbClr val="FFC000"/>
                </a:solidFill>
                <a:cs typeface="B Zar" pitchFamily="2" charset="-78"/>
              </a:rPr>
              <a:t>IPCC </a:t>
            </a:r>
            <a:r>
              <a:rPr lang="fa-IR" altLang="en-US" sz="2800" b="1" dirty="0">
                <a:solidFill>
                  <a:srgbClr val="FFC000"/>
                </a:solidFill>
                <a:cs typeface="B Zar" pitchFamily="2" charset="-78"/>
              </a:rPr>
              <a:t>تهیه شده اند.</a:t>
            </a: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073867703"/>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121</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cs typeface="B Zar" pitchFamily="2" charset="-78"/>
              </a:rPr>
              <a:t>برای تهیه داده های شرایط مرزی مدل های عددی (دینامیکی) کوتاه مدت، ابتدا یک میدان اولیه از متغیرهای هواشناسی مانند ارتفاع ژئوپتانسیلی، فشار، سمت و سرعت باد، رطوبت و . . . با استفاده از درونیابی داده های دیدبانی شده توسط سنجنده های زمینی، سنجنده های ماهواره ای، رادیو سوندها، دراپ سوندها، ایستگاههای دریایی، ایستگاههای موجود بر روی کشتی ها و هواپیماههای داوطلب بر روی شبکه های کروی منظم از طول و عرض جغرافیایی و ارتفاع در دور تا دور کره زمین تهیه می شوند. </a:t>
            </a: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429915916"/>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122</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solidFill>
                  <a:srgbClr val="00F600"/>
                </a:solidFill>
                <a:cs typeface="B Zar" pitchFamily="2" charset="-78"/>
              </a:rPr>
              <a:t>سپس این داده ها به مدل عددی خورانده می شوند تا تحول زمانی وضع هوا را پیش بینی نماید. اما این فرآیند پاسخ های صحیحی از رفتار حتی چند ساعت آینده هوا را به ما ارائه نمی دهد، زیرا میدان اولیه تهیه شده دارای رفتارهای بسیار پیچیده هواست که طرحواره های محاسباتی، فیزیکی، دینامیکی و ترمودینامیکی در نظر گرفته شده در طراحی مدل عددی از عهده مدل سازی آنها بر نمی آیند. </a:t>
            </a:r>
          </a:p>
          <a:p>
            <a:pPr algn="just" eaLnBrk="1" hangingPunct="1">
              <a:buFontTx/>
              <a:buNone/>
            </a:pPr>
            <a:r>
              <a:rPr lang="fa-IR" altLang="en-US" sz="2800" b="1" dirty="0">
                <a:cs typeface="B Zar" pitchFamily="2" charset="-78"/>
              </a:rPr>
              <a:t>بر این اساس بایستی آن دسته از رفتار های هواشناسی که موجب بروز خطا و واگرایی در سامانه پیش بینی عددی می شوند بایستی حذف شوند، حتی ممکن است برخی از داده های دیدبانی واقعی، علیرغم اطمینان به اندازه گیری صحیح آنها، نیز حذف شوند.</a:t>
            </a: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482412832"/>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123</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150000"/>
              </a:lnSpc>
              <a:buFontTx/>
              <a:buNone/>
            </a:pPr>
            <a:r>
              <a:rPr lang="fa-IR" altLang="en-US" sz="2800" b="1" dirty="0">
                <a:solidFill>
                  <a:srgbClr val="00F600"/>
                </a:solidFill>
                <a:cs typeface="B Zar" pitchFamily="2" charset="-78"/>
              </a:rPr>
              <a:t>برای مثال از آنجا که یکی از منابع خطا در مدل سازی های عددی امواج گرانی (ناشی از چگالی) هستند، ممکن است برای حذف و غلبه بر اختلالات اینگونه امواج بر پیش بینی، برخی سرعت های شدید باد حذف یا تعدیل باشند (حتی اگر این سرعت ها واقعی باشند).</a:t>
            </a:r>
          </a:p>
          <a:p>
            <a:pPr algn="just" eaLnBrk="1" hangingPunct="1">
              <a:lnSpc>
                <a:spcPct val="150000"/>
              </a:lnSpc>
              <a:buFontTx/>
              <a:buNone/>
            </a:pPr>
            <a:endParaRPr lang="fa-IR" altLang="en-US" sz="2800" b="1" dirty="0" smtClean="0">
              <a:solidFill>
                <a:srgbClr val="00F600"/>
              </a:solidFill>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741005495"/>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124</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200" b="1" dirty="0" smtClean="0">
                <a:cs typeface="B Zar" pitchFamily="2" charset="-78"/>
              </a:rPr>
              <a:t>با حذف داده های فوق الذکر، داده های درونیابی شده تا حدودی خوش رفتار می شوند و می توان آنها را به عنوان خوراک اولیه به یک مدل عددی داد؛ اما آنها هنوز هم نیاز به اصلاح دارند. در گام بعدی مدل عددی مورد نظر توسط داده های درونیابی شده به مدت حدود 6 ساعت اجرای آزمایشی می شود. سپس داده های 6 ساعت آینده برونداد مدل با داده های درونیابی شده متغیرهای دیدبانی شده مقایسه می شوند </a:t>
            </a:r>
            <a:r>
              <a:rPr lang="fa-IR" altLang="en-US" sz="2200" b="1" dirty="0" smtClean="0">
                <a:solidFill>
                  <a:srgbClr val="00F600"/>
                </a:solidFill>
                <a:cs typeface="B Zar" pitchFamily="2" charset="-78"/>
              </a:rPr>
              <a:t>و خطای بین داده های پیش بینی و دیدبانی مورد تجزیه و تحلیل قرار می گیرند. در گام آخر داده های درونیابی آنقدر اصلاح می شوند تا خطای پیش بینی 6 ساعته از آستانه مشخص شده کمتر گردد. هنگامی که این شرط برقرار شد، داده های درونیابی مذکور به عنوان داده های شرایط مرزی خوش رفتار و سازگار به مدل عددی خورانده شده و مدل برای چند روز یا چند ماه آینده اجرا می شود</a:t>
            </a:r>
            <a:r>
              <a:rPr lang="fa-IR" altLang="en-US" sz="2200" b="1" dirty="0" smtClean="0">
                <a:cs typeface="B Zar" pitchFamily="2" charset="-78"/>
              </a:rPr>
              <a:t>.</a:t>
            </a:r>
          </a:p>
          <a:p>
            <a:pPr algn="just" eaLnBrk="1" hangingPunct="1">
              <a:buFontTx/>
              <a:buNone/>
            </a:pPr>
            <a:endParaRPr lang="fa-IR" altLang="en-US" sz="2200" b="1" dirty="0" smtClean="0">
              <a:cs typeface="B Zar" pitchFamily="2" charset="-78"/>
            </a:endParaRPr>
          </a:p>
          <a:p>
            <a:pPr algn="just" eaLnBrk="1" hangingPunct="1">
              <a:buFontTx/>
              <a:buNone/>
            </a:pPr>
            <a:r>
              <a:rPr lang="fa-IR" altLang="en-US" sz="2200" b="1" dirty="0" smtClean="0">
                <a:cs typeface="B Zar" pitchFamily="2" charset="-78"/>
              </a:rPr>
              <a:t>پس از اجرای مدل، برونداد آنها بایستی برای استفاده نهایی توسط مدل های عددی منطقه ای ریزگردانی و همچنین توسط یک روش آماری پس پردازش شوند</a:t>
            </a:r>
          </a:p>
          <a:p>
            <a:pPr algn="just" eaLnBrk="1" hangingPunct="1">
              <a:buFontTx/>
              <a:buNone/>
            </a:pPr>
            <a:endParaRPr lang="fa-IR" altLang="en-US" sz="22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127817234"/>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125</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b="1" dirty="0">
                <a:cs typeface="B Zar" pitchFamily="2" charset="-78"/>
              </a:rPr>
              <a:t>تفاوت سناریوی اقلیمی و سناریوی </a:t>
            </a:r>
            <a:r>
              <a:rPr lang="fa-IR" altLang="en-US" b="1" dirty="0" smtClean="0">
                <a:cs typeface="B Zar" pitchFamily="2" charset="-78"/>
              </a:rPr>
              <a:t>انتشار:</a:t>
            </a:r>
          </a:p>
          <a:p>
            <a:pPr algn="just" eaLnBrk="1" hangingPunct="1">
              <a:lnSpc>
                <a:spcPct val="80000"/>
              </a:lnSpc>
              <a:buFontTx/>
              <a:buNone/>
            </a:pPr>
            <a:endParaRPr lang="fa-IR" altLang="en-US" b="1" dirty="0" smtClean="0">
              <a:cs typeface="B Zar" pitchFamily="2" charset="-78"/>
            </a:endParaRPr>
          </a:p>
          <a:p>
            <a:pPr algn="just" eaLnBrk="1" hangingPunct="1">
              <a:lnSpc>
                <a:spcPct val="80000"/>
              </a:lnSpc>
              <a:buFontTx/>
              <a:buNone/>
            </a:pPr>
            <a:r>
              <a:rPr lang="fa-IR" altLang="en-US" sz="2800" b="1" dirty="0">
                <a:solidFill>
                  <a:srgbClr val="00F600"/>
                </a:solidFill>
                <a:cs typeface="B Zar" pitchFamily="2" charset="-78"/>
              </a:rPr>
              <a:t>سناریوهای انتشار  با لحاظ شرایط اقتصادی اجتماعی و توسعه ای به پیش بینی و برآورد میزان گازهای گلخانه ای و سایر گازهای آلاینده جوی در آینده می پردازند و هیچ گونه پیش بینی ای از وضعیت اقلیم و متغیرهای اقلیمی برای آینده نمی دهند، اما سناریوهای اقلیمی موضوع شان پیش بینی متغیرهای اقلیمی (به طور اعم که شامل برخی متغیرهای هیدرولوژی و آگروکلیمایی نیز می شود) در آینده است که ابزار این پیش بینی ها مدل های  دینامیکی اقلیمی است . </a:t>
            </a:r>
          </a:p>
          <a:p>
            <a:pPr algn="just" eaLnBrk="1" hangingPunct="1">
              <a:lnSpc>
                <a:spcPct val="80000"/>
              </a:lnSpc>
              <a:buFontTx/>
              <a:buNone/>
            </a:pPr>
            <a:r>
              <a:rPr lang="fa-IR" altLang="en-US" sz="2800" b="1" dirty="0">
                <a:solidFill>
                  <a:srgbClr val="FFC000"/>
                </a:solidFill>
                <a:cs typeface="B Zar" pitchFamily="2" charset="-78"/>
              </a:rPr>
              <a:t>سناریوهای اقلیمی برای پیش بینی آینده از داده های سناریوهای انتشار استفاده می کنند. به عبارت ساده تر، خروجی مدل های دینامیکی اقلیمی برای دهه های آینده همان سناریوهای اقلیمی هستند. </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249592754"/>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126</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600" b="1" dirty="0">
                <a:cs typeface="B Zar" pitchFamily="2" charset="-78"/>
              </a:rPr>
              <a:t>آیا كار مدلهای منطقه‌ای مثل </a:t>
            </a:r>
            <a:r>
              <a:rPr lang="en-US" altLang="en-US" sz="2600" b="1" dirty="0" err="1">
                <a:cs typeface="B Zar" pitchFamily="2" charset="-78"/>
              </a:rPr>
              <a:t>regcm</a:t>
            </a:r>
            <a:r>
              <a:rPr lang="en-US" altLang="en-US" sz="2600" b="1" dirty="0">
                <a:cs typeface="B Zar" pitchFamily="2" charset="-78"/>
              </a:rPr>
              <a:t>, mm5,wrf,...</a:t>
            </a:r>
            <a:r>
              <a:rPr lang="fa-IR" altLang="en-US" sz="2600" b="1" dirty="0">
                <a:cs typeface="B Zar" pitchFamily="2" charset="-78"/>
              </a:rPr>
              <a:t>ریزمقیاس نمایی است؟</a:t>
            </a:r>
          </a:p>
          <a:p>
            <a:pPr algn="just" eaLnBrk="1" hangingPunct="1">
              <a:buFontTx/>
              <a:buNone/>
            </a:pPr>
            <a:r>
              <a:rPr lang="fa-IR" altLang="en-US" sz="2600" b="1" dirty="0">
                <a:solidFill>
                  <a:srgbClr val="FFC000"/>
                </a:solidFill>
                <a:cs typeface="B Zar" pitchFamily="2" charset="-78"/>
              </a:rPr>
              <a:t>بله</a:t>
            </a:r>
          </a:p>
          <a:p>
            <a:pPr algn="just" eaLnBrk="1" hangingPunct="1">
              <a:buFontTx/>
              <a:buNone/>
            </a:pPr>
            <a:r>
              <a:rPr lang="fa-IR" altLang="en-US" sz="2600" b="1" dirty="0">
                <a:solidFill>
                  <a:srgbClr val="00F600"/>
                </a:solidFill>
                <a:cs typeface="B Zar" pitchFamily="2" charset="-78"/>
              </a:rPr>
              <a:t>2- تبدیل مقادیر شبیه سازی شده با مدلهای منطقه‌ای در محدوده شبكه ها به نقطه (مثلا در سطح ایستگاه) را چه می‌نامند؟ </a:t>
            </a:r>
          </a:p>
          <a:p>
            <a:pPr algn="just" eaLnBrk="1" hangingPunct="1">
              <a:buFontTx/>
              <a:buNone/>
            </a:pPr>
            <a:r>
              <a:rPr lang="fa-IR" altLang="en-US" sz="2600" b="1" dirty="0">
                <a:cs typeface="B Zar" pitchFamily="2" charset="-78"/>
              </a:rPr>
              <a:t>به طوركلی هر فرآیندی كه بر روی برونداد مدل های دینامیكی انجام می گیرد تا مقیاس مكانی آنها را كوچك تر نماید، پس پردازش نام دارد. پس پردازش ممكن است دینامیكی باشد یا اماری. </a:t>
            </a:r>
            <a:r>
              <a:rPr lang="fa-IR" altLang="en-US" sz="2600" b="1" dirty="0">
                <a:solidFill>
                  <a:srgbClr val="FFC000"/>
                </a:solidFill>
                <a:cs typeface="B Zar" pitchFamily="2" charset="-78"/>
              </a:rPr>
              <a:t>پس پردازش دینامیكی همان ریزمقیاس نمایی است. پس پردازش آماری فرآیندی است كه در همه مدل سازی های دینامیكی مورد نیاز است. در این روش هیچگاه داده ها تا حد نقطه ریز نمی شوند؛ اما در پس پردازش آماری برونداد مدل های دینامیكی تا حد ایستگاه (نقطه) ریز می شوند.</a:t>
            </a:r>
          </a:p>
          <a:p>
            <a:pPr algn="just" eaLnBrk="1" hangingPunct="1">
              <a:buFontTx/>
              <a:buNone/>
            </a:pPr>
            <a:endParaRPr lang="fa-IR" altLang="en-US" sz="26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93817414"/>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127</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cs typeface="B Zar" pitchFamily="2" charset="-78"/>
              </a:rPr>
              <a:t>پس پردازش آماری را از نظر داده های ورودی می توان به دو دسته تقسیم كرد: اول آن دسته ای كه نیاز به داده های هواشناسی طولانی مدت دارند (روش كلاسیك) و دسته دیگری كه در سال‌های اخیر توسعه داده شده اند</a:t>
            </a:r>
            <a:r>
              <a:rPr lang="fa-IR" altLang="en-US" sz="2800" b="1" dirty="0">
                <a:solidFill>
                  <a:srgbClr val="FFC000"/>
                </a:solidFill>
                <a:cs typeface="B Zar" pitchFamily="2" charset="-78"/>
              </a:rPr>
              <a:t>،  که بدون نیاز به داده‌های ورودی طولانی‌مدت در یک دوره آموزشی کوتاه مدت (برای نمونه چند روز تا چندهفته)، با ترکیب پیش‌بینی‌های مدل و دیدبانی‌ها، خطاهای سیستماتیک مدل دینامیکی را تصحیح می‌‌کند.</a:t>
            </a:r>
            <a:r>
              <a:rPr lang="fa-IR" altLang="en-US" sz="2800" b="1" dirty="0">
                <a:cs typeface="B Zar" pitchFamily="2" charset="-78"/>
              </a:rPr>
              <a:t> مزیت استفاده از دوره‌های آموزشی کوتاه مدت آن است که سامانه پس‌پردازش به سرعت می تواند به تغییر در الگوی خطاها پاسخ دهد. هرچند برای داشتن ضرایب پایدار باید از دوره‌های آموزشی بلند‌مدت استفاده کرد.</a:t>
            </a: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263263827"/>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128</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b="1" dirty="0">
                <a:solidFill>
                  <a:srgbClr val="FF0000"/>
                </a:solidFill>
                <a:cs typeface="B Zar" pitchFamily="2" charset="-78"/>
              </a:rPr>
              <a:t>كار فیلتر كالمن چیست؟</a:t>
            </a:r>
          </a:p>
          <a:p>
            <a:pPr algn="just" eaLnBrk="1" hangingPunct="1">
              <a:buFontTx/>
              <a:buNone/>
            </a:pPr>
            <a:r>
              <a:rPr lang="fa-IR" altLang="en-US" sz="2000" b="1" dirty="0">
                <a:cs typeface="B Zar" pitchFamily="2" charset="-78"/>
              </a:rPr>
              <a:t>پالایه(فیلتر) کالمن یک سیستم پیش بینی -دیدبانی-اصلاح است.یعنی سیستم یا مدلی پیش بینی می دهد سپس پیش بینی ها با داده های دیدبانی مقایسه می شود و رفتار بین پیش بینی و خطا مدل سازی می شود و در گام بعدی مطابق آخرین رفتار داده شده پیش بینی های آتی اصلاح می شوند. پالایه کالمن روشی است که بدون نیاز به داده‌های ورودی طولانی‌مدت، با ترکیب پیش‌بینی‌های مدل و دیدبانی‌ها، خطاهای سیستماتیک را تصحیح می‌‌کند.</a:t>
            </a:r>
          </a:p>
          <a:p>
            <a:pPr algn="just" eaLnBrk="1" hangingPunct="1">
              <a:buFontTx/>
              <a:buNone/>
            </a:pPr>
            <a:r>
              <a:rPr lang="fa-IR" altLang="en-US" sz="2000" b="1" dirty="0">
                <a:solidFill>
                  <a:srgbClr val="00F600"/>
                </a:solidFill>
                <a:cs typeface="B Zar" pitchFamily="2" charset="-78"/>
              </a:rPr>
              <a:t> در موارد زیادی از پالایه کالمن به منظور تصحیح برونداد مدل های منطقه ای برای دمای دو متری و سرعت باد ده متری استفاده شده و رابطه‌ خطای مدل با فراسنج‌های دیگر بررسی شده است. نتایج پژوهش‌های انجام شده نشان داده است كه حتی یک پالایه کالمن خطی ساده به دلیل کارکرد رضایت بخش و امکان اجرا روی یک رایانه معمولی می‌ تواند برای مقاصد عملیاتی در مراکز پیش‌بینی با امکانات محدود مورد استفاده قرار گیرد.</a:t>
            </a:r>
          </a:p>
          <a:p>
            <a:pPr algn="just" eaLnBrk="1" hangingPunct="1">
              <a:buFontTx/>
              <a:buNone/>
            </a:pPr>
            <a:r>
              <a:rPr lang="fa-IR" altLang="en-US" sz="2000" b="1" dirty="0">
                <a:solidFill>
                  <a:srgbClr val="FFC000"/>
                </a:solidFill>
                <a:cs typeface="B Zar" pitchFamily="2" charset="-78"/>
              </a:rPr>
              <a:t> برای مثال، نمونه ساده ای از پالایه کالمن توسط آزادی و همکاران (1388) بر روی پیش‌بینی‌های مستقیم مدل </a:t>
            </a:r>
            <a:r>
              <a:rPr lang="en-US" altLang="en-US" sz="2000" b="1" dirty="0">
                <a:solidFill>
                  <a:srgbClr val="FFC000"/>
                </a:solidFill>
                <a:cs typeface="B Zar" pitchFamily="2" charset="-78"/>
              </a:rPr>
              <a:t>MM5 </a:t>
            </a:r>
            <a:r>
              <a:rPr lang="fa-IR" altLang="en-US" sz="2000" b="1" dirty="0">
                <a:solidFill>
                  <a:srgbClr val="FFC000"/>
                </a:solidFill>
                <a:cs typeface="B Zar" pitchFamily="2" charset="-78"/>
              </a:rPr>
              <a:t>از دماهای بیشینه و کمینه دو متری سطح زمین و برای ۱۱۷ ایستگاه کشور اجرا شد.</a:t>
            </a:r>
          </a:p>
          <a:p>
            <a:pPr algn="just" eaLnBrk="1" hangingPunct="1">
              <a:buFontTx/>
              <a:buNone/>
            </a:pPr>
            <a:endParaRPr lang="fa-IR" altLang="en-US" sz="20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895455539"/>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129</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b="1" dirty="0">
                <a:cs typeface="B Zar" pitchFamily="2" charset="-78"/>
              </a:rPr>
              <a:t>واداشت تابشی چیست؟</a:t>
            </a:r>
          </a:p>
          <a:p>
            <a:pPr algn="just" eaLnBrk="1" hangingPunct="1">
              <a:buFontTx/>
              <a:buNone/>
            </a:pPr>
            <a:r>
              <a:rPr lang="fa-IR" altLang="en-US" sz="2800" b="1" dirty="0">
                <a:solidFill>
                  <a:srgbClr val="FFC000"/>
                </a:solidFill>
                <a:cs typeface="B Zar" pitchFamily="2" charset="-78"/>
              </a:rPr>
              <a:t>تفاوت بین انرژی تابشی دریافتی از خورشید و انرژی بازگشتی به جو توسط زمین می باشد. واداشت مثبت (ورودی بیشتر انرژی تابشی خورشید) موجب افزایش و واداشت منفی (برون رفت بیشتر انرژی) موجب کاهش دمای سیستم زمین می گردد. واداشت تابشی که می تواند مهمترین علت تغییر اقلیم باشد، </a:t>
            </a:r>
            <a:r>
              <a:rPr lang="fa-IR" altLang="en-US" sz="2800" b="1" dirty="0">
                <a:cs typeface="B Zar" pitchFamily="2" charset="-78"/>
              </a:rPr>
              <a:t>برای ارزیابی و مقایسه هر یک از عاملان طبیعی و انسانی تغییر اقلیم مورد استفاده قرار می گیرد و آن هر نوع تاثیرگذاری بر اقلیم با سرچشمه های بیرون از سیستم اقلیم زمین می باشد.</a:t>
            </a: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58313720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3EEF8C9-6222-4DE7-B7EE-98B01E30677B}" type="slidenum">
              <a:rPr lang="ar-SA">
                <a:solidFill>
                  <a:srgbClr val="FFFFFF"/>
                </a:solidFill>
              </a:rPr>
              <a:pPr>
                <a:defRPr/>
              </a:pPr>
              <a:t>13</a:t>
            </a:fld>
            <a:endParaRPr lang="en-US">
              <a:solidFill>
                <a:srgbClr val="FFFFFF"/>
              </a:solidFill>
            </a:endParaRPr>
          </a:p>
        </p:txBody>
      </p:sp>
      <p:sp>
        <p:nvSpPr>
          <p:cNvPr id="14339" name="Rectangle 3"/>
          <p:cNvSpPr>
            <a:spLocks noGrp="1" noChangeArrowheads="1"/>
          </p:cNvSpPr>
          <p:nvPr>
            <p:ph type="body" idx="4294967295"/>
          </p:nvPr>
        </p:nvSpPr>
        <p:spPr>
          <a:xfrm>
            <a:off x="457200" y="836615"/>
            <a:ext cx="8229600" cy="5545137"/>
          </a:xfrm>
        </p:spPr>
        <p:txBody>
          <a:bodyPr/>
          <a:lstStyle/>
          <a:p>
            <a:pPr algn="just" eaLnBrk="1" hangingPunct="1">
              <a:lnSpc>
                <a:spcPct val="90000"/>
              </a:lnSpc>
              <a:buFontTx/>
              <a:buNone/>
            </a:pPr>
            <a:r>
              <a:rPr lang="fa-IR" altLang="en-US" sz="2800" b="1" smtClean="0">
                <a:solidFill>
                  <a:srgbClr val="33CC33"/>
                </a:solidFill>
                <a:cs typeface="B Zar" pitchFamily="2" charset="-78"/>
              </a:rPr>
              <a:t>ج – تغيير در انحراف دايره البروج</a:t>
            </a:r>
          </a:p>
          <a:p>
            <a:pPr algn="just" eaLnBrk="1" hangingPunct="1">
              <a:lnSpc>
                <a:spcPct val="90000"/>
              </a:lnSpc>
            </a:pPr>
            <a:r>
              <a:rPr lang="fa-IR" altLang="en-US" sz="2400" b="1" smtClean="0">
                <a:solidFill>
                  <a:schemeClr val="hlink"/>
                </a:solidFill>
                <a:cs typeface="B Zar" pitchFamily="2" charset="-78"/>
              </a:rPr>
              <a:t>منظور از دايره البروج، زاويه مسيري است كه خورشيد در حركت ظاهري سالانه خود به دور زمين، با استواي سماوي (فصل مشترك سطح زمين با كره آسمان) ايجاد مي كند. به علت پديده تقديم ناشي از سيارات ميزان تمايل دايره البروج ثابت باقي نمي ماند.</a:t>
            </a:r>
          </a:p>
          <a:p>
            <a:pPr algn="just" eaLnBrk="1" hangingPunct="1">
              <a:lnSpc>
                <a:spcPct val="90000"/>
              </a:lnSpc>
            </a:pPr>
            <a:r>
              <a:rPr lang="fa-IR" altLang="en-US" sz="2400" b="1" smtClean="0">
                <a:cs typeface="B Zar" pitchFamily="2" charset="-78"/>
              </a:rPr>
              <a:t>با تغيير انحراف دايره البروج موقعيت مدارهاي رجعت و قطبي و همراه با آنها طول فصول نيز تغيير مي كند. افزايش انحراف در مورد عرض هاي جغرافيايي بالا با افزايش تابش تابستاني و كاهش تابش زمستان همراه است. اين امر باعث كاهش اختلاف منطقه اي انرژي در سطح كره زمين مي شود. در حالي كه كاهش انحراف دايره البروج باعث كاهش انرژي خورشيدي، مخصوصا در تابستان مناطق قطبي و در نتيجه گسترش يخچال ها و مكانيزم هاي پس خوراند حاصل از آلبدوي يخ، گسترش يخبندان ها و يخچال ها را در پي خواهد داشت.</a:t>
            </a:r>
          </a:p>
          <a:p>
            <a:pPr algn="just" eaLnBrk="1" hangingPunct="1">
              <a:lnSpc>
                <a:spcPct val="90000"/>
              </a:lnSpc>
            </a:pPr>
            <a:r>
              <a:rPr lang="fa-IR" altLang="en-US" sz="2400" b="1" smtClean="0">
                <a:cs typeface="B Zar" pitchFamily="2" charset="-78"/>
              </a:rPr>
              <a:t>بر اثر تغيير در انحراف دايره البروج انرژي دريافتي نيمكره شمالي تا 8+- درصد تغيير مي يابد.</a:t>
            </a:r>
          </a:p>
        </p:txBody>
      </p:sp>
      <p:sp>
        <p:nvSpPr>
          <p:cNvPr id="114696" name="Rectangle 8"/>
          <p:cNvSpPr>
            <a:spLocks noChangeArrowheads="1"/>
          </p:cNvSpPr>
          <p:nvPr/>
        </p:nvSpPr>
        <p:spPr bwMode="auto">
          <a:xfrm>
            <a:off x="179396" y="115893"/>
            <a:ext cx="8785225"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a:solidFill>
                  <a:srgbClr val="CCFF33"/>
                </a:solidFill>
                <a:effectLst>
                  <a:outerShdw blurRad="38100" dist="38100" dir="2700000" algn="tl">
                    <a:srgbClr val="000000"/>
                  </a:outerShdw>
                </a:effectLst>
              </a:rPr>
              <a:t>علل دگرگوني ها و تحولات اقليمي(</a:t>
            </a:r>
            <a:r>
              <a:rPr lang="fa-IR" sz="2400" b="1" dirty="0">
                <a:solidFill>
                  <a:srgbClr val="FFFF00"/>
                </a:solidFill>
                <a:effectLst>
                  <a:outerShdw blurRad="38100" dist="38100" dir="2700000" algn="tl">
                    <a:srgbClr val="000000"/>
                  </a:outerShdw>
                </a:effectLst>
                <a:cs typeface="B Jadid" pitchFamily="2" charset="-78"/>
              </a:rPr>
              <a:t>عوامل بيروني – </a:t>
            </a:r>
            <a:r>
              <a:rPr lang="fa-IR" sz="2000" b="1" dirty="0">
                <a:solidFill>
                  <a:srgbClr val="FF3300"/>
                </a:solidFill>
                <a:effectLst>
                  <a:outerShdw blurRad="38100" dist="38100" dir="2700000" algn="tl">
                    <a:srgbClr val="000000"/>
                  </a:outerShdw>
                </a:effectLst>
                <a:cs typeface="B Jadid" pitchFamily="2" charset="-78"/>
              </a:rPr>
              <a:t>نظريه ميلانكويچ</a:t>
            </a:r>
            <a:r>
              <a:rPr lang="fa-IR" sz="2800" b="1" dirty="0">
                <a:solidFill>
                  <a:srgbClr val="CCFF33"/>
                </a:solidFill>
                <a:effectLst>
                  <a:outerShdw blurRad="38100" dist="38100" dir="2700000" algn="tl">
                    <a:srgbClr val="000000"/>
                  </a:outerShdw>
                </a:effectLst>
              </a:rPr>
              <a:t>)</a:t>
            </a:r>
            <a:endParaRPr lang="en-US" sz="2800" b="1" dirty="0">
              <a:solidFill>
                <a:srgbClr val="CCFF33"/>
              </a:solidFill>
              <a:effectLst>
                <a:outerShdw blurRad="38100" dist="38100" dir="2700000" algn="tl">
                  <a:srgbClr val="000000"/>
                </a:outerShdw>
              </a:effectLst>
            </a:endParaRPr>
          </a:p>
        </p:txBody>
      </p:sp>
    </p:spTree>
    <p:extLst>
      <p:ext uri="{BB962C8B-B14F-4D97-AF65-F5344CB8AC3E}">
        <p14:creationId xmlns:p14="http://schemas.microsoft.com/office/powerpoint/2010/main" val="1955158574"/>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130</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b="1" dirty="0">
                <a:cs typeface="B Zar" pitchFamily="2" charset="-78"/>
              </a:rPr>
              <a:t>حساسیت و بازخورد </a:t>
            </a:r>
            <a:r>
              <a:rPr lang="fa-IR" altLang="en-US" b="1" dirty="0" smtClean="0">
                <a:cs typeface="B Zar" pitchFamily="2" charset="-78"/>
              </a:rPr>
              <a:t>اقلیمی:</a:t>
            </a:r>
          </a:p>
          <a:p>
            <a:pPr algn="just" eaLnBrk="1" hangingPunct="1">
              <a:lnSpc>
                <a:spcPct val="80000"/>
              </a:lnSpc>
              <a:buFontTx/>
              <a:buNone/>
            </a:pPr>
            <a:r>
              <a:rPr lang="fa-IR" altLang="en-US" sz="2800" b="1" dirty="0">
                <a:solidFill>
                  <a:srgbClr val="FF0000"/>
                </a:solidFill>
                <a:cs typeface="B Zar" pitchFamily="2" charset="-78"/>
              </a:rPr>
              <a:t>الف-بازخورد:</a:t>
            </a:r>
          </a:p>
          <a:p>
            <a:pPr algn="just" eaLnBrk="1" hangingPunct="1">
              <a:lnSpc>
                <a:spcPct val="80000"/>
              </a:lnSpc>
              <a:buFontTx/>
              <a:buNone/>
            </a:pPr>
            <a:r>
              <a:rPr lang="fa-IR" altLang="en-US" sz="2800" b="1" dirty="0">
                <a:cs typeface="B Zar" pitchFamily="2" charset="-78"/>
              </a:rPr>
              <a:t>	به هر فرآیندی که علت و معلول با همدیگر یک مدار بسته را تشکیل داده، به طوریکه هر دو همدیگر را تغذیه نمایند، بازخورد گفته می شود(شکل 1). از دیدگاه اقلیمی بازخورد فرآیندی است که در آن تغییر یک فراسنج(متغیر) موجب تغییر در فراسنج دوم می گردد و تغییر در فراسنج دوم موجب تغییر در فراسنج اول می گردد</a:t>
            </a:r>
            <a:r>
              <a:rPr lang="fa-IR" altLang="en-US" sz="2800" b="1" dirty="0">
                <a:solidFill>
                  <a:srgbClr val="FFC000"/>
                </a:solidFill>
                <a:cs typeface="B Zar" pitchFamily="2" charset="-78"/>
              </a:rPr>
              <a:t>. بازخورد مثبت موجب افزایش در تغییر فراسنج اولیه می گردد؛ در حالیکه در بازخورد منفی مقدار فراسنج اولیه کاهش می یابد.</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100" y="4419600"/>
            <a:ext cx="209073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074303"/>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131</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400" b="1" dirty="0">
                <a:cs typeface="B Zar" pitchFamily="2" charset="-78"/>
              </a:rPr>
              <a:t>بازخورد در علوم مختلف به ویژه در تغییر اقلیم دیده می شود.  سامانه اقلیم با بازخوردهای مختلف مثبت و منفی بین فرآیندهای گوناگون مشخص می شود. به عنوان نمونه می توان به فرآیند "برف-آلبیدو" (بازخورد مثبت) اشاره کرد که در آن ذوب برف موجب افزایش تیرگی زمین(کاهش آلبیدو یا بازتاب) می شود که خود این فرآیند موجب جذب بیشتر گرما گردیده و باعث ذوب برف بیشتری می شود</a:t>
            </a:r>
            <a:r>
              <a:rPr lang="fa-IR" altLang="en-US" sz="2400" b="1" dirty="0">
                <a:solidFill>
                  <a:srgbClr val="FFC000"/>
                </a:solidFill>
                <a:cs typeface="B Zar" pitchFamily="2" charset="-78"/>
              </a:rPr>
              <a:t>. یک مثال دیگر برای تبیین بازخورد مثبت می تواند زوج "گرمایش جهانی-بخار آب" باشد. به اینصورت که گرمایش جهانی موجب افزایش بخار آب در جو می گردد و بخار آب خود به عنوان یک گاز گلخانه ای موجب افزایش بیشتر دمای کره زمین می شود. </a:t>
            </a:r>
          </a:p>
          <a:p>
            <a:pPr algn="just" eaLnBrk="1" hangingPunct="1">
              <a:buFontTx/>
              <a:buNone/>
            </a:pPr>
            <a:r>
              <a:rPr lang="fa-IR" altLang="en-US" sz="2400" b="1" dirty="0">
                <a:cs typeface="B Zar" pitchFamily="2" charset="-78"/>
              </a:rPr>
              <a:t>زوج "گرمایش جهانی-ابرناکی" یک فرآیند با بازخورد منفی است، به اینصورت که افزایش دمای کره زمین موجب افزایش بخار آب و ابرناکی در کره زمین می گردد و افزایش پوشش ابر خود موجب کاهش تابش ورودی (افزایش بازتاب یا آلبیدو) گردیده و روند افزایش دما را کاهش می دهد. </a:t>
            </a:r>
          </a:p>
          <a:p>
            <a:pPr algn="just" eaLnBrk="1" hangingPunct="1">
              <a:buFontTx/>
              <a:buNone/>
            </a:pPr>
            <a:endParaRPr lang="fa-IR" altLang="en-US" sz="24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450574129"/>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132</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b="1" dirty="0">
                <a:solidFill>
                  <a:srgbClr val="FF0000"/>
                </a:solidFill>
                <a:cs typeface="B Zar" pitchFamily="2" charset="-78"/>
              </a:rPr>
              <a:t>ب: حساسیت:</a:t>
            </a:r>
          </a:p>
          <a:p>
            <a:pPr algn="just" eaLnBrk="1" hangingPunct="1">
              <a:lnSpc>
                <a:spcPct val="80000"/>
              </a:lnSpc>
              <a:buFontTx/>
              <a:buNone/>
            </a:pPr>
            <a:r>
              <a:rPr lang="fa-IR" altLang="en-US" sz="2800" b="1" dirty="0">
                <a:cs typeface="B Zar" pitchFamily="2" charset="-78"/>
              </a:rPr>
              <a:t>	</a:t>
            </a:r>
            <a:r>
              <a:rPr lang="fa-IR" altLang="en-US" sz="2800" b="1" dirty="0">
                <a:solidFill>
                  <a:srgbClr val="FFFF00"/>
                </a:solidFill>
                <a:cs typeface="B Zar" pitchFamily="2" charset="-78"/>
              </a:rPr>
              <a:t>میزان حساسیت اقلیم به بازخوردهای اقلیمی وابسته است، به عبارت دیگر حساسیت اقلیم برآیند بازخوردهای مختلف می باشد. حساسیت اقلیم عبارتست از میزان تغییر دما در واکنش به تغییر در واداشت تابشی(</a:t>
            </a:r>
            <a:r>
              <a:rPr lang="en-US" altLang="en-US" sz="2800" b="1" dirty="0">
                <a:solidFill>
                  <a:srgbClr val="FFFF00"/>
                </a:solidFill>
                <a:cs typeface="B Zar" pitchFamily="2" charset="-78"/>
              </a:rPr>
              <a:t>radiative forcing </a:t>
            </a:r>
            <a:r>
              <a:rPr lang="fa-IR" altLang="en-US" sz="2800" b="1" dirty="0">
                <a:solidFill>
                  <a:srgbClr val="FFFF00"/>
                </a:solidFill>
                <a:cs typeface="B Zar" pitchFamily="2" charset="-78"/>
              </a:rPr>
              <a:t>تابش ورودی به زمین منهای تابش خروجی از آن را واداشت تابشی می گویند که بر حسب وات بر مترمربع بیان می شود). </a:t>
            </a:r>
          </a:p>
          <a:p>
            <a:pPr algn="just" eaLnBrk="1" hangingPunct="1">
              <a:lnSpc>
                <a:spcPct val="80000"/>
              </a:lnSpc>
              <a:buFontTx/>
              <a:buNone/>
            </a:pPr>
            <a:r>
              <a:rPr lang="fa-IR" altLang="en-US" sz="2800" b="1" dirty="0">
                <a:cs typeface="B Zar" pitchFamily="2" charset="-78"/>
              </a:rPr>
              <a:t>عموما حساسیت اقلیم در چارچوب واداشت تابشی دی اکسید کربن بیان می شود. تغییر دمای سطح زمین در اثر تغییری به اندازه یک واحد در واداشت تابشی حساسیت اقلیم را نشان می دهد </a:t>
            </a:r>
            <a:r>
              <a:rPr lang="fa-IR" altLang="en-US" sz="2800" b="1" dirty="0">
                <a:solidFill>
                  <a:srgbClr val="00F600"/>
                </a:solidFill>
                <a:cs typeface="B Zar" pitchFamily="2" charset="-78"/>
              </a:rPr>
              <a:t>که بر حسب درجه سلسیوس بر وات بر مترمربع بیان می شود. میزان حساسیت اقلیم -به ویژه ناشی از غلظت دی اکسید کربن- اغلب بر اساس میزان تغییر دمای ناشی از دو برابر شدن غلظت دی اکسید کربن سنجیده می شود. </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517966350"/>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133</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cs typeface="B Zar" pitchFamily="2" charset="-78"/>
              </a:rPr>
              <a:t>بر اساس گزارش پنجم </a:t>
            </a:r>
            <a:r>
              <a:rPr lang="en-US" altLang="en-US" sz="2800" b="1" dirty="0">
                <a:cs typeface="B Zar" pitchFamily="2" charset="-78"/>
              </a:rPr>
              <a:t>IPCC </a:t>
            </a:r>
            <a:r>
              <a:rPr lang="fa-IR" altLang="en-US" sz="2800" b="1" dirty="0" smtClean="0">
                <a:cs typeface="B Zar" pitchFamily="2" charset="-78"/>
              </a:rPr>
              <a:t>حساسیت </a:t>
            </a:r>
            <a:r>
              <a:rPr lang="fa-IR" altLang="en-US" sz="2800" b="1" dirty="0">
                <a:cs typeface="B Zar" pitchFamily="2" charset="-78"/>
              </a:rPr>
              <a:t>اقلیم به دو برابر شدن غلظت دی اکسید کربن به اینصورت می باشد:</a:t>
            </a:r>
          </a:p>
          <a:p>
            <a:pPr algn="just" eaLnBrk="1" hangingPunct="1">
              <a:buFontTx/>
              <a:buNone/>
            </a:pPr>
            <a:r>
              <a:rPr lang="fa-IR" altLang="en-US" sz="2800" b="1" dirty="0">
                <a:solidFill>
                  <a:srgbClr val="FFC000"/>
                </a:solidFill>
                <a:cs typeface="B Zar" pitchFamily="2" charset="-78"/>
              </a:rPr>
              <a:t>به احتمال حدود 90 درصد حساسیت اقلیم(نسبت به دو برابر شدن دی اکسید کربن) بین 2 تا 4.5 درجه سلسیوس بوده و با احتمال حدود 95 درصد بیش از 1.5 درجه خواهد بود. همچنین با احتمال 99 درصد میانگین حساسیت اقلیمی حول و حوش 3 درجه سلسیوس بوده و مقادیر بیشتر از 6 تا 7 درجه سلسیوس برای آن محتمل نیست.</a:t>
            </a:r>
          </a:p>
          <a:p>
            <a:pPr algn="just" eaLnBrk="1" hangingPunct="1">
              <a:buFontTx/>
              <a:buNone/>
            </a:pPr>
            <a:endParaRPr lang="fa-IR" altLang="en-US" sz="2800" b="1" dirty="0">
              <a:cs typeface="B Zar" pitchFamily="2" charset="-78"/>
            </a:endParaRP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480902205"/>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134</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endParaRPr lang="fa-IR" altLang="en-US" sz="2800" b="1" dirty="0" smtClean="0">
              <a:cs typeface="B Zar" pitchFamily="2" charset="-78"/>
            </a:endParaRPr>
          </a:p>
          <a:p>
            <a:pPr algn="just" eaLnBrk="1" hangingPunct="1">
              <a:lnSpc>
                <a:spcPct val="80000"/>
              </a:lnSpc>
              <a:buFontTx/>
              <a:buNone/>
            </a:pPr>
            <a:r>
              <a:rPr lang="fa-IR" altLang="en-US" b="1" dirty="0" smtClean="0">
                <a:solidFill>
                  <a:srgbClr val="FF0000"/>
                </a:solidFill>
                <a:cs typeface="B Zar" pitchFamily="2" charset="-78"/>
              </a:rPr>
              <a:t>مقیاس </a:t>
            </a:r>
            <a:r>
              <a:rPr lang="fa-IR" altLang="en-US" b="1" dirty="0">
                <a:solidFill>
                  <a:srgbClr val="FF0000"/>
                </a:solidFill>
                <a:cs typeface="B Zar" pitchFamily="2" charset="-78"/>
              </a:rPr>
              <a:t>زمانی برای پیش بینی های </a:t>
            </a:r>
            <a:r>
              <a:rPr lang="fa-IR" altLang="en-US" b="1" dirty="0" smtClean="0">
                <a:solidFill>
                  <a:srgbClr val="FF0000"/>
                </a:solidFill>
                <a:cs typeface="B Zar" pitchFamily="2" charset="-78"/>
              </a:rPr>
              <a:t>هواشناسی:</a:t>
            </a:r>
          </a:p>
          <a:p>
            <a:pPr algn="just" eaLnBrk="1" hangingPunct="1">
              <a:lnSpc>
                <a:spcPct val="80000"/>
              </a:lnSpc>
              <a:buFontTx/>
              <a:buNone/>
            </a:pPr>
            <a:endParaRPr lang="fa-IR" altLang="en-US" sz="2800" b="1" dirty="0" smtClean="0">
              <a:cs typeface="B Zar" pitchFamily="2" charset="-78"/>
            </a:endParaRPr>
          </a:p>
          <a:p>
            <a:pPr algn="just" eaLnBrk="1" hangingPunct="1">
              <a:lnSpc>
                <a:spcPct val="80000"/>
              </a:lnSpc>
              <a:buFontTx/>
              <a:buNone/>
            </a:pPr>
            <a:endParaRPr lang="fa-IR" altLang="en-US" sz="2800" b="1" dirty="0" smtClean="0">
              <a:cs typeface="B Zar" pitchFamily="2" charset="-78"/>
            </a:endParaRPr>
          </a:p>
          <a:p>
            <a:pPr algn="just" eaLnBrk="1" hangingPunct="1">
              <a:lnSpc>
                <a:spcPct val="80000"/>
              </a:lnSpc>
              <a:buFontTx/>
              <a:buNone/>
            </a:pPr>
            <a:r>
              <a:rPr lang="fa-IR" altLang="en-US" sz="2800" b="1" dirty="0">
                <a:solidFill>
                  <a:srgbClr val="FFC000"/>
                </a:solidFill>
                <a:cs typeface="B Zar" pitchFamily="2" charset="-78"/>
              </a:rPr>
              <a:t>1- پیش بینی های کوتاه مدت : </a:t>
            </a:r>
            <a:r>
              <a:rPr lang="en-US" altLang="en-US" sz="2800" b="1" dirty="0" smtClean="0">
                <a:solidFill>
                  <a:srgbClr val="FFC000"/>
                </a:solidFill>
                <a:cs typeface="B Zar" pitchFamily="2" charset="-78"/>
              </a:rPr>
              <a:t>Short </a:t>
            </a:r>
            <a:r>
              <a:rPr lang="en-US" altLang="en-US" sz="2800" b="1" dirty="0">
                <a:solidFill>
                  <a:srgbClr val="FFC000"/>
                </a:solidFill>
                <a:cs typeface="B Zar" pitchFamily="2" charset="-78"/>
              </a:rPr>
              <a:t>Range </a:t>
            </a:r>
            <a:r>
              <a:rPr lang="en-US" altLang="en-US" sz="2800" b="1" dirty="0" smtClean="0">
                <a:solidFill>
                  <a:srgbClr val="FFC000"/>
                </a:solidFill>
                <a:cs typeface="B Zar" pitchFamily="2" charset="-78"/>
              </a:rPr>
              <a:t>Forecast</a:t>
            </a:r>
            <a:endParaRPr lang="fa-IR" altLang="en-US" sz="2800" b="1" dirty="0" smtClean="0">
              <a:solidFill>
                <a:srgbClr val="FFC000"/>
              </a:solidFill>
              <a:cs typeface="B Zar" pitchFamily="2" charset="-78"/>
            </a:endParaRPr>
          </a:p>
          <a:p>
            <a:pPr algn="just" eaLnBrk="1" hangingPunct="1">
              <a:lnSpc>
                <a:spcPct val="80000"/>
              </a:lnSpc>
              <a:buFontTx/>
              <a:buNone/>
            </a:pPr>
            <a:endParaRPr lang="en-US" altLang="en-US" sz="2800" b="1" dirty="0">
              <a:cs typeface="B Zar" pitchFamily="2" charset="-78"/>
            </a:endParaRPr>
          </a:p>
          <a:p>
            <a:pPr algn="just" eaLnBrk="1" hangingPunct="1">
              <a:lnSpc>
                <a:spcPct val="80000"/>
              </a:lnSpc>
              <a:buFontTx/>
              <a:buNone/>
            </a:pPr>
            <a:r>
              <a:rPr lang="fa-IR" altLang="en-US" sz="2800" b="1" dirty="0" smtClean="0">
                <a:cs typeface="B Zar" pitchFamily="2" charset="-78"/>
              </a:rPr>
              <a:t>2- </a:t>
            </a:r>
            <a:r>
              <a:rPr lang="en-US" altLang="en-US" sz="2800" b="1" dirty="0" smtClean="0">
                <a:cs typeface="B Zar" pitchFamily="2" charset="-78"/>
              </a:rPr>
              <a:t> </a:t>
            </a:r>
            <a:r>
              <a:rPr lang="fa-IR" altLang="en-US" sz="2800" b="1" dirty="0">
                <a:cs typeface="B Zar" pitchFamily="2" charset="-78"/>
              </a:rPr>
              <a:t>پیش بینی های میان مدت : </a:t>
            </a:r>
            <a:r>
              <a:rPr lang="en-US" altLang="en-US" sz="2800" b="1" dirty="0" smtClean="0">
                <a:cs typeface="B Zar" pitchFamily="2" charset="-78"/>
              </a:rPr>
              <a:t>Middle </a:t>
            </a:r>
            <a:r>
              <a:rPr lang="en-US" altLang="en-US" sz="2800" b="1" dirty="0">
                <a:cs typeface="B Zar" pitchFamily="2" charset="-78"/>
              </a:rPr>
              <a:t>Range </a:t>
            </a:r>
            <a:r>
              <a:rPr lang="en-US" altLang="en-US" sz="2800" b="1" dirty="0" smtClean="0">
                <a:cs typeface="B Zar" pitchFamily="2" charset="-78"/>
              </a:rPr>
              <a:t>Forecast</a:t>
            </a:r>
            <a:endParaRPr lang="en-US" altLang="en-US" sz="2800" b="1" dirty="0">
              <a:cs typeface="B Zar" pitchFamily="2" charset="-78"/>
            </a:endParaRPr>
          </a:p>
          <a:p>
            <a:pPr algn="just" eaLnBrk="1" hangingPunct="1">
              <a:lnSpc>
                <a:spcPct val="80000"/>
              </a:lnSpc>
              <a:buFontTx/>
              <a:buNone/>
            </a:pPr>
            <a:endParaRPr lang="en-US" altLang="en-US" sz="2800" b="1" dirty="0">
              <a:cs typeface="B Zar" pitchFamily="2" charset="-78"/>
            </a:endParaRPr>
          </a:p>
          <a:p>
            <a:pPr algn="just" eaLnBrk="1" hangingPunct="1">
              <a:lnSpc>
                <a:spcPct val="80000"/>
              </a:lnSpc>
              <a:buFontTx/>
              <a:buNone/>
            </a:pPr>
            <a:r>
              <a:rPr lang="fa-IR" altLang="en-US" sz="2800" b="1" dirty="0" smtClean="0">
                <a:cs typeface="B Zar" pitchFamily="2" charset="-78"/>
              </a:rPr>
              <a:t>3-</a:t>
            </a:r>
            <a:r>
              <a:rPr lang="en-US" altLang="en-US" sz="2800" b="1" dirty="0" smtClean="0">
                <a:cs typeface="B Zar" pitchFamily="2" charset="-78"/>
              </a:rPr>
              <a:t> </a:t>
            </a:r>
            <a:r>
              <a:rPr lang="fa-IR" altLang="en-US" sz="2800" b="1" dirty="0">
                <a:cs typeface="B Zar" pitchFamily="2" charset="-78"/>
              </a:rPr>
              <a:t>پیش بینی های بلند مدت : </a:t>
            </a:r>
            <a:r>
              <a:rPr lang="en-US" altLang="en-US" sz="2800" b="1" dirty="0" smtClean="0">
                <a:cs typeface="B Zar" pitchFamily="2" charset="-78"/>
              </a:rPr>
              <a:t>Long </a:t>
            </a:r>
            <a:r>
              <a:rPr lang="en-US" altLang="en-US" sz="2800" b="1" dirty="0">
                <a:cs typeface="B Zar" pitchFamily="2" charset="-78"/>
              </a:rPr>
              <a:t>Range </a:t>
            </a:r>
            <a:r>
              <a:rPr lang="en-US" altLang="en-US" sz="2800" b="1" dirty="0" smtClean="0">
                <a:cs typeface="B Zar" pitchFamily="2" charset="-78"/>
              </a:rPr>
              <a:t>Forecast</a:t>
            </a:r>
            <a:endParaRPr lang="en-US" altLang="en-US" sz="2800" b="1" dirty="0">
              <a:cs typeface="B Zar" pitchFamily="2" charset="-78"/>
            </a:endParaRP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088901423"/>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135</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marL="514350" indent="-514350" algn="just" eaLnBrk="1" hangingPunct="1">
              <a:lnSpc>
                <a:spcPct val="80000"/>
              </a:lnSpc>
              <a:buFontTx/>
              <a:buAutoNum type="arabicPeriod"/>
            </a:pPr>
            <a:r>
              <a:rPr lang="fa-IR" altLang="en-US" b="1" dirty="0" smtClean="0">
                <a:cs typeface="B Zar" pitchFamily="2" charset="-78"/>
              </a:rPr>
              <a:t>پیش </a:t>
            </a:r>
            <a:r>
              <a:rPr lang="fa-IR" altLang="en-US" b="1" dirty="0">
                <a:cs typeface="B Zar" pitchFamily="2" charset="-78"/>
              </a:rPr>
              <a:t>بینی های کوتاه مدت </a:t>
            </a:r>
            <a:r>
              <a:rPr lang="fa-IR" altLang="en-US" sz="2400" b="1" dirty="0">
                <a:cs typeface="B Zar" pitchFamily="2" charset="-78"/>
              </a:rPr>
              <a:t>: </a:t>
            </a:r>
            <a:r>
              <a:rPr lang="en-US" altLang="en-US" sz="2400" b="1" dirty="0" smtClean="0">
                <a:cs typeface="B Zar" pitchFamily="2" charset="-78"/>
              </a:rPr>
              <a:t>Short </a:t>
            </a:r>
            <a:r>
              <a:rPr lang="en-US" altLang="en-US" sz="2400" b="1" dirty="0">
                <a:cs typeface="B Zar" pitchFamily="2" charset="-78"/>
              </a:rPr>
              <a:t>Range </a:t>
            </a:r>
            <a:r>
              <a:rPr lang="en-US" altLang="en-US" sz="2400" b="1" dirty="0" smtClean="0">
                <a:cs typeface="B Zar" pitchFamily="2" charset="-78"/>
              </a:rPr>
              <a:t>Forecast</a:t>
            </a:r>
            <a:endParaRPr lang="en-US" altLang="en-US" sz="2400" b="1" dirty="0">
              <a:cs typeface="B Zar" pitchFamily="2" charset="-78"/>
            </a:endParaRPr>
          </a:p>
          <a:p>
            <a:pPr algn="just" eaLnBrk="1" hangingPunct="1">
              <a:lnSpc>
                <a:spcPct val="80000"/>
              </a:lnSpc>
              <a:buFontTx/>
              <a:buNone/>
            </a:pPr>
            <a:endParaRPr lang="en-US" altLang="en-US" sz="2000" b="1" dirty="0">
              <a:cs typeface="B Zar" pitchFamily="2" charset="-78"/>
            </a:endParaRPr>
          </a:p>
          <a:p>
            <a:pPr algn="just" eaLnBrk="1" hangingPunct="1">
              <a:lnSpc>
                <a:spcPct val="80000"/>
              </a:lnSpc>
              <a:buFontTx/>
              <a:buNone/>
            </a:pPr>
            <a:r>
              <a:rPr lang="fa-IR" altLang="en-US" sz="2600" b="1" dirty="0">
                <a:solidFill>
                  <a:srgbClr val="FF0000"/>
                </a:solidFill>
                <a:cs typeface="B Zar" pitchFamily="2" charset="-78"/>
              </a:rPr>
              <a:t>الف- پیش بینی روزانه :</a:t>
            </a:r>
          </a:p>
          <a:p>
            <a:pPr algn="just" eaLnBrk="1" hangingPunct="1">
              <a:lnSpc>
                <a:spcPct val="80000"/>
              </a:lnSpc>
              <a:buFontTx/>
              <a:buNone/>
            </a:pPr>
            <a:endParaRPr lang="fa-IR" altLang="en-US" sz="2000" b="1" dirty="0">
              <a:cs typeface="B Zar" pitchFamily="2" charset="-78"/>
            </a:endParaRPr>
          </a:p>
          <a:p>
            <a:pPr algn="just" eaLnBrk="1" hangingPunct="1">
              <a:lnSpc>
                <a:spcPct val="80000"/>
              </a:lnSpc>
              <a:buFontTx/>
              <a:buNone/>
            </a:pPr>
            <a:r>
              <a:rPr lang="fa-IR" altLang="en-US" sz="2000" b="1" dirty="0">
                <a:cs typeface="B Zar" pitchFamily="2" charset="-78"/>
              </a:rPr>
              <a:t> </a:t>
            </a:r>
            <a:r>
              <a:rPr lang="fa-IR" altLang="en-US" sz="2000" b="1" dirty="0">
                <a:solidFill>
                  <a:srgbClr val="FFC301"/>
                </a:solidFill>
                <a:cs typeface="B Zar" pitchFamily="2" charset="-78"/>
              </a:rPr>
              <a:t>صدور پیش بینی وضعیت جوی منطقه در بازه زمانی 12 تا 48 ساعته</a:t>
            </a:r>
          </a:p>
          <a:p>
            <a:pPr algn="just" eaLnBrk="1" hangingPunct="1">
              <a:lnSpc>
                <a:spcPct val="80000"/>
              </a:lnSpc>
              <a:buFontTx/>
              <a:buNone/>
            </a:pPr>
            <a:endParaRPr lang="fa-IR" altLang="en-US" sz="2000" b="1" dirty="0">
              <a:cs typeface="B Zar" pitchFamily="2" charset="-78"/>
            </a:endParaRPr>
          </a:p>
          <a:p>
            <a:pPr algn="just" eaLnBrk="1" hangingPunct="1">
              <a:lnSpc>
                <a:spcPct val="80000"/>
              </a:lnSpc>
              <a:buFontTx/>
              <a:buNone/>
            </a:pPr>
            <a:r>
              <a:rPr lang="fa-IR" altLang="en-US" sz="2000" b="1" dirty="0">
                <a:cs typeface="B Zar" pitchFamily="2" charset="-78"/>
              </a:rPr>
              <a:t> </a:t>
            </a:r>
            <a:r>
              <a:rPr lang="fa-IR" altLang="en-US" sz="2600" b="1" dirty="0">
                <a:solidFill>
                  <a:srgbClr val="00F600"/>
                </a:solidFill>
                <a:cs typeface="B Zar" pitchFamily="2" charset="-78"/>
              </a:rPr>
              <a:t>ب- اطلاعیه هواشناسی :</a:t>
            </a:r>
          </a:p>
          <a:p>
            <a:pPr algn="just" eaLnBrk="1" hangingPunct="1">
              <a:lnSpc>
                <a:spcPct val="80000"/>
              </a:lnSpc>
              <a:buFontTx/>
              <a:buNone/>
            </a:pPr>
            <a:endParaRPr lang="fa-IR" altLang="en-US" sz="2000" b="1" dirty="0">
              <a:cs typeface="B Zar" pitchFamily="2" charset="-78"/>
            </a:endParaRPr>
          </a:p>
          <a:p>
            <a:pPr algn="just" eaLnBrk="1" hangingPunct="1">
              <a:lnSpc>
                <a:spcPct val="80000"/>
              </a:lnSpc>
              <a:buFontTx/>
              <a:buNone/>
            </a:pPr>
            <a:r>
              <a:rPr lang="fa-IR" altLang="en-US" sz="2000" b="1" dirty="0">
                <a:cs typeface="B Zar" pitchFamily="2" charset="-78"/>
              </a:rPr>
              <a:t> پیش بینی احتمال رخداد یک پدیده جوی که احتمال افزایش شدت آن می رود و جـهت اطلاع  صادر می شود. اطلاعیه معمولا 1 تا 3  روز قبل از وقوع صادر می شود</a:t>
            </a:r>
          </a:p>
          <a:p>
            <a:pPr algn="just" eaLnBrk="1" hangingPunct="1">
              <a:lnSpc>
                <a:spcPct val="80000"/>
              </a:lnSpc>
              <a:buFontTx/>
              <a:buNone/>
            </a:pPr>
            <a:endParaRPr lang="fa-IR" altLang="en-US" sz="2000" b="1" dirty="0">
              <a:cs typeface="B Zar" pitchFamily="2" charset="-78"/>
            </a:endParaRPr>
          </a:p>
          <a:p>
            <a:pPr algn="just" eaLnBrk="1" hangingPunct="1">
              <a:lnSpc>
                <a:spcPct val="80000"/>
              </a:lnSpc>
              <a:buFontTx/>
              <a:buNone/>
            </a:pPr>
            <a:r>
              <a:rPr lang="fa-IR" altLang="en-US" sz="2000" b="1" dirty="0">
                <a:solidFill>
                  <a:srgbClr val="FFC301"/>
                </a:solidFill>
                <a:cs typeface="B Zar" pitchFamily="2" charset="-78"/>
              </a:rPr>
              <a:t> </a:t>
            </a:r>
            <a:r>
              <a:rPr lang="fa-IR" altLang="en-US" sz="2600" b="1" dirty="0">
                <a:solidFill>
                  <a:srgbClr val="FFC301"/>
                </a:solidFill>
                <a:cs typeface="B Zar" pitchFamily="2" charset="-78"/>
              </a:rPr>
              <a:t>ج- اخطاریه هواشناسی :</a:t>
            </a:r>
          </a:p>
          <a:p>
            <a:pPr algn="just" eaLnBrk="1" hangingPunct="1">
              <a:lnSpc>
                <a:spcPct val="80000"/>
              </a:lnSpc>
              <a:buFontTx/>
              <a:buNone/>
            </a:pPr>
            <a:endParaRPr lang="fa-IR" altLang="en-US" sz="2000" b="1" dirty="0">
              <a:cs typeface="B Zar" pitchFamily="2" charset="-78"/>
            </a:endParaRPr>
          </a:p>
          <a:p>
            <a:pPr algn="just" eaLnBrk="1" hangingPunct="1">
              <a:lnSpc>
                <a:spcPct val="80000"/>
              </a:lnSpc>
              <a:buFontTx/>
              <a:buNone/>
            </a:pPr>
            <a:r>
              <a:rPr lang="fa-IR" altLang="en-US" sz="2000" b="1" dirty="0">
                <a:solidFill>
                  <a:srgbClr val="00F600"/>
                </a:solidFill>
                <a:cs typeface="B Zar" pitchFamily="2" charset="-78"/>
              </a:rPr>
              <a:t> قطعیت رخداد یک پدیده هواشناسی که تبدیل به حالت مخرب خواهد شد صدور اخطاریه جهت مقابـله و  پیشگیری از بلایای جوی چون توفان ، تگرگ ، سیل و ... صادر  می شود. اخطاریه 6 تا 12 ساعت قبل از وقوع صادر می شود و احتمال در آن بکار نمی رود.</a:t>
            </a:r>
          </a:p>
          <a:p>
            <a:pPr algn="just" eaLnBrk="1" hangingPunct="1">
              <a:lnSpc>
                <a:spcPct val="80000"/>
              </a:lnSpc>
              <a:buFontTx/>
              <a:buNone/>
            </a:pPr>
            <a:endParaRPr lang="fa-IR" altLang="en-US" sz="20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4026224773"/>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136</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r>
              <a:rPr lang="fa-IR" altLang="en-US" sz="2800" b="1" dirty="0">
                <a:cs typeface="B Zar" pitchFamily="2" charset="-78"/>
              </a:rPr>
              <a:t>2- پیش بینی های میان مدت : </a:t>
            </a:r>
            <a:r>
              <a:rPr lang="en-US" altLang="en-US" sz="2800" b="1" dirty="0" smtClean="0">
                <a:cs typeface="B Zar" pitchFamily="2" charset="-78"/>
              </a:rPr>
              <a:t>Middle </a:t>
            </a:r>
            <a:r>
              <a:rPr lang="en-US" altLang="en-US" sz="2800" b="1" dirty="0">
                <a:cs typeface="B Zar" pitchFamily="2" charset="-78"/>
              </a:rPr>
              <a:t>Range </a:t>
            </a:r>
            <a:r>
              <a:rPr lang="en-US" altLang="en-US" sz="2800" b="1" dirty="0" smtClean="0">
                <a:cs typeface="B Zar" pitchFamily="2" charset="-78"/>
              </a:rPr>
              <a:t>Forecast</a:t>
            </a:r>
            <a:endParaRPr lang="fa-IR" altLang="en-US" sz="2800" b="1" dirty="0" smtClean="0">
              <a:cs typeface="B Zar" pitchFamily="2" charset="-78"/>
            </a:endParaRPr>
          </a:p>
          <a:p>
            <a:pPr algn="just" eaLnBrk="1" hangingPunct="1">
              <a:lnSpc>
                <a:spcPct val="80000"/>
              </a:lnSpc>
              <a:buFontTx/>
              <a:buNone/>
            </a:pPr>
            <a:endParaRPr lang="fa-IR" altLang="en-US" sz="2400" b="1" dirty="0" smtClean="0">
              <a:cs typeface="B Zar" pitchFamily="2" charset="-78"/>
            </a:endParaRPr>
          </a:p>
          <a:p>
            <a:pPr algn="just" eaLnBrk="1" hangingPunct="1">
              <a:lnSpc>
                <a:spcPct val="80000"/>
              </a:lnSpc>
              <a:buFontTx/>
              <a:buNone/>
            </a:pPr>
            <a:r>
              <a:rPr lang="fa-IR" altLang="en-US" sz="2400" b="1" dirty="0" smtClean="0">
                <a:solidFill>
                  <a:srgbClr val="FFC301"/>
                </a:solidFill>
                <a:cs typeface="B Zar" pitchFamily="2" charset="-78"/>
              </a:rPr>
              <a:t>صدور </a:t>
            </a:r>
            <a:r>
              <a:rPr lang="fa-IR" altLang="en-US" sz="2400" b="1" dirty="0">
                <a:solidFill>
                  <a:srgbClr val="FFC301"/>
                </a:solidFill>
                <a:cs typeface="B Zar" pitchFamily="2" charset="-78"/>
              </a:rPr>
              <a:t>پیش بینی ها در بازه زمانی یک هفته ای تا ده روزه</a:t>
            </a:r>
          </a:p>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r>
              <a:rPr lang="fa-IR" altLang="en-US" sz="2800" b="1" dirty="0">
                <a:cs typeface="B Zar" pitchFamily="2" charset="-78"/>
              </a:rPr>
              <a:t> </a:t>
            </a:r>
            <a:r>
              <a:rPr lang="fa-IR" altLang="en-US" sz="2800" b="1" dirty="0">
                <a:solidFill>
                  <a:srgbClr val="00F600"/>
                </a:solidFill>
                <a:cs typeface="B Zar" pitchFamily="2" charset="-78"/>
              </a:rPr>
              <a:t>3- پیش بینی های بلند مدت : </a:t>
            </a:r>
            <a:r>
              <a:rPr lang="en-US" altLang="en-US" sz="2800" b="1" dirty="0" smtClean="0">
                <a:solidFill>
                  <a:srgbClr val="00F600"/>
                </a:solidFill>
                <a:cs typeface="B Zar" pitchFamily="2" charset="-78"/>
              </a:rPr>
              <a:t>Long </a:t>
            </a:r>
            <a:r>
              <a:rPr lang="en-US" altLang="en-US" sz="2800" b="1" dirty="0">
                <a:solidFill>
                  <a:srgbClr val="00F600"/>
                </a:solidFill>
                <a:cs typeface="B Zar" pitchFamily="2" charset="-78"/>
              </a:rPr>
              <a:t>Range </a:t>
            </a:r>
            <a:r>
              <a:rPr lang="en-US" altLang="en-US" sz="2800" b="1" dirty="0" smtClean="0">
                <a:solidFill>
                  <a:srgbClr val="00F600"/>
                </a:solidFill>
                <a:cs typeface="B Zar" pitchFamily="2" charset="-78"/>
              </a:rPr>
              <a:t>Forecast</a:t>
            </a:r>
            <a:endParaRPr lang="en-US" altLang="en-US" sz="2800" b="1" dirty="0">
              <a:solidFill>
                <a:srgbClr val="00F600"/>
              </a:solidFill>
              <a:cs typeface="B Zar" pitchFamily="2" charset="-78"/>
            </a:endParaRPr>
          </a:p>
          <a:p>
            <a:pPr algn="just" eaLnBrk="1" hangingPunct="1">
              <a:buFontTx/>
              <a:buNone/>
            </a:pPr>
            <a:r>
              <a:rPr lang="en-US" altLang="en-US" sz="2400" b="1" dirty="0">
                <a:cs typeface="B Zar" pitchFamily="2" charset="-78"/>
              </a:rPr>
              <a:t>         </a:t>
            </a:r>
            <a:r>
              <a:rPr lang="fa-IR" altLang="en-US" sz="2400" b="1" dirty="0">
                <a:cs typeface="B Zar" pitchFamily="2" charset="-78"/>
              </a:rPr>
              <a:t>به پیش بینی هایی اطلاق می شود که خبر از وقوع پدیده های جوی را در یک بازه زمانی بیش از یک  </a:t>
            </a:r>
            <a:r>
              <a:rPr lang="fa-IR" altLang="en-US" sz="2400" b="1" dirty="0" smtClean="0">
                <a:cs typeface="B Zar" pitchFamily="2" charset="-78"/>
              </a:rPr>
              <a:t> </a:t>
            </a:r>
            <a:r>
              <a:rPr lang="fa-IR" altLang="en-US" sz="2400" b="1" dirty="0">
                <a:cs typeface="B Zar" pitchFamily="2" charset="-78"/>
              </a:rPr>
              <a:t>ماه می دهد این پیش بینی ها شامل پیش بینی های ماهانه ، فصلی و سالیانه </a:t>
            </a:r>
            <a:r>
              <a:rPr lang="fa-IR" altLang="en-US" sz="2400" b="1" dirty="0" smtClean="0">
                <a:cs typeface="B Zar" pitchFamily="2" charset="-78"/>
              </a:rPr>
              <a:t> </a:t>
            </a:r>
            <a:r>
              <a:rPr lang="fa-IR" altLang="en-US" sz="2400" b="1" dirty="0">
                <a:cs typeface="B Zar" pitchFamily="2" charset="-78"/>
              </a:rPr>
              <a:t>می باشد </a:t>
            </a:r>
            <a:r>
              <a:rPr lang="fa-IR" altLang="en-US" sz="2400" b="1" dirty="0">
                <a:solidFill>
                  <a:srgbClr val="FF0000"/>
                </a:solidFill>
                <a:cs typeface="B Zar" pitchFamily="2" charset="-78"/>
              </a:rPr>
              <a:t>کاربردهایی چون توسعـــه کشاورزی مانند تخصیص بهینه زمین ، انتخاب نوع و گونه محصول و ... دارد  این پیش بینی ها هرچه به مـدت  زمانی آن اضافه می شود به همان اندازه از پیش بینی محض هواشناسی خارج شده و به سمت پیش بینی هــای اقلیمی میل   می کند. در حقیقت این گونه پیش بینی ها زمینه مدیریت ریسک را فراهم می سازند</a:t>
            </a:r>
          </a:p>
          <a:p>
            <a:pPr algn="just" eaLnBrk="1" hangingPunct="1">
              <a:lnSpc>
                <a:spcPct val="80000"/>
              </a:lnSpc>
              <a:buFontTx/>
              <a:buNone/>
            </a:pPr>
            <a:endParaRPr lang="fa-IR" altLang="en-US" sz="24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4086181106"/>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137</a:t>
            </a:fld>
            <a:endParaRPr lang="en-US">
              <a:solidFill>
                <a:srgbClr val="FFFFFF"/>
              </a:solidFill>
            </a:endParaRPr>
          </a:p>
        </p:txBody>
      </p:sp>
      <p:sp>
        <p:nvSpPr>
          <p:cNvPr id="25603" name="Rectangle 3"/>
          <p:cNvSpPr>
            <a:spLocks noGrp="1" noChangeArrowheads="1"/>
          </p:cNvSpPr>
          <p:nvPr>
            <p:ph type="body" idx="4294967295"/>
          </p:nvPr>
        </p:nvSpPr>
        <p:spPr>
          <a:xfrm>
            <a:off x="0" y="692156"/>
            <a:ext cx="8964613" cy="5868987"/>
          </a:xfrm>
        </p:spPr>
        <p:txBody>
          <a:bodyPr/>
          <a:lstStyle/>
          <a:p>
            <a:pPr algn="just" eaLnBrk="1" hangingPunct="1">
              <a:lnSpc>
                <a:spcPct val="80000"/>
              </a:lnSpc>
              <a:buFontTx/>
              <a:buNone/>
            </a:pPr>
            <a:r>
              <a:rPr lang="fa-IR" altLang="en-US" sz="2400" b="1" dirty="0">
                <a:solidFill>
                  <a:srgbClr val="FF0000"/>
                </a:solidFill>
                <a:cs typeface="B Zar" pitchFamily="2" charset="-78"/>
              </a:rPr>
              <a:t>به طور کلی دیدگاههای مختلف در پیش بینی فصلی را می توان به صورت زیر طبقه بندی کرد</a:t>
            </a:r>
            <a:r>
              <a:rPr lang="fa-IR" altLang="en-US" sz="1800" b="1" dirty="0">
                <a:solidFill>
                  <a:srgbClr val="FF0000"/>
                </a:solidFill>
                <a:cs typeface="B Zar" pitchFamily="2" charset="-78"/>
              </a:rPr>
              <a:t>:</a:t>
            </a:r>
          </a:p>
          <a:p>
            <a:pPr algn="just" eaLnBrk="1" hangingPunct="1">
              <a:lnSpc>
                <a:spcPct val="50000"/>
              </a:lnSpc>
              <a:buFontTx/>
              <a:buNone/>
            </a:pPr>
            <a:endParaRPr lang="fa-IR" altLang="en-US" sz="1800" b="1" dirty="0">
              <a:cs typeface="B Zar" pitchFamily="2" charset="-78"/>
            </a:endParaRPr>
          </a:p>
          <a:p>
            <a:pPr algn="just" eaLnBrk="1" hangingPunct="1">
              <a:lnSpc>
                <a:spcPct val="50000"/>
              </a:lnSpc>
              <a:buFontTx/>
              <a:buNone/>
            </a:pPr>
            <a:r>
              <a:rPr lang="fa-IR" altLang="en-US" sz="2800" b="1" dirty="0">
                <a:solidFill>
                  <a:srgbClr val="FFC301"/>
                </a:solidFill>
                <a:cs typeface="B Zar" pitchFamily="2" charset="-78"/>
              </a:rPr>
              <a:t>الف ) روش های مبتنی بر دورپیوند:</a:t>
            </a:r>
          </a:p>
          <a:p>
            <a:pPr algn="just" eaLnBrk="1" hangingPunct="1">
              <a:lnSpc>
                <a:spcPct val="50000"/>
              </a:lnSpc>
              <a:buFontTx/>
              <a:buNone/>
            </a:pPr>
            <a:endParaRPr lang="fa-IR" altLang="en-US" sz="1800" b="1" dirty="0">
              <a:cs typeface="B Zar" pitchFamily="2" charset="-78"/>
            </a:endParaRPr>
          </a:p>
          <a:p>
            <a:pPr algn="just" eaLnBrk="1" hangingPunct="1">
              <a:lnSpc>
                <a:spcPct val="50000"/>
              </a:lnSpc>
              <a:buFontTx/>
              <a:buNone/>
            </a:pPr>
            <a:r>
              <a:rPr lang="fa-IR" altLang="en-US" sz="2000" b="1" dirty="0">
                <a:solidFill>
                  <a:srgbClr val="00F600"/>
                </a:solidFill>
                <a:cs typeface="B Zar" pitchFamily="2" charset="-78"/>
              </a:rPr>
              <a:t>1- گستره جهانی</a:t>
            </a:r>
          </a:p>
          <a:p>
            <a:pPr algn="just" eaLnBrk="1" hangingPunct="1">
              <a:lnSpc>
                <a:spcPct val="50000"/>
              </a:lnSpc>
              <a:buFontTx/>
              <a:buNone/>
            </a:pPr>
            <a:endParaRPr lang="fa-IR" altLang="en-US" sz="2000" b="1" dirty="0">
              <a:solidFill>
                <a:srgbClr val="00F600"/>
              </a:solidFill>
              <a:cs typeface="B Zar" pitchFamily="2" charset="-78"/>
            </a:endParaRPr>
          </a:p>
          <a:p>
            <a:pPr algn="just" eaLnBrk="1" hangingPunct="1">
              <a:lnSpc>
                <a:spcPct val="50000"/>
              </a:lnSpc>
              <a:buFontTx/>
              <a:buNone/>
            </a:pPr>
            <a:r>
              <a:rPr lang="fa-IR" altLang="en-US" sz="2000" b="1" dirty="0">
                <a:solidFill>
                  <a:srgbClr val="00F600"/>
                </a:solidFill>
                <a:cs typeface="B Zar" pitchFamily="2" charset="-78"/>
              </a:rPr>
              <a:t>2- گستره منطقه ای</a:t>
            </a:r>
          </a:p>
          <a:p>
            <a:pPr algn="just" eaLnBrk="1" hangingPunct="1">
              <a:lnSpc>
                <a:spcPct val="50000"/>
              </a:lnSpc>
              <a:buFontTx/>
              <a:buNone/>
            </a:pPr>
            <a:endParaRPr lang="fa-IR" altLang="en-US" sz="1800" b="1" dirty="0">
              <a:solidFill>
                <a:srgbClr val="00F600"/>
              </a:solidFill>
              <a:cs typeface="B Zar" pitchFamily="2" charset="-78"/>
            </a:endParaRPr>
          </a:p>
          <a:p>
            <a:pPr algn="just" eaLnBrk="1" hangingPunct="1">
              <a:lnSpc>
                <a:spcPct val="50000"/>
              </a:lnSpc>
              <a:buFontTx/>
              <a:buNone/>
            </a:pPr>
            <a:r>
              <a:rPr lang="fa-IR" altLang="en-US" sz="2800" b="1" dirty="0">
                <a:solidFill>
                  <a:srgbClr val="FFC000"/>
                </a:solidFill>
                <a:cs typeface="B Zar" pitchFamily="2" charset="-78"/>
              </a:rPr>
              <a:t>ب) روش های آماری :</a:t>
            </a:r>
          </a:p>
          <a:p>
            <a:pPr algn="just" eaLnBrk="1" hangingPunct="1">
              <a:lnSpc>
                <a:spcPct val="50000"/>
              </a:lnSpc>
              <a:buFontTx/>
              <a:buNone/>
            </a:pPr>
            <a:endParaRPr lang="fa-IR" altLang="en-US" sz="1800" b="1" dirty="0">
              <a:cs typeface="B Zar" pitchFamily="2" charset="-78"/>
            </a:endParaRPr>
          </a:p>
          <a:p>
            <a:pPr algn="just" eaLnBrk="1" hangingPunct="1">
              <a:lnSpc>
                <a:spcPct val="50000"/>
              </a:lnSpc>
              <a:buFontTx/>
              <a:buNone/>
            </a:pPr>
            <a:r>
              <a:rPr lang="fa-IR" altLang="en-US" sz="2200" b="1" dirty="0">
                <a:solidFill>
                  <a:srgbClr val="FF0000"/>
                </a:solidFill>
                <a:cs typeface="B Zar" pitchFamily="2" charset="-78"/>
              </a:rPr>
              <a:t>1- همبستگی آماری ، میانگین متحرك و ....</a:t>
            </a:r>
          </a:p>
          <a:p>
            <a:pPr algn="just" eaLnBrk="1" hangingPunct="1">
              <a:lnSpc>
                <a:spcPct val="50000"/>
              </a:lnSpc>
              <a:buFontTx/>
              <a:buNone/>
            </a:pPr>
            <a:endParaRPr lang="fa-IR" altLang="en-US" sz="1800" b="1" dirty="0">
              <a:cs typeface="B Zar" pitchFamily="2" charset="-78"/>
            </a:endParaRPr>
          </a:p>
          <a:p>
            <a:pPr algn="just" eaLnBrk="1" hangingPunct="1">
              <a:lnSpc>
                <a:spcPct val="50000"/>
              </a:lnSpc>
              <a:buFontTx/>
              <a:buNone/>
            </a:pPr>
            <a:r>
              <a:rPr lang="fa-IR" altLang="en-US" sz="1800" b="1" dirty="0">
                <a:cs typeface="B Zar" pitchFamily="2" charset="-78"/>
              </a:rPr>
              <a:t>2</a:t>
            </a:r>
            <a:r>
              <a:rPr lang="fa-IR" altLang="en-US" sz="2000" b="1" dirty="0">
                <a:cs typeface="B Zar" pitchFamily="2" charset="-78"/>
              </a:rPr>
              <a:t>- شبكه عصبی</a:t>
            </a:r>
          </a:p>
          <a:p>
            <a:pPr algn="just" eaLnBrk="1" hangingPunct="1">
              <a:lnSpc>
                <a:spcPct val="50000"/>
              </a:lnSpc>
              <a:buFontTx/>
              <a:buNone/>
            </a:pPr>
            <a:endParaRPr lang="fa-IR" altLang="en-US" sz="2000" b="1" dirty="0">
              <a:cs typeface="B Zar" pitchFamily="2" charset="-78"/>
            </a:endParaRPr>
          </a:p>
          <a:p>
            <a:pPr algn="just" eaLnBrk="1" hangingPunct="1">
              <a:lnSpc>
                <a:spcPct val="50000"/>
              </a:lnSpc>
              <a:buFontTx/>
              <a:buNone/>
            </a:pPr>
            <a:r>
              <a:rPr lang="fa-IR" altLang="en-US" sz="2000" b="1" dirty="0">
                <a:cs typeface="B Zar" pitchFamily="2" charset="-78"/>
              </a:rPr>
              <a:t>3- منطق فازی</a:t>
            </a:r>
          </a:p>
          <a:p>
            <a:pPr algn="just" eaLnBrk="1" hangingPunct="1">
              <a:lnSpc>
                <a:spcPct val="50000"/>
              </a:lnSpc>
              <a:buFontTx/>
              <a:buNone/>
            </a:pPr>
            <a:endParaRPr lang="fa-IR" altLang="en-US" sz="1800" b="1" dirty="0">
              <a:cs typeface="B Zar" pitchFamily="2" charset="-78"/>
            </a:endParaRPr>
          </a:p>
          <a:p>
            <a:pPr algn="just" eaLnBrk="1" hangingPunct="1">
              <a:lnSpc>
                <a:spcPct val="50000"/>
              </a:lnSpc>
              <a:buFontTx/>
              <a:buNone/>
            </a:pPr>
            <a:r>
              <a:rPr lang="fa-IR" altLang="en-US" sz="2200" b="1" dirty="0">
                <a:solidFill>
                  <a:srgbClr val="FF0000"/>
                </a:solidFill>
                <a:cs typeface="B Zar" pitchFamily="2" charset="-78"/>
              </a:rPr>
              <a:t>ج) دیدگاه های دینامیكی :</a:t>
            </a:r>
          </a:p>
          <a:p>
            <a:pPr algn="just" eaLnBrk="1" hangingPunct="1">
              <a:lnSpc>
                <a:spcPct val="50000"/>
              </a:lnSpc>
              <a:buFontTx/>
              <a:buNone/>
            </a:pPr>
            <a:endParaRPr lang="fa-IR" altLang="en-US" sz="1800" b="1" dirty="0">
              <a:cs typeface="B Zar" pitchFamily="2" charset="-78"/>
            </a:endParaRPr>
          </a:p>
          <a:p>
            <a:pPr algn="just" eaLnBrk="1" hangingPunct="1">
              <a:lnSpc>
                <a:spcPct val="50000"/>
              </a:lnSpc>
              <a:buFontTx/>
              <a:buNone/>
            </a:pPr>
            <a:r>
              <a:rPr lang="fa-IR" altLang="en-US" sz="1800" b="1" dirty="0">
                <a:solidFill>
                  <a:srgbClr val="00F600"/>
                </a:solidFill>
                <a:cs typeface="B Zar" pitchFamily="2" charset="-78"/>
              </a:rPr>
              <a:t>1</a:t>
            </a:r>
            <a:r>
              <a:rPr lang="fa-IR" altLang="en-US" sz="2000" b="1" dirty="0">
                <a:solidFill>
                  <a:srgbClr val="00F600"/>
                </a:solidFill>
                <a:cs typeface="B Zar" pitchFamily="2" charset="-78"/>
              </a:rPr>
              <a:t>- مدل های گردش عمومی </a:t>
            </a:r>
            <a:r>
              <a:rPr lang="en-US" altLang="en-US" sz="2000" b="1" dirty="0" smtClean="0">
                <a:solidFill>
                  <a:srgbClr val="00F600"/>
                </a:solidFill>
                <a:cs typeface="B Zar" pitchFamily="2" charset="-78"/>
              </a:rPr>
              <a:t>GCM</a:t>
            </a:r>
            <a:endParaRPr lang="en-US" altLang="en-US" sz="2000" b="1" dirty="0">
              <a:solidFill>
                <a:srgbClr val="00F600"/>
              </a:solidFill>
              <a:cs typeface="B Zar" pitchFamily="2" charset="-78"/>
            </a:endParaRPr>
          </a:p>
          <a:p>
            <a:pPr algn="just" eaLnBrk="1" hangingPunct="1">
              <a:lnSpc>
                <a:spcPct val="50000"/>
              </a:lnSpc>
              <a:buFontTx/>
              <a:buNone/>
            </a:pPr>
            <a:endParaRPr lang="en-US" altLang="en-US" sz="2000" b="1" dirty="0">
              <a:solidFill>
                <a:srgbClr val="00F600"/>
              </a:solidFill>
              <a:cs typeface="B Zar" pitchFamily="2" charset="-78"/>
            </a:endParaRPr>
          </a:p>
          <a:p>
            <a:pPr algn="just" eaLnBrk="1" hangingPunct="1">
              <a:lnSpc>
                <a:spcPct val="50000"/>
              </a:lnSpc>
              <a:buFontTx/>
              <a:buNone/>
            </a:pPr>
            <a:r>
              <a:rPr lang="en-US" altLang="en-US" sz="2000" b="1" dirty="0">
                <a:solidFill>
                  <a:srgbClr val="00F600"/>
                </a:solidFill>
                <a:cs typeface="B Zar" pitchFamily="2" charset="-78"/>
              </a:rPr>
              <a:t>2- </a:t>
            </a:r>
            <a:r>
              <a:rPr lang="fa-IR" altLang="en-US" sz="2000" b="1" dirty="0">
                <a:solidFill>
                  <a:srgbClr val="00F600"/>
                </a:solidFill>
                <a:cs typeface="B Zar" pitchFamily="2" charset="-78"/>
              </a:rPr>
              <a:t>مدل های منطقه ای </a:t>
            </a:r>
            <a:r>
              <a:rPr lang="en-US" altLang="en-US" sz="2000" b="1" dirty="0" smtClean="0">
                <a:solidFill>
                  <a:srgbClr val="00F600"/>
                </a:solidFill>
                <a:cs typeface="B Zar" pitchFamily="2" charset="-78"/>
              </a:rPr>
              <a:t>RCM</a:t>
            </a:r>
            <a:endParaRPr lang="en-US" altLang="en-US" sz="2000" b="1" dirty="0">
              <a:solidFill>
                <a:srgbClr val="00F600"/>
              </a:solidFill>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583241950"/>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138</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b="1" dirty="0">
                <a:solidFill>
                  <a:srgbClr val="FF0000"/>
                </a:solidFill>
                <a:cs typeface="B Zar" pitchFamily="2" charset="-78"/>
              </a:rPr>
              <a:t>برخی از شاخصهای دور پیوند</a:t>
            </a:r>
            <a:r>
              <a:rPr lang="fa-IR" altLang="en-US" b="1" dirty="0" smtClean="0">
                <a:solidFill>
                  <a:srgbClr val="FF0000"/>
                </a:solidFill>
                <a:cs typeface="B Zar" pitchFamily="2" charset="-78"/>
              </a:rPr>
              <a:t>:</a:t>
            </a:r>
          </a:p>
          <a:p>
            <a:pPr algn="just" eaLnBrk="1" hangingPunct="1">
              <a:lnSpc>
                <a:spcPct val="80000"/>
              </a:lnSpc>
              <a:buFontTx/>
              <a:buNone/>
            </a:pPr>
            <a:endParaRPr lang="fa-IR" altLang="en-US" b="1" dirty="0">
              <a:cs typeface="B Zar" pitchFamily="2" charset="-78"/>
            </a:endParaRPr>
          </a:p>
          <a:p>
            <a:pPr algn="just" eaLnBrk="1" hangingPunct="1">
              <a:lnSpc>
                <a:spcPct val="80000"/>
              </a:lnSpc>
              <a:buFontTx/>
              <a:buNone/>
            </a:pPr>
            <a:r>
              <a:rPr lang="fa-IR" altLang="en-US" sz="2800" b="1" dirty="0">
                <a:solidFill>
                  <a:srgbClr val="00F600"/>
                </a:solidFill>
                <a:cs typeface="B Zar" pitchFamily="2" charset="-78"/>
              </a:rPr>
              <a:t>1- نوسان اطلس شمالي</a:t>
            </a:r>
          </a:p>
          <a:p>
            <a:pPr algn="just" eaLnBrk="1" hangingPunct="1">
              <a:lnSpc>
                <a:spcPct val="80000"/>
              </a:lnSpc>
              <a:buFontTx/>
              <a:buNone/>
            </a:pPr>
            <a:r>
              <a:rPr lang="fa-IR" altLang="en-US" sz="2800" b="1" dirty="0">
                <a:solidFill>
                  <a:srgbClr val="00F600"/>
                </a:solidFill>
                <a:cs typeface="B Zar" pitchFamily="2" charset="-78"/>
              </a:rPr>
              <a:t>2- الگوي قطبي اوراسيا</a:t>
            </a:r>
          </a:p>
          <a:p>
            <a:pPr algn="just" eaLnBrk="1" hangingPunct="1">
              <a:lnSpc>
                <a:spcPct val="80000"/>
              </a:lnSpc>
              <a:buFontTx/>
              <a:buNone/>
            </a:pPr>
            <a:r>
              <a:rPr lang="fa-IR" altLang="en-US" sz="2800" b="1" dirty="0">
                <a:cs typeface="B Zar" pitchFamily="2" charset="-78"/>
              </a:rPr>
              <a:t>3- الگوي آرام آمريكاي شمالي</a:t>
            </a:r>
          </a:p>
          <a:p>
            <a:pPr algn="just" eaLnBrk="1" hangingPunct="1">
              <a:lnSpc>
                <a:spcPct val="80000"/>
              </a:lnSpc>
              <a:buFontTx/>
              <a:buNone/>
            </a:pPr>
            <a:r>
              <a:rPr lang="fa-IR" altLang="en-US" sz="2800" b="1" dirty="0">
                <a:cs typeface="B Zar" pitchFamily="2" charset="-78"/>
              </a:rPr>
              <a:t>4- ال نينو، نوسانات جنوبي و انسو</a:t>
            </a:r>
          </a:p>
          <a:p>
            <a:pPr algn="just" eaLnBrk="1" hangingPunct="1">
              <a:lnSpc>
                <a:spcPct val="80000"/>
              </a:lnSpc>
              <a:buFontTx/>
              <a:buNone/>
            </a:pPr>
            <a:r>
              <a:rPr lang="fa-IR" altLang="en-US" sz="2800" b="1" dirty="0">
                <a:solidFill>
                  <a:srgbClr val="FFC301"/>
                </a:solidFill>
                <a:cs typeface="B Zar" pitchFamily="2" charset="-78"/>
              </a:rPr>
              <a:t>5- نوسانات دوسالانه تروپسفري</a:t>
            </a:r>
          </a:p>
          <a:p>
            <a:pPr algn="just" eaLnBrk="1" hangingPunct="1">
              <a:lnSpc>
                <a:spcPct val="80000"/>
              </a:lnSpc>
              <a:buFontTx/>
              <a:buNone/>
            </a:pPr>
            <a:r>
              <a:rPr lang="fa-IR" altLang="en-US" sz="2800" b="1" dirty="0">
                <a:solidFill>
                  <a:srgbClr val="FFC301"/>
                </a:solidFill>
                <a:cs typeface="B Zar" pitchFamily="2" charset="-78"/>
              </a:rPr>
              <a:t>6- نوسان مدن – جوليان</a:t>
            </a:r>
          </a:p>
          <a:p>
            <a:pPr algn="just" eaLnBrk="1" hangingPunct="1">
              <a:lnSpc>
                <a:spcPct val="80000"/>
              </a:lnSpc>
              <a:buFontTx/>
              <a:buNone/>
            </a:pPr>
            <a:r>
              <a:rPr lang="fa-IR" altLang="en-US" sz="2800" b="1" dirty="0">
                <a:cs typeface="B Zar" pitchFamily="2" charset="-78"/>
              </a:rPr>
              <a:t>7- نوسان مدیترانه</a:t>
            </a:r>
          </a:p>
          <a:p>
            <a:pPr algn="just" eaLnBrk="1" hangingPunct="1">
              <a:lnSpc>
                <a:spcPct val="80000"/>
              </a:lnSpc>
              <a:buFontTx/>
              <a:buNone/>
            </a:pPr>
            <a:r>
              <a:rPr lang="fa-IR" altLang="en-US" sz="2800" b="1" dirty="0">
                <a:solidFill>
                  <a:srgbClr val="00F600"/>
                </a:solidFill>
                <a:cs typeface="B Zar" pitchFamily="2" charset="-78"/>
              </a:rPr>
              <a:t>8- دوقطبی اقیانوس هند</a:t>
            </a:r>
          </a:p>
          <a:p>
            <a:pPr algn="just" eaLnBrk="1" hangingPunct="1">
              <a:lnSpc>
                <a:spcPct val="80000"/>
              </a:lnSpc>
              <a:buFontTx/>
              <a:buNone/>
            </a:pPr>
            <a:r>
              <a:rPr lang="fa-IR" altLang="en-US" sz="2800" b="1" dirty="0">
                <a:solidFill>
                  <a:srgbClr val="00F600"/>
                </a:solidFill>
                <a:cs typeface="B Zar" pitchFamily="2" charset="-78"/>
              </a:rPr>
              <a:t>9- الگوی قراقستان - خلیج فارس</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6423227"/>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139</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cs typeface="B Zar" pitchFamily="2" charset="-78"/>
              </a:rPr>
              <a:t>هر یک از دورپیوندهای یاد شده بخشی از تغییرپذیری اقلیم یک منطقه را در مقیاس های زمانی مختلف را به عهده دارند که قویترین و مهمترین آن پدیده انسو می باشد.</a:t>
            </a:r>
          </a:p>
          <a:p>
            <a:pPr algn="just" eaLnBrk="1" hangingPunct="1">
              <a:buFontTx/>
              <a:buNone/>
            </a:pPr>
            <a:r>
              <a:rPr lang="fa-IR" altLang="en-US" sz="2800" b="1" dirty="0">
                <a:solidFill>
                  <a:srgbClr val="00F600"/>
                </a:solidFill>
                <a:cs typeface="B Zar" pitchFamily="2" charset="-78"/>
              </a:rPr>
              <a:t>آگاهی از تحول زمانی هر یک از دورپیوندهای جهانی یا منطقه ای می تواند به پیش بینی فصلی منطقه مورد مطالعه کمک نماید. در کشورمان تحقیقات نسبتا زیادی بر روی تاثیر دورپیوندها بر بارش ایران شده است که به نظر می رسد بیشترین مقالات در این زمینه توسط دکتر ناظم السادات و همکاران آنها نوشته شده است. </a:t>
            </a:r>
            <a:r>
              <a:rPr lang="fa-IR" altLang="en-US" sz="2800" b="1" dirty="0">
                <a:cs typeface="B Zar" pitchFamily="2" charset="-78"/>
              </a:rPr>
              <a:t>یکی از نتایج تحقیق ایشان افزایش بارش پاییزه کشور در سال های همراه با النینو می باشد.</a:t>
            </a: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50714180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83FCB1A-DCAB-43FB-BFDE-96F3D72E257D}" type="slidenum">
              <a:rPr lang="ar-SA">
                <a:solidFill>
                  <a:srgbClr val="FFFFFF"/>
                </a:solidFill>
              </a:rPr>
              <a:pPr>
                <a:defRPr/>
              </a:pPr>
              <a:t>14</a:t>
            </a:fld>
            <a:endParaRPr lang="en-US">
              <a:solidFill>
                <a:srgbClr val="FFFFFF"/>
              </a:solidFill>
            </a:endParaRPr>
          </a:p>
        </p:txBody>
      </p:sp>
      <p:sp>
        <p:nvSpPr>
          <p:cNvPr id="15363" name="Rectangle 3"/>
          <p:cNvSpPr>
            <a:spLocks noGrp="1" noChangeArrowheads="1"/>
          </p:cNvSpPr>
          <p:nvPr>
            <p:ph type="body" idx="4294967295"/>
          </p:nvPr>
        </p:nvSpPr>
        <p:spPr>
          <a:xfrm>
            <a:off x="457200" y="836618"/>
            <a:ext cx="8229600" cy="5184775"/>
          </a:xfrm>
        </p:spPr>
        <p:txBody>
          <a:bodyPr/>
          <a:lstStyle/>
          <a:p>
            <a:pPr algn="just" eaLnBrk="1" hangingPunct="1">
              <a:buFontTx/>
              <a:buNone/>
            </a:pPr>
            <a:r>
              <a:rPr lang="fa-IR" altLang="en-US" smtClean="0">
                <a:solidFill>
                  <a:srgbClr val="CC6600"/>
                </a:solidFill>
                <a:cs typeface="B Titr" pitchFamily="2" charset="-78"/>
              </a:rPr>
              <a:t>1-4- تغيير مدار خورشيد</a:t>
            </a:r>
          </a:p>
          <a:p>
            <a:pPr algn="just" eaLnBrk="1" hangingPunct="1"/>
            <a:r>
              <a:rPr lang="fa-IR" altLang="en-US" b="1" smtClean="0">
                <a:cs typeface="B Zar" pitchFamily="2" charset="-78"/>
              </a:rPr>
              <a:t>منظومه شمسي در مداري دايره اي و با چرخه هاي حدود 30 ميليون ساله به دور كهكشان راه شيري مي چرخد. طي اين چرخش منظومه شمسي از غبارهاي بين سياره اي گذر مي كند. طي اين گذر انرژي رسيده به زمين تغيير مي يابد.</a:t>
            </a:r>
          </a:p>
        </p:txBody>
      </p:sp>
      <p:sp>
        <p:nvSpPr>
          <p:cNvPr id="114696" name="Rectangle 8"/>
          <p:cNvSpPr>
            <a:spLocks noGrp="1" noChangeArrowheads="1"/>
          </p:cNvSpPr>
          <p:nvPr>
            <p:ph type="title" idx="4294967295"/>
          </p:nvPr>
        </p:nvSpPr>
        <p:spPr>
          <a:xfrm>
            <a:off x="457200" y="115893"/>
            <a:ext cx="8229600" cy="576263"/>
          </a:xfrm>
        </p:spPr>
        <p:txBody>
          <a:bodyPr/>
          <a:lstStyle/>
          <a:p>
            <a:pPr eaLnBrk="1" hangingPunct="1">
              <a:defRPr/>
            </a:pPr>
            <a:r>
              <a:rPr lang="fa-IR" sz="2800" b="1" dirty="0" smtClean="0">
                <a:solidFill>
                  <a:srgbClr val="CCFF33"/>
                </a:solidFill>
              </a:rPr>
              <a:t>علل دگرگوني ها و تحولات اقليمي ( </a:t>
            </a:r>
            <a:r>
              <a:rPr lang="fa-IR" sz="2800" b="1" dirty="0" smtClean="0">
                <a:solidFill>
                  <a:srgbClr val="FFFF00"/>
                </a:solidFill>
                <a:cs typeface="B Jadid" pitchFamily="2" charset="-78"/>
              </a:rPr>
              <a:t>عوامل بيروني</a:t>
            </a:r>
            <a:r>
              <a:rPr lang="fa-IR" sz="2800" b="1" dirty="0" smtClean="0">
                <a:solidFill>
                  <a:srgbClr val="CCFF33"/>
                </a:solidFill>
              </a:rPr>
              <a:t> )</a:t>
            </a:r>
            <a:endParaRPr lang="en-US" sz="2800" b="1" dirty="0" smtClean="0">
              <a:solidFill>
                <a:srgbClr val="CCFF33"/>
              </a:solidFill>
            </a:endParaRPr>
          </a:p>
        </p:txBody>
      </p:sp>
    </p:spTree>
    <p:extLst>
      <p:ext uri="{BB962C8B-B14F-4D97-AF65-F5344CB8AC3E}">
        <p14:creationId xmlns:p14="http://schemas.microsoft.com/office/powerpoint/2010/main" val="3675441445"/>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140</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b="1" dirty="0">
                <a:solidFill>
                  <a:srgbClr val="FF0000"/>
                </a:solidFill>
                <a:cs typeface="B Zar" pitchFamily="2" charset="-78"/>
              </a:rPr>
              <a:t>دیدگاههای مبتنی برآمار: </a:t>
            </a:r>
            <a:endParaRPr lang="fa-IR" altLang="en-US" b="1" dirty="0" smtClean="0">
              <a:solidFill>
                <a:srgbClr val="FF0000"/>
              </a:solidFill>
              <a:cs typeface="B Zar" pitchFamily="2" charset="-78"/>
            </a:endParaRPr>
          </a:p>
          <a:p>
            <a:pPr algn="just" eaLnBrk="1" hangingPunct="1">
              <a:buFontTx/>
              <a:buNone/>
            </a:pPr>
            <a:endParaRPr lang="fa-IR" altLang="en-US" sz="2800" b="1" dirty="0">
              <a:cs typeface="B Zar" pitchFamily="2" charset="-78"/>
            </a:endParaRPr>
          </a:p>
          <a:p>
            <a:pPr algn="just" eaLnBrk="1" hangingPunct="1">
              <a:buFontTx/>
              <a:buNone/>
            </a:pPr>
            <a:r>
              <a:rPr lang="fa-IR" altLang="en-US" sz="2800" b="1" dirty="0">
                <a:cs typeface="B Zar" pitchFamily="2" charset="-78"/>
              </a:rPr>
              <a:t>در این روش رفتار اقلیم گذشته به آینده تعمیم داده می شود. در واقع شالوده اصلی این دیدگاه ارائه آموزش کافی به مدل در رابطه با رفتار گذشته ایستگاه می باشد. </a:t>
            </a:r>
          </a:p>
          <a:p>
            <a:pPr algn="just" eaLnBrk="1" hangingPunct="1">
              <a:buFontTx/>
              <a:buNone/>
            </a:pPr>
            <a:r>
              <a:rPr lang="fa-IR" altLang="en-US" sz="2800" b="1" dirty="0">
                <a:solidFill>
                  <a:srgbClr val="00F600"/>
                </a:solidFill>
                <a:cs typeface="B Zar" pitchFamily="2" charset="-78"/>
              </a:rPr>
              <a:t>در این روش هر چه آموزش بهتر و بیشتری به مدل داده شود، می توان پیش بینی بهتری از آن انتظار داشت. ضعف این روش در عدم امکان پیش بینی وقایع حدی اقلیمی است.</a:t>
            </a: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234968996"/>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141</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b="1" dirty="0">
                <a:solidFill>
                  <a:srgbClr val="FF0000"/>
                </a:solidFill>
                <a:cs typeface="B Zar" pitchFamily="2" charset="-78"/>
              </a:rPr>
              <a:t>روش دینامیکی:</a:t>
            </a:r>
          </a:p>
          <a:p>
            <a:pPr algn="just" eaLnBrk="1" hangingPunct="1">
              <a:lnSpc>
                <a:spcPct val="80000"/>
              </a:lnSpc>
              <a:buFontTx/>
              <a:buNone/>
            </a:pPr>
            <a:r>
              <a:rPr lang="fa-IR" altLang="en-US" sz="2800" b="1" dirty="0">
                <a:cs typeface="B Zar" pitchFamily="2" charset="-78"/>
              </a:rPr>
              <a:t>مهمترین و دقیقترین روش در پیش بینی فصلی روش دینامیکی است. در این روش معادلات حرکت هوا از جمله معادلات تکانه، قوانین ترمودینامیک، پایستاری جرم، قانون عمومی گازها ، در شبکه های منظم افقی و قائم دورتادور کره زمین از عمق تا آرام سپهر (استراتوسفر) حل می شوند. </a:t>
            </a:r>
          </a:p>
          <a:p>
            <a:pPr algn="just" eaLnBrk="1" hangingPunct="1">
              <a:lnSpc>
                <a:spcPct val="80000"/>
              </a:lnSpc>
              <a:buFontTx/>
              <a:buNone/>
            </a:pPr>
            <a:r>
              <a:rPr lang="fa-IR" altLang="en-US" sz="2800" b="1" dirty="0">
                <a:solidFill>
                  <a:srgbClr val="00F600"/>
                </a:solidFill>
                <a:cs typeface="B Zar" pitchFamily="2" charset="-78"/>
              </a:rPr>
              <a:t>ابزار کار استفاده از مدل های تلفیقی گردش عمومی است. خوراک اولیه این مدل ها داده های شرایط مرزی است که از طریق درونیابی داده های سنجنده های زمینی و ماهواره ای و مدل سازی بوجود می آیند . </a:t>
            </a:r>
          </a:p>
          <a:p>
            <a:pPr algn="just" eaLnBrk="1" hangingPunct="1">
              <a:lnSpc>
                <a:spcPct val="80000"/>
              </a:lnSpc>
              <a:buFontTx/>
              <a:buNone/>
            </a:pPr>
            <a:r>
              <a:rPr lang="fa-IR" altLang="en-US" sz="2800" b="1" dirty="0">
                <a:cs typeface="B Zar" pitchFamily="2" charset="-78"/>
              </a:rPr>
              <a:t>پس از اجرای مدل گردش عمومی، در مرحله پایانی برونداد آنها توسط مدل های منطقه ای ریزگردانی می شوند تا پیش بینی های منطقه ای صادر گردند.</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172750748"/>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142</a:t>
            </a:fld>
            <a:endParaRPr lang="en-US">
              <a:solidFill>
                <a:srgbClr val="FFFFFF"/>
              </a:solidFill>
            </a:endParaRPr>
          </a:p>
        </p:txBody>
      </p:sp>
      <p:sp>
        <p:nvSpPr>
          <p:cNvPr id="25603" name="Rectangle 3"/>
          <p:cNvSpPr>
            <a:spLocks noGrp="1" noChangeArrowheads="1"/>
          </p:cNvSpPr>
          <p:nvPr>
            <p:ph type="body" idx="4294967295"/>
          </p:nvPr>
        </p:nvSpPr>
        <p:spPr>
          <a:xfrm>
            <a:off x="250825" y="836613"/>
            <a:ext cx="8713787" cy="5400675"/>
          </a:xfrm>
        </p:spPr>
        <p:txBody>
          <a:bodyPr/>
          <a:lstStyle/>
          <a:p>
            <a:pPr algn="just" eaLnBrk="1" hangingPunct="1">
              <a:buFontTx/>
              <a:buNone/>
            </a:pPr>
            <a:r>
              <a:rPr lang="fa-IR" altLang="en-US" sz="2800" b="1" dirty="0" smtClean="0">
                <a:cs typeface="B Zar" pitchFamily="2" charset="-78"/>
              </a:rPr>
              <a:t>تفاوت </a:t>
            </a:r>
            <a:r>
              <a:rPr lang="fa-IR" altLang="en-US" sz="2800" b="1" dirty="0">
                <a:cs typeface="B Zar" pitchFamily="2" charset="-78"/>
              </a:rPr>
              <a:t>مدل های پیش بینی دینامیکی و آماری در چیست؟</a:t>
            </a:r>
          </a:p>
          <a:p>
            <a:pPr algn="just" eaLnBrk="1" hangingPunct="1">
              <a:buFontTx/>
              <a:buNone/>
            </a:pPr>
            <a:endParaRPr lang="fa-IR" altLang="en-US" sz="2000" b="1" dirty="0">
              <a:cs typeface="B Zar" pitchFamily="2" charset="-78"/>
            </a:endParaRPr>
          </a:p>
          <a:p>
            <a:pPr algn="just" eaLnBrk="1" hangingPunct="1">
              <a:buFontTx/>
              <a:buNone/>
            </a:pPr>
            <a:r>
              <a:rPr lang="fa-IR" altLang="en-US" sz="2000" b="1" dirty="0">
                <a:solidFill>
                  <a:srgbClr val="00F600"/>
                </a:solidFill>
                <a:cs typeface="B Zar" pitchFamily="2" charset="-78"/>
              </a:rPr>
              <a:t>1- مدل های دینامیکی برای تحول زمانی سیستم اقلیم از حل معادلات حرکت هوا (شامل بقای جرم، اندازه حرکت، قوانین ترمودینامیکی، قانون عمومی گازها و . . . ) استفاده می کنند در حالیکه مدل های اماری برای اینکار از رفتار سیستم اقلیم در دوره آماری استفاده می کنند.</a:t>
            </a:r>
          </a:p>
          <a:p>
            <a:pPr algn="just" eaLnBrk="1" hangingPunct="1">
              <a:buFontTx/>
              <a:buNone/>
            </a:pPr>
            <a:endParaRPr lang="fa-IR" altLang="en-US" sz="2000" b="1" dirty="0">
              <a:cs typeface="B Zar" pitchFamily="2" charset="-78"/>
            </a:endParaRPr>
          </a:p>
          <a:p>
            <a:pPr algn="just" eaLnBrk="1" hangingPunct="1">
              <a:buFontTx/>
              <a:buNone/>
            </a:pPr>
            <a:r>
              <a:rPr lang="fa-IR" altLang="en-US" sz="2000" b="1" dirty="0">
                <a:solidFill>
                  <a:srgbClr val="FFC000"/>
                </a:solidFill>
                <a:cs typeface="B Zar" pitchFamily="2" charset="-78"/>
              </a:rPr>
              <a:t>2- مدل های دینامیکی هر گونه رفتاری را که در دایره حل معادلات حرکت وار بگنجد می توانند آشکارسازی نمایند اما مدل های اماری نمی توانند رفتاری خارج از رفتار دوره آماری و مشاهداتی را تولید نمایند. بنابراین مدل های آماری در پیش بینی پدیده های حدی اقلیمی با مشکل مواجه اند ولی مدل های دینامیکی خیر.</a:t>
            </a:r>
          </a:p>
          <a:p>
            <a:pPr algn="just" eaLnBrk="1" hangingPunct="1">
              <a:buFontTx/>
              <a:buNone/>
            </a:pPr>
            <a:r>
              <a:rPr lang="fa-IR" altLang="en-US" sz="2000" b="1" dirty="0" smtClean="0">
                <a:cs typeface="B Zar" pitchFamily="2" charset="-78"/>
              </a:rPr>
              <a:t>3- </a:t>
            </a:r>
            <a:r>
              <a:rPr lang="fa-IR" altLang="en-US" sz="2000" b="1" dirty="0">
                <a:cs typeface="B Zar" pitchFamily="2" charset="-78"/>
              </a:rPr>
              <a:t>مدل های دینامیکی رفتار اقلیم را در یک شبکه با طول و عرض جغرافیایی مدل می کنند اما مدل های آماری بر روی یک نقطه ایستگاه می تواند وضعیت اقلیم را مدل نمایند که این می تواند در نگاه اول یک حسن برای مدل های آماری باشد.</a:t>
            </a:r>
          </a:p>
          <a:p>
            <a:pPr algn="just" eaLnBrk="1" hangingPunct="1">
              <a:buFontTx/>
              <a:buNone/>
            </a:pPr>
            <a:endParaRPr lang="fa-IR" altLang="en-US" sz="2000" b="1" dirty="0">
              <a:solidFill>
                <a:srgbClr val="FFC301"/>
              </a:solidFill>
              <a:cs typeface="B Zar" pitchFamily="2" charset="-78"/>
            </a:endParaRPr>
          </a:p>
          <a:p>
            <a:pPr algn="just" eaLnBrk="1" hangingPunct="1">
              <a:buFontTx/>
              <a:buNone/>
            </a:pPr>
            <a:r>
              <a:rPr lang="fa-IR" altLang="en-US" sz="2000" b="1" dirty="0">
                <a:solidFill>
                  <a:srgbClr val="FFC301"/>
                </a:solidFill>
                <a:cs typeface="B Zar" pitchFamily="2" charset="-78"/>
              </a:rPr>
              <a:t>4- مدل های دینامیکی نیاز به ریزمقیاس نمایی دینامیکی دارند ولی مدل های آماری خیر.</a:t>
            </a:r>
          </a:p>
          <a:p>
            <a:pPr algn="just" eaLnBrk="1" hangingPunct="1">
              <a:buFontTx/>
              <a:buNone/>
            </a:pPr>
            <a:endParaRPr lang="fa-IR" altLang="en-US" sz="20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42835661"/>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143</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b="1" dirty="0">
                <a:solidFill>
                  <a:srgbClr val="FF0000"/>
                </a:solidFill>
                <a:cs typeface="B Zar" pitchFamily="2" charset="-78"/>
              </a:rPr>
              <a:t>نکته تکمیلی:</a:t>
            </a:r>
          </a:p>
          <a:p>
            <a:pPr algn="just" eaLnBrk="1" hangingPunct="1">
              <a:lnSpc>
                <a:spcPct val="80000"/>
              </a:lnSpc>
              <a:buFontTx/>
              <a:buNone/>
            </a:pPr>
            <a:r>
              <a:rPr lang="fa-IR" altLang="en-US" sz="2400" b="1" dirty="0">
                <a:cs typeface="B Zar" pitchFamily="2" charset="-78"/>
              </a:rPr>
              <a:t>به طور کلی خرد مقیاس به پدیده هایی می گویند که مقیاس آنها در حدود یک کیلومتر یا کمتر از آن باشند.  این پدیده ها بر روی نقشه های هواشناسی روزانه قابل رویت نیستند. مانند انتقال حرارت بین لایه های مختلف خاک، پوشش گیاهی، جو و آب. </a:t>
            </a:r>
            <a:r>
              <a:rPr lang="fa-IR" altLang="en-US" sz="2400" b="1" dirty="0">
                <a:solidFill>
                  <a:srgbClr val="FFC000"/>
                </a:solidFill>
                <a:cs typeface="B Zar" pitchFamily="2" charset="-78"/>
              </a:rPr>
              <a:t>برخی متغیرهایی که خرد هواشناسی خردمقیاس با آن سروکار دارد عبارتند از: تابش، شار انتقال حرارت، گرمای نهان و . . . بنابراین مدل های دینامیکی خرد مقیاس وظیفه مدل سازی پدیده های فوق را دارند. همچنین با استفاده از  برخی مدل های خرد مقیاس تاثیر گرمایش جهانی بر رشد و نمو گیاه بررسی می شود.</a:t>
            </a:r>
          </a:p>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r>
              <a:rPr lang="fa-IR" altLang="en-US" sz="2400" b="1" dirty="0">
                <a:solidFill>
                  <a:srgbClr val="00F600"/>
                </a:solidFill>
                <a:cs typeface="B Zar" pitchFamily="2" charset="-78"/>
              </a:rPr>
              <a:t>به طور کلی صحت مدل های دینامیکی بیشتر از مدل های آماری است اما بایستی توجه داشت که هیچ مدل دینامیکی بی نیاز از مدل آماری تکمیل کننده آن نیست و نهایتا برای تبدیل داده های شبکه ای به ریزترین مقیاس نیاز به ریزمقیاس نمایی و یا پس پردازش آماری می باشد</a:t>
            </a:r>
            <a:r>
              <a:rPr lang="fa-IR" altLang="en-US" sz="2400" b="1" dirty="0">
                <a:cs typeface="B Zar" pitchFamily="2" charset="-78"/>
              </a:rPr>
              <a:t>.</a:t>
            </a: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826171116"/>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144</a:t>
            </a:fld>
            <a:endParaRPr lang="en-US">
              <a:solidFill>
                <a:srgbClr val="FFFFFF"/>
              </a:solidFill>
            </a:endParaRPr>
          </a:p>
        </p:txBody>
      </p:sp>
      <p:sp>
        <p:nvSpPr>
          <p:cNvPr id="25603" name="Rectangle 3"/>
          <p:cNvSpPr>
            <a:spLocks noGrp="1" noChangeArrowheads="1"/>
          </p:cNvSpPr>
          <p:nvPr>
            <p:ph type="body" idx="4294967295"/>
          </p:nvPr>
        </p:nvSpPr>
        <p:spPr>
          <a:xfrm>
            <a:off x="250825" y="836613"/>
            <a:ext cx="8713788" cy="5400675"/>
          </a:xfrm>
        </p:spPr>
        <p:txBody>
          <a:bodyPr/>
          <a:lstStyle/>
          <a:p>
            <a:pPr eaLnBrk="1" hangingPunct="1">
              <a:lnSpc>
                <a:spcPct val="150000"/>
              </a:lnSpc>
              <a:buFontTx/>
              <a:buNone/>
            </a:pPr>
            <a:r>
              <a:rPr lang="fa-IR" altLang="en-US" sz="2800" b="1" dirty="0">
                <a:cs typeface="B Titr" panose="00000700000000000000" pitchFamily="2" charset="-78"/>
              </a:rPr>
              <a:t>داده های شبکه </a:t>
            </a:r>
            <a:r>
              <a:rPr lang="fa-IR" altLang="en-US" sz="2800" b="1" dirty="0" smtClean="0">
                <a:cs typeface="B Titr" panose="00000700000000000000" pitchFamily="2" charset="-78"/>
              </a:rPr>
              <a:t>ای:</a:t>
            </a:r>
          </a:p>
          <a:p>
            <a:pPr lvl="0" algn="just" eaLnBrk="1" fontAlgn="auto" hangingPunct="1">
              <a:lnSpc>
                <a:spcPct val="150000"/>
              </a:lnSpc>
              <a:spcAft>
                <a:spcPts val="0"/>
              </a:spcAft>
              <a:buClrTx/>
              <a:buFont typeface="Arial" pitchFamily="34" charset="0"/>
              <a:buChar char="•"/>
            </a:pPr>
            <a:r>
              <a:rPr lang="fa-IR" sz="2000" b="1" kern="1200" dirty="0">
                <a:solidFill>
                  <a:srgbClr val="FFC301"/>
                </a:solidFill>
                <a:latin typeface="Calibri"/>
                <a:cs typeface="B Titr" panose="00000700000000000000" pitchFamily="2" charset="-78"/>
              </a:rPr>
              <a:t>اقلیم پدیده ای سه بعدی شامل: مکان، زمان و عناصر اقلیمی است. عنصر اقلیمی هر کمیتی است که برای اندازه گیری آن یا ابزاری در ایستگاههای هواسنجی وجود دارد و یا آیین نامه ای برای دیده بانی آن تدوین شده است. دما، بارش، فشار، ابرناکی، نوع ابر و ... نمونه هایی از عناصر اقلیمی هستند.</a:t>
            </a:r>
          </a:p>
          <a:p>
            <a:pPr lvl="0" algn="just" eaLnBrk="1" fontAlgn="auto" hangingPunct="1">
              <a:lnSpc>
                <a:spcPct val="150000"/>
              </a:lnSpc>
              <a:spcAft>
                <a:spcPts val="0"/>
              </a:spcAft>
              <a:buClrTx/>
              <a:buFont typeface="Arial" pitchFamily="34" charset="0"/>
              <a:buChar char="•"/>
            </a:pPr>
            <a:r>
              <a:rPr lang="fa-IR" sz="1900" b="1" kern="1200" dirty="0">
                <a:solidFill>
                  <a:srgbClr val="00F600"/>
                </a:solidFill>
                <a:latin typeface="Calibri"/>
                <a:cs typeface="B Titr" panose="00000700000000000000" pitchFamily="2" charset="-78"/>
              </a:rPr>
              <a:t>پس میتوان هر عنصر اقلیمی مفروض (</a:t>
            </a:r>
            <a:r>
              <a:rPr lang="en-US" sz="1900" b="1" kern="1200" dirty="0">
                <a:solidFill>
                  <a:srgbClr val="00F600"/>
                </a:solidFill>
                <a:latin typeface="Calibri"/>
                <a:cs typeface="B Titr" panose="00000700000000000000" pitchFamily="2" charset="-78"/>
              </a:rPr>
              <a:t>Q </a:t>
            </a:r>
            <a:r>
              <a:rPr lang="fa-IR" sz="1900" b="1" kern="1200" dirty="0">
                <a:solidFill>
                  <a:srgbClr val="00F600"/>
                </a:solidFill>
                <a:latin typeface="Calibri"/>
                <a:cs typeface="B Titr" panose="00000700000000000000" pitchFamily="2" charset="-78"/>
              </a:rPr>
              <a:t>)را متغیری وابسته به مکان (</a:t>
            </a:r>
            <a:r>
              <a:rPr lang="en-US" sz="1900" b="1" kern="1200" dirty="0" err="1">
                <a:solidFill>
                  <a:srgbClr val="00F600"/>
                </a:solidFill>
                <a:latin typeface="Calibri"/>
                <a:cs typeface="B Titr" panose="00000700000000000000" pitchFamily="2" charset="-78"/>
              </a:rPr>
              <a:t>x,y,z</a:t>
            </a:r>
            <a:r>
              <a:rPr lang="en-US" sz="1900" b="1" kern="1200" dirty="0">
                <a:solidFill>
                  <a:srgbClr val="00F600"/>
                </a:solidFill>
                <a:latin typeface="Calibri"/>
                <a:cs typeface="B Titr" panose="00000700000000000000" pitchFamily="2" charset="-78"/>
              </a:rPr>
              <a:t> </a:t>
            </a:r>
            <a:r>
              <a:rPr lang="fa-IR" sz="1900" b="1" kern="1200" dirty="0">
                <a:solidFill>
                  <a:srgbClr val="00F600"/>
                </a:solidFill>
                <a:latin typeface="Calibri"/>
                <a:cs typeface="B Titr" panose="00000700000000000000" pitchFamily="2" charset="-78"/>
              </a:rPr>
              <a:t>)و زمان </a:t>
            </a:r>
            <a:r>
              <a:rPr lang="fa-IR" sz="1900" b="1" kern="1200" dirty="0" smtClean="0">
                <a:solidFill>
                  <a:srgbClr val="00F600"/>
                </a:solidFill>
                <a:latin typeface="Calibri"/>
                <a:cs typeface="B Titr" panose="00000700000000000000" pitchFamily="2" charset="-78"/>
              </a:rPr>
              <a:t> (</a:t>
            </a:r>
            <a:r>
              <a:rPr lang="en-US" sz="1900" b="1" kern="1200" dirty="0">
                <a:solidFill>
                  <a:srgbClr val="00F600"/>
                </a:solidFill>
                <a:latin typeface="Calibri"/>
                <a:cs typeface="B Titr" panose="00000700000000000000" pitchFamily="2" charset="-78"/>
              </a:rPr>
              <a:t>t </a:t>
            </a:r>
            <a:r>
              <a:rPr lang="fa-IR" sz="1900" b="1" kern="1200" dirty="0">
                <a:solidFill>
                  <a:srgbClr val="00F600"/>
                </a:solidFill>
                <a:latin typeface="Calibri"/>
                <a:cs typeface="B Titr" panose="00000700000000000000" pitchFamily="2" charset="-78"/>
              </a:rPr>
              <a:t> )دانست. به زبان ریاضی می توان نوشت </a:t>
            </a:r>
            <a:r>
              <a:rPr lang="en-US" sz="1900" b="1" kern="1200" dirty="0">
                <a:solidFill>
                  <a:srgbClr val="00F600"/>
                </a:solidFill>
                <a:latin typeface="Calibri"/>
                <a:cs typeface="B Titr" panose="00000700000000000000" pitchFamily="2" charset="-78"/>
              </a:rPr>
              <a:t>Q=f(</a:t>
            </a:r>
            <a:r>
              <a:rPr lang="en-US" sz="1900" b="1" kern="1200" dirty="0" err="1">
                <a:solidFill>
                  <a:srgbClr val="00F600"/>
                </a:solidFill>
                <a:latin typeface="Calibri"/>
                <a:cs typeface="B Titr" panose="00000700000000000000" pitchFamily="2" charset="-78"/>
              </a:rPr>
              <a:t>x,y,z,t</a:t>
            </a:r>
            <a:r>
              <a:rPr lang="en-US" sz="1900" b="1" kern="1200" dirty="0">
                <a:solidFill>
                  <a:srgbClr val="00F600"/>
                </a:solidFill>
                <a:latin typeface="Calibri"/>
                <a:cs typeface="B Titr" panose="00000700000000000000" pitchFamily="2" charset="-78"/>
              </a:rPr>
              <a:t>). </a:t>
            </a:r>
            <a:r>
              <a:rPr lang="fa-IR" sz="1900" b="1" kern="1200" dirty="0">
                <a:solidFill>
                  <a:srgbClr val="00F600"/>
                </a:solidFill>
                <a:latin typeface="Calibri"/>
                <a:cs typeface="B Titr" panose="00000700000000000000" pitchFamily="2" charset="-78"/>
              </a:rPr>
              <a:t>چون عناصر اقلیمی تابعی از زمان و مکان هستند مقدار آنها از نقطه ای به نقطه دیگر و از زمانی به زمان دیگر تغییر میکند. از سوی دیگر امکان ندارد که مقدار عناصر اقلیمی را نقطه به نقطه و لحظه به لحظه دیده بانی کنیم.</a:t>
            </a:r>
            <a:endParaRPr lang="en-US" sz="1900" b="1" kern="1200" dirty="0">
              <a:solidFill>
                <a:srgbClr val="00F600"/>
              </a:solidFill>
              <a:latin typeface="Calibri"/>
              <a:cs typeface="B Titr" panose="00000700000000000000" pitchFamily="2" charset="-78"/>
            </a:endParaRPr>
          </a:p>
          <a:p>
            <a:pPr eaLnBrk="1" hangingPunct="1">
              <a:lnSpc>
                <a:spcPct val="150000"/>
              </a:lnSpc>
              <a:buFontTx/>
              <a:buNone/>
            </a:pPr>
            <a:r>
              <a:rPr lang="fa-IR" altLang="en-US" sz="2800" b="1" dirty="0">
                <a:cs typeface="B Titr" panose="00000700000000000000" pitchFamily="2" charset="-78"/>
              </a:rPr>
              <a:t/>
            </a:r>
            <a:br>
              <a:rPr lang="fa-IR" altLang="en-US" sz="2800" b="1" dirty="0">
                <a:cs typeface="B Titr" panose="00000700000000000000" pitchFamily="2" charset="-78"/>
              </a:rPr>
            </a:br>
            <a:endParaRPr lang="fa-IR" altLang="en-US" sz="2800" b="1" dirty="0" smtClean="0">
              <a:cs typeface="B Titr" panose="00000700000000000000"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681697470"/>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145</a:t>
            </a:fld>
            <a:endParaRPr lang="en-US">
              <a:solidFill>
                <a:srgbClr val="FFFFFF"/>
              </a:solidFill>
            </a:endParaRPr>
          </a:p>
        </p:txBody>
      </p:sp>
      <p:sp>
        <p:nvSpPr>
          <p:cNvPr id="25603" name="Rectangle 3"/>
          <p:cNvSpPr>
            <a:spLocks noGrp="1" noChangeArrowheads="1"/>
          </p:cNvSpPr>
          <p:nvPr>
            <p:ph type="body" idx="4294967295"/>
          </p:nvPr>
        </p:nvSpPr>
        <p:spPr>
          <a:xfrm>
            <a:off x="152401" y="836613"/>
            <a:ext cx="8812212" cy="5400675"/>
          </a:xfrm>
        </p:spPr>
        <p:txBody>
          <a:bodyPr/>
          <a:lstStyle/>
          <a:p>
            <a:pPr algn="just" eaLnBrk="1" hangingPunct="1">
              <a:lnSpc>
                <a:spcPct val="80000"/>
              </a:lnSpc>
              <a:buFontTx/>
              <a:buNone/>
            </a:pPr>
            <a:r>
              <a:rPr lang="fa-IR" altLang="en-US" sz="2800" b="1" dirty="0">
                <a:cs typeface="B Zar" pitchFamily="2" charset="-78"/>
              </a:rPr>
              <a:t>عناصر اقلیمی عملاً در محل ایستگاههای هواسنجی و در ساعات استاندارد اندازه گیری و ثبت میشوند. از سوی دیگر در بسیاری از موارد نیازمند آگاهی از مقدار عناصر اقلیمی بر روی یک قلمرو مکانی (حوضه آبی، استان، کشور، ...) هستیم. </a:t>
            </a:r>
          </a:p>
          <a:p>
            <a:pPr algn="just" eaLnBrk="1" hangingPunct="1">
              <a:lnSpc>
                <a:spcPct val="80000"/>
              </a:lnSpc>
              <a:buFontTx/>
              <a:buNone/>
            </a:pPr>
            <a:r>
              <a:rPr lang="fa-IR" altLang="en-US" sz="2800" b="1" dirty="0">
                <a:solidFill>
                  <a:srgbClr val="00F600"/>
                </a:solidFill>
                <a:cs typeface="B Zar" pitchFamily="2" charset="-78"/>
              </a:rPr>
              <a:t>در این صورت به کمک اصول زمین آمار به میانیابی عناصر اقلیمی می پردازیم و به کمک داده هایی که بر روی ایستگاهها اندازه گیری شده مقدار عناصر اقلیمی را بر روی شبکه ی منظمی از یاخته ها برآورد میکنیم و این برآوردها را مبنای داوری در باره قلمرو مورد نظر قرار میدهیم. </a:t>
            </a:r>
          </a:p>
          <a:p>
            <a:pPr algn="just" eaLnBrk="1" hangingPunct="1">
              <a:lnSpc>
                <a:spcPct val="80000"/>
              </a:lnSpc>
              <a:buFontTx/>
              <a:buNone/>
            </a:pPr>
            <a:r>
              <a:rPr lang="fa-IR" altLang="en-US" sz="2800" b="1" dirty="0">
                <a:solidFill>
                  <a:srgbClr val="FFC301"/>
                </a:solidFill>
                <a:cs typeface="B Zar" pitchFamily="2" charset="-78"/>
              </a:rPr>
              <a:t>البته فرایند تولید داده های شبکه ای از داده های نقطه ای فعالیتی حرفه ای است که ابعاد مختلف آن در دوره های کارشناسی ارشد و دکتری تدریس میشود. دانشجویانی که از چنین آموزشهایی برخوردار میشوند توانایی پاسخگویی به طیف گسترده ای از پرسشهای اقلیمی و حل مسائل پیچیده مکانی را خواهند داشت. </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766416639"/>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146</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lvl="0" algn="just" eaLnBrk="1" fontAlgn="auto" hangingPunct="1">
              <a:lnSpc>
                <a:spcPct val="220000"/>
              </a:lnSpc>
              <a:spcAft>
                <a:spcPts val="0"/>
              </a:spcAft>
              <a:buClrTx/>
              <a:buFont typeface="Arial" pitchFamily="34" charset="0"/>
              <a:buChar char="•"/>
            </a:pPr>
            <a:r>
              <a:rPr lang="fa-IR" sz="1600" b="1" kern="1200" dirty="0">
                <a:solidFill>
                  <a:srgbClr val="FFC000"/>
                </a:solidFill>
                <a:latin typeface="Calibri"/>
                <a:cs typeface="B Titr" panose="00000700000000000000" pitchFamily="2" charset="-78"/>
              </a:rPr>
              <a:t>در مقیاس جهانی پایگاه های بزرگ داده های جوی شبکه ای در پاسخ به همین گونه نیازها پدید آمده اند. امروزه بدون یاری این داده های شبکه ای کار چندانی نمی توان انجام داد و تعداد طرح هایی که برای تولید داده های شبکه ای در جهان اجرا میشود رو به افزایش است. </a:t>
            </a:r>
          </a:p>
          <a:p>
            <a:pPr lvl="0" algn="just" eaLnBrk="1" fontAlgn="auto" hangingPunct="1">
              <a:lnSpc>
                <a:spcPct val="220000"/>
              </a:lnSpc>
              <a:spcAft>
                <a:spcPts val="0"/>
              </a:spcAft>
              <a:buClrTx/>
              <a:buFont typeface="Arial" pitchFamily="34" charset="0"/>
              <a:buChar char="•"/>
            </a:pPr>
            <a:r>
              <a:rPr lang="fa-IR" sz="1600" b="1" kern="1200" dirty="0">
                <a:latin typeface="Calibri"/>
                <a:cs typeface="B Titr" panose="00000700000000000000" pitchFamily="2" charset="-78"/>
              </a:rPr>
              <a:t>مثلاً برنامه پژوهش اقلیم جهان (</a:t>
            </a:r>
            <a:r>
              <a:rPr lang="en-US" sz="1600" b="1" kern="1200" dirty="0">
                <a:latin typeface="Calibri"/>
                <a:cs typeface="B Titr" panose="00000700000000000000" pitchFamily="2" charset="-78"/>
              </a:rPr>
              <a:t>WCRP </a:t>
            </a:r>
            <a:r>
              <a:rPr lang="fa-IR" sz="1600" b="1" kern="1200" dirty="0">
                <a:latin typeface="Calibri"/>
                <a:cs typeface="B Titr" panose="00000700000000000000" pitchFamily="2" charset="-78"/>
              </a:rPr>
              <a:t>)که ریاست آن امروز به عهده هموطن ما پروفسور قاسم اسرار است طرح اقلیم شناسی بارش جهان </a:t>
            </a:r>
            <a:r>
              <a:rPr lang="en-US" sz="1600" b="1" kern="1200" dirty="0">
                <a:latin typeface="Calibri"/>
                <a:cs typeface="B Titr" panose="00000700000000000000" pitchFamily="2" charset="-78"/>
              </a:rPr>
              <a:t>GPCP </a:t>
            </a:r>
            <a:r>
              <a:rPr lang="fa-IR" sz="1600" b="1" kern="1200" dirty="0">
                <a:latin typeface="Calibri"/>
                <a:cs typeface="B Titr" panose="00000700000000000000" pitchFamily="2" charset="-78"/>
              </a:rPr>
              <a:t>را اجرا کرده است. در این طرح به کمک داده های ایستگاهی و داده های ماهواره ای پایگاه داده های شبکه ای بارش جهان تهیه شده است. </a:t>
            </a:r>
          </a:p>
          <a:p>
            <a:pPr lvl="0" algn="just" eaLnBrk="1" fontAlgn="auto" hangingPunct="1">
              <a:lnSpc>
                <a:spcPct val="220000"/>
              </a:lnSpc>
              <a:spcAft>
                <a:spcPts val="0"/>
              </a:spcAft>
              <a:buClrTx/>
              <a:buFont typeface="Arial" pitchFamily="34" charset="0"/>
              <a:buChar char="•"/>
            </a:pPr>
            <a:r>
              <a:rPr lang="fa-IR" sz="1600" b="1" kern="1200" dirty="0">
                <a:solidFill>
                  <a:srgbClr val="00F600"/>
                </a:solidFill>
                <a:latin typeface="Calibri"/>
                <a:cs typeface="B Titr" panose="00000700000000000000" pitchFamily="2" charset="-78"/>
              </a:rPr>
              <a:t>مرکز اقلیم شناسی بارش جهان </a:t>
            </a:r>
            <a:r>
              <a:rPr lang="en-US" sz="1600" b="1" kern="1200" dirty="0">
                <a:solidFill>
                  <a:srgbClr val="00F600"/>
                </a:solidFill>
                <a:latin typeface="Calibri"/>
                <a:cs typeface="B Titr" panose="00000700000000000000" pitchFamily="2" charset="-78"/>
              </a:rPr>
              <a:t>GPCC </a:t>
            </a:r>
            <a:r>
              <a:rPr lang="fa-IR" sz="1600" b="1" kern="1200" dirty="0">
                <a:solidFill>
                  <a:srgbClr val="00F600"/>
                </a:solidFill>
                <a:latin typeface="Calibri"/>
                <a:cs typeface="B Titr" panose="00000700000000000000" pitchFamily="2" charset="-78"/>
              </a:rPr>
              <a:t>نیز که زیر نظر </a:t>
            </a:r>
            <a:r>
              <a:rPr lang="en-US" sz="1600" b="1" kern="1200" dirty="0">
                <a:solidFill>
                  <a:srgbClr val="00F600"/>
                </a:solidFill>
                <a:latin typeface="Calibri"/>
                <a:cs typeface="B Titr" panose="00000700000000000000" pitchFamily="2" charset="-78"/>
              </a:rPr>
              <a:t>WCRP </a:t>
            </a:r>
            <a:r>
              <a:rPr lang="fa-IR" sz="1600" b="1" kern="1200" dirty="0">
                <a:solidFill>
                  <a:srgbClr val="00F600"/>
                </a:solidFill>
                <a:latin typeface="Calibri"/>
                <a:cs typeface="B Titr" panose="00000700000000000000" pitchFamily="2" charset="-78"/>
              </a:rPr>
              <a:t>در سازمان هواشناسی آلمان فعال است از روی داده های ایستگاهی پایگاه داده های شبکه ای بارش جهان بر روی خشکی ها را تهیه کرده است.</a:t>
            </a:r>
          </a:p>
          <a:p>
            <a:pPr algn="just" eaLnBrk="1" hangingPunct="1">
              <a:lnSpc>
                <a:spcPct val="80000"/>
              </a:lnSpc>
              <a:buFontTx/>
              <a:buNone/>
            </a:pPr>
            <a:endParaRPr lang="fa-IR" altLang="en-US" sz="2800" b="1" dirty="0" smtClean="0">
              <a:cs typeface="B Titr" panose="00000700000000000000"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239261532"/>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147</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endParaRPr lang="fa-IR" altLang="en-US" sz="2800" b="1" dirty="0" smtClean="0">
              <a:cs typeface="B Zar" pitchFamily="2" charset="-78"/>
            </a:endParaRPr>
          </a:p>
          <a:p>
            <a:pPr algn="just" eaLnBrk="1" hangingPunct="1">
              <a:lnSpc>
                <a:spcPct val="80000"/>
              </a:lnSpc>
              <a:buFontTx/>
              <a:buNone/>
            </a:pPr>
            <a:r>
              <a:rPr lang="fa-IR" altLang="en-US" sz="2800" b="1" dirty="0" smtClean="0">
                <a:cs typeface="B Zar" pitchFamily="2" charset="-78"/>
              </a:rPr>
              <a:t>1- کتاب تغییر اقلیم استاد حسین عساکره</a:t>
            </a:r>
          </a:p>
          <a:p>
            <a:pPr algn="just" eaLnBrk="1" hangingPunct="1">
              <a:lnSpc>
                <a:spcPct val="80000"/>
              </a:lnSpc>
              <a:buFontTx/>
              <a:buNone/>
            </a:pPr>
            <a:r>
              <a:rPr lang="fa-IR" altLang="en-US" sz="2800" b="1" dirty="0" smtClean="0">
                <a:solidFill>
                  <a:srgbClr val="00F600"/>
                </a:solidFill>
                <a:cs typeface="B Zar" pitchFamily="2" charset="-78"/>
              </a:rPr>
              <a:t>2- جزوه درسی دکتر سید اسعد حسینی</a:t>
            </a:r>
            <a:endParaRPr lang="en-US" altLang="en-US" sz="2800" b="1" dirty="0" smtClean="0">
              <a:solidFill>
                <a:srgbClr val="00F600"/>
              </a:solidFill>
              <a:cs typeface="B Zar" pitchFamily="2" charset="-78"/>
            </a:endParaRPr>
          </a:p>
          <a:p>
            <a:pPr algn="just" eaLnBrk="1" hangingPunct="1">
              <a:lnSpc>
                <a:spcPct val="80000"/>
              </a:lnSpc>
              <a:buFontTx/>
              <a:buNone/>
            </a:pPr>
            <a:r>
              <a:rPr lang="fa-IR" altLang="en-US" sz="2800" b="1" dirty="0" smtClean="0">
                <a:solidFill>
                  <a:srgbClr val="FFC000"/>
                </a:solidFill>
                <a:cs typeface="B Zar" pitchFamily="2" charset="-78"/>
              </a:rPr>
              <a:t>3- کتاب نخستین گام در مدلسازی اقلیمی استاد مسعودیان و استاد غیور</a:t>
            </a:r>
          </a:p>
          <a:p>
            <a:pPr algn="just" eaLnBrk="1" hangingPunct="1">
              <a:lnSpc>
                <a:spcPct val="80000"/>
              </a:lnSpc>
              <a:buFontTx/>
              <a:buNone/>
            </a:pPr>
            <a:r>
              <a:rPr lang="fa-IR" altLang="en-US" sz="2800" b="1" dirty="0" smtClean="0">
                <a:cs typeface="B Zar" pitchFamily="2" charset="-78"/>
              </a:rPr>
              <a:t>4- وبلاگ </a:t>
            </a:r>
            <a:r>
              <a:rPr lang="en-US" altLang="en-US" sz="2800" b="1" i="1" u="sng" dirty="0" smtClean="0">
                <a:cs typeface="B Zar" pitchFamily="2" charset="-78"/>
              </a:rPr>
              <a:t>WWW. CLIMATE.MIHANBLOG.COM</a:t>
            </a:r>
          </a:p>
          <a:p>
            <a:pPr algn="just" eaLnBrk="1" hangingPunct="1">
              <a:lnSpc>
                <a:spcPct val="80000"/>
              </a:lnSpc>
              <a:buFontTx/>
              <a:buNone/>
            </a:pPr>
            <a:r>
              <a:rPr lang="fa-IR" altLang="en-US" sz="2800" b="1" dirty="0" smtClean="0">
                <a:cs typeface="B Zar" pitchFamily="2" charset="-78"/>
              </a:rPr>
              <a:t>5- وبلاگ </a:t>
            </a:r>
            <a:r>
              <a:rPr lang="en-US" altLang="en-US" sz="2800" b="1" i="1" u="sng" dirty="0" smtClean="0">
                <a:cs typeface="B Zar" pitchFamily="2" charset="-78"/>
                <a:hlinkClick r:id="rId2"/>
              </a:rPr>
              <a:t>WWW.IACA.MIHANBLOG.COM</a:t>
            </a:r>
            <a:endParaRPr lang="fa-IR" altLang="en-US" sz="2800" b="1" i="1" u="sng" dirty="0" smtClean="0">
              <a:cs typeface="B Zar" pitchFamily="2" charset="-78"/>
            </a:endParaRPr>
          </a:p>
          <a:p>
            <a:pPr algn="just" eaLnBrk="1" hangingPunct="1">
              <a:lnSpc>
                <a:spcPct val="80000"/>
              </a:lnSpc>
              <a:buFontTx/>
              <a:buNone/>
            </a:pPr>
            <a:r>
              <a:rPr lang="fa-IR" altLang="en-US" sz="2800" b="1" dirty="0" smtClean="0">
                <a:cs typeface="B Zar" pitchFamily="2" charset="-78"/>
              </a:rPr>
              <a:t>6- پاورپوینت سرکار خانم  دکترزهرا تقی زاده</a:t>
            </a:r>
          </a:p>
          <a:p>
            <a:pPr algn="just" eaLnBrk="1" hangingPunct="1">
              <a:lnSpc>
                <a:spcPct val="80000"/>
              </a:lnSpc>
              <a:buFontTx/>
              <a:buNone/>
            </a:pPr>
            <a:r>
              <a:rPr lang="fa-IR" altLang="en-US" sz="2800" b="1" dirty="0" smtClean="0">
                <a:solidFill>
                  <a:srgbClr val="FF0000"/>
                </a:solidFill>
                <a:cs typeface="B Zar" pitchFamily="2" charset="-78"/>
              </a:rPr>
              <a:t>7- پاورپوینت دکتر محسن فنودی</a:t>
            </a:r>
          </a:p>
          <a:p>
            <a:pPr algn="just" eaLnBrk="1" hangingPunct="1">
              <a:lnSpc>
                <a:spcPct val="80000"/>
              </a:lnSpc>
              <a:buFontTx/>
              <a:buNone/>
            </a:pPr>
            <a:r>
              <a:rPr lang="fa-IR" altLang="en-US" sz="2800" b="1" dirty="0" smtClean="0">
                <a:cs typeface="B Zar" pitchFamily="2" charset="-78"/>
              </a:rPr>
              <a:t>8- پاورپوینت دکتر رضا ابراهیمی</a:t>
            </a:r>
          </a:p>
          <a:p>
            <a:pPr algn="just" eaLnBrk="1" hangingPunct="1">
              <a:lnSpc>
                <a:spcPct val="80000"/>
              </a:lnSpc>
              <a:buFontTx/>
              <a:buNone/>
            </a:pPr>
            <a:r>
              <a:rPr lang="fa-IR" altLang="en-US" sz="2800" b="1" dirty="0" smtClean="0">
                <a:solidFill>
                  <a:srgbClr val="00F600"/>
                </a:solidFill>
                <a:cs typeface="B Zar" pitchFamily="2" charset="-78"/>
              </a:rPr>
              <a:t>9- مجموعه مقالات مختلف پژوهشی و ...</a:t>
            </a:r>
            <a:endParaRPr lang="fa-IR" altLang="en-US" sz="2800" b="1" dirty="0" smtClean="0">
              <a:solidFill>
                <a:srgbClr val="00F600"/>
              </a:solidFill>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منابع تهیه پاورپوینت  تغییر اقلیم و 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89064400"/>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148</a:t>
            </a:fld>
            <a:endParaRPr lang="en-US">
              <a:solidFill>
                <a:srgbClr val="FFFFFF"/>
              </a:solidFill>
            </a:endParaRPr>
          </a:p>
        </p:txBody>
      </p:sp>
      <p:sp>
        <p:nvSpPr>
          <p:cNvPr id="25603" name="Rectangle 3"/>
          <p:cNvSpPr>
            <a:spLocks noGrp="1" noChangeArrowheads="1"/>
          </p:cNvSpPr>
          <p:nvPr>
            <p:ph type="body" idx="4294967295"/>
          </p:nvPr>
        </p:nvSpPr>
        <p:spPr>
          <a:xfrm>
            <a:off x="0" y="243841"/>
            <a:ext cx="8752999" cy="6629399"/>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endParaRPr lang="fa-IR" sz="1600" b="1" kern="1200" dirty="0" smtClean="0">
              <a:solidFill>
                <a:srgbClr val="FFC000"/>
              </a:solidFill>
              <a:effectLst>
                <a:glow rad="139700">
                  <a:prstClr val="black">
                    <a:alpha val="40000"/>
                  </a:prstClr>
                </a:glow>
                <a:outerShdw blurRad="38100" dist="38100" dir="2700000" algn="tl">
                  <a:srgbClr val="000000">
                    <a:alpha val="43137"/>
                  </a:srgbClr>
                </a:outerShdw>
              </a:effectLst>
              <a:latin typeface="IranNastaliq" pitchFamily="18" charset="0"/>
              <a:cs typeface="IranNastaliq"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fa-IR" sz="1600" b="1" kern="1200" dirty="0" smtClean="0">
              <a:solidFill>
                <a:srgbClr val="FFC000"/>
              </a:solidFill>
              <a:effectLst>
                <a:glow rad="139700">
                  <a:prstClr val="black">
                    <a:alpha val="40000"/>
                  </a:prstClr>
                </a:glow>
                <a:outerShdw blurRad="38100" dist="38100" dir="2700000" algn="tl">
                  <a:srgbClr val="000000">
                    <a:alpha val="43137"/>
                  </a:srgbClr>
                </a:outerShdw>
              </a:effectLst>
              <a:latin typeface="IranNastaliq" pitchFamily="18" charset="0"/>
              <a:cs typeface="IranNastaliq"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fa-IR" sz="1600" b="1" kern="1200" dirty="0" smtClean="0">
              <a:solidFill>
                <a:srgbClr val="FFC000"/>
              </a:solidFill>
              <a:effectLst>
                <a:glow rad="139700">
                  <a:prstClr val="black">
                    <a:alpha val="40000"/>
                  </a:prstClr>
                </a:glow>
                <a:outerShdw blurRad="38100" dist="38100" dir="2700000" algn="tl">
                  <a:srgbClr val="000000">
                    <a:alpha val="43137"/>
                  </a:srgbClr>
                </a:outerShdw>
              </a:effectLst>
              <a:latin typeface="IranNastaliq" pitchFamily="18" charset="0"/>
              <a:cs typeface="IranNastaliq"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fa-IR" sz="1600" b="1" kern="1200" dirty="0">
              <a:solidFill>
                <a:srgbClr val="FFC000"/>
              </a:solidFill>
              <a:effectLst>
                <a:glow rad="139700">
                  <a:prstClr val="black">
                    <a:alpha val="40000"/>
                  </a:prstClr>
                </a:glow>
                <a:outerShdw blurRad="38100" dist="38100" dir="2700000" algn="tl">
                  <a:srgbClr val="000000">
                    <a:alpha val="43137"/>
                  </a:srgbClr>
                </a:outerShdw>
              </a:effectLst>
              <a:latin typeface="IranNastaliq" pitchFamily="18" charset="0"/>
              <a:cs typeface="IranNastaliq"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fa-IR" sz="7200" b="1" kern="1200" dirty="0" smtClean="0">
                <a:solidFill>
                  <a:srgbClr val="FFC000"/>
                </a:solidFill>
                <a:effectLst>
                  <a:glow rad="139700">
                    <a:prstClr val="black">
                      <a:alpha val="40000"/>
                    </a:prstClr>
                  </a:glow>
                  <a:outerShdw blurRad="38100" dist="38100" dir="2700000" algn="tl">
                    <a:srgbClr val="000000">
                      <a:alpha val="43137"/>
                    </a:srgbClr>
                  </a:outerShdw>
                </a:effectLst>
                <a:latin typeface="IranNastaliq" pitchFamily="18" charset="0"/>
                <a:cs typeface="IranNastaliq" pitchFamily="18" charset="0"/>
              </a:rPr>
              <a:t>افق های زندگیتان  </a:t>
            </a:r>
          </a:p>
          <a:p>
            <a:pPr marL="0" marR="0" lvl="0" indent="0" defTabSz="914400" rtl="0" eaLnBrk="1" fontAlgn="auto" latinLnBrk="0" hangingPunct="1">
              <a:lnSpc>
                <a:spcPct val="100000"/>
              </a:lnSpc>
              <a:spcBef>
                <a:spcPts val="0"/>
              </a:spcBef>
              <a:spcAft>
                <a:spcPts val="0"/>
              </a:spcAft>
              <a:buClrTx/>
              <a:buSzTx/>
              <a:buFontTx/>
              <a:buNone/>
              <a:tabLst/>
              <a:defRPr/>
            </a:pPr>
            <a:endParaRPr lang="fa-IR" sz="7200" b="1" kern="1200" dirty="0" smtClean="0">
              <a:solidFill>
                <a:srgbClr val="FFC000"/>
              </a:solidFill>
              <a:effectLst>
                <a:glow rad="139700">
                  <a:prstClr val="black">
                    <a:alpha val="40000"/>
                  </a:prstClr>
                </a:glow>
                <a:outerShdw blurRad="38100" dist="38100" dir="2700000" algn="tl">
                  <a:srgbClr val="000000">
                    <a:alpha val="43137"/>
                  </a:srgbClr>
                </a:outerShdw>
              </a:effectLst>
              <a:latin typeface="IranNastaliq" pitchFamily="18" charset="0"/>
              <a:cs typeface="IranNastaliq"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fa-IR" sz="7200" b="1" kern="1200" dirty="0" smtClean="0">
                <a:solidFill>
                  <a:srgbClr val="FFC000"/>
                </a:solidFill>
                <a:effectLst>
                  <a:glow rad="139700">
                    <a:prstClr val="black">
                      <a:alpha val="40000"/>
                    </a:prstClr>
                  </a:glow>
                  <a:outerShdw blurRad="38100" dist="38100" dir="2700000" algn="tl">
                    <a:srgbClr val="000000">
                      <a:alpha val="43137"/>
                    </a:srgbClr>
                  </a:outerShdw>
                </a:effectLst>
                <a:latin typeface="IranNastaliq" pitchFamily="18" charset="0"/>
                <a:cs typeface="IranNastaliq" pitchFamily="18" charset="0"/>
              </a:rPr>
              <a:t>باران خورده باد</a:t>
            </a:r>
          </a:p>
          <a:p>
            <a:pPr marL="0" marR="0" lvl="0" indent="0" defTabSz="914400" rtl="0" eaLnBrk="1" fontAlgn="auto" latinLnBrk="0" hangingPunct="1">
              <a:lnSpc>
                <a:spcPct val="100000"/>
              </a:lnSpc>
              <a:spcBef>
                <a:spcPts val="0"/>
              </a:spcBef>
              <a:spcAft>
                <a:spcPts val="0"/>
              </a:spcAft>
              <a:buClrTx/>
              <a:buSzTx/>
              <a:buFontTx/>
              <a:buNone/>
              <a:tabLst/>
              <a:defRPr/>
            </a:pPr>
            <a:endParaRPr lang="fa-IR" sz="7200" b="1" kern="1200" dirty="0" smtClean="0">
              <a:solidFill>
                <a:srgbClr val="FFC000"/>
              </a:solidFill>
              <a:effectLst>
                <a:glow rad="139700">
                  <a:prstClr val="black">
                    <a:alpha val="40000"/>
                  </a:prstClr>
                </a:glow>
                <a:outerShdw blurRad="38100" dist="38100" dir="2700000" algn="tl">
                  <a:srgbClr val="000000">
                    <a:alpha val="43137"/>
                  </a:srgbClr>
                </a:outerShdw>
              </a:effectLst>
              <a:latin typeface="IranNastaliq" pitchFamily="18" charset="0"/>
              <a:cs typeface="IranNastaliq"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fa-IR" sz="2800" b="1" kern="1200" dirty="0" smtClean="0">
                <a:solidFill>
                  <a:srgbClr val="E917C1"/>
                </a:solidFill>
                <a:effectLst>
                  <a:glow rad="139700">
                    <a:prstClr val="black">
                      <a:alpha val="40000"/>
                    </a:prstClr>
                  </a:glow>
                  <a:outerShdw blurRad="38100" dist="38100" dir="2700000" algn="tl">
                    <a:srgbClr val="000000">
                      <a:alpha val="43137"/>
                    </a:srgbClr>
                  </a:outerShdw>
                </a:effectLst>
                <a:latin typeface="IranNastaliq" pitchFamily="18" charset="0"/>
                <a:cs typeface="B Elham" pitchFamily="2" charset="-78"/>
              </a:rPr>
              <a:t>با </a:t>
            </a:r>
            <a:r>
              <a:rPr lang="fa-IR" sz="2800" b="1" kern="1200" dirty="0">
                <a:solidFill>
                  <a:srgbClr val="E917C1"/>
                </a:solidFill>
                <a:effectLst>
                  <a:glow rad="139700">
                    <a:prstClr val="black">
                      <a:alpha val="40000"/>
                    </a:prstClr>
                  </a:glow>
                  <a:outerShdw blurRad="38100" dist="38100" dir="2700000" algn="tl">
                    <a:srgbClr val="000000">
                      <a:alpha val="43137"/>
                    </a:srgbClr>
                  </a:outerShdw>
                </a:effectLst>
                <a:latin typeface="IranNastaliq" pitchFamily="18" charset="0"/>
                <a:cs typeface="B Elham" pitchFamily="2" charset="-78"/>
              </a:rPr>
              <a:t>تشکر از توجه شما</a:t>
            </a:r>
            <a:endParaRPr lang="en-US" sz="2800" b="1" kern="1200" dirty="0">
              <a:solidFill>
                <a:srgbClr val="E917C1"/>
              </a:solidFill>
              <a:effectLst>
                <a:glow rad="139700">
                  <a:prstClr val="black">
                    <a:alpha val="40000"/>
                  </a:prstClr>
                </a:glow>
                <a:outerShdw blurRad="38100" dist="38100" dir="2700000" algn="tl">
                  <a:srgbClr val="000000">
                    <a:alpha val="43137"/>
                  </a:srgbClr>
                </a:outerShdw>
              </a:effectLst>
              <a:latin typeface="IranNastaliq" pitchFamily="18" charset="0"/>
              <a:cs typeface="B Elham" pitchFamily="2" charset="-78"/>
            </a:endParaRPr>
          </a:p>
          <a:p>
            <a:pPr eaLnBrk="1" hangingPunct="1">
              <a:lnSpc>
                <a:spcPct val="80000"/>
              </a:lnSpc>
              <a:buFontTx/>
              <a:buNone/>
            </a:pPr>
            <a:endParaRPr lang="fa-IR" altLang="en-US" sz="1600" b="1" dirty="0" smtClean="0">
              <a:solidFill>
                <a:srgbClr val="FFC000"/>
              </a:solidFill>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304800"/>
            <a:ext cx="4230687" cy="1118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24137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70C2A22-C7DD-42ED-982D-984B7A2167B9}" type="slidenum">
              <a:rPr lang="ar-SA">
                <a:solidFill>
                  <a:srgbClr val="FFFFFF"/>
                </a:solidFill>
              </a:rPr>
              <a:pPr>
                <a:defRPr/>
              </a:pPr>
              <a:t>15</a:t>
            </a:fld>
            <a:endParaRPr lang="en-US">
              <a:solidFill>
                <a:srgbClr val="FFFFFF"/>
              </a:solidFill>
            </a:endParaRPr>
          </a:p>
        </p:txBody>
      </p:sp>
      <p:sp>
        <p:nvSpPr>
          <p:cNvPr id="16387" name="Rectangle 3"/>
          <p:cNvSpPr>
            <a:spLocks noGrp="1" noChangeArrowheads="1"/>
          </p:cNvSpPr>
          <p:nvPr>
            <p:ph type="body" idx="4294967295"/>
          </p:nvPr>
        </p:nvSpPr>
        <p:spPr>
          <a:xfrm>
            <a:off x="457200" y="981079"/>
            <a:ext cx="8229600" cy="5040313"/>
          </a:xfrm>
        </p:spPr>
        <p:txBody>
          <a:bodyPr/>
          <a:lstStyle/>
          <a:p>
            <a:pPr algn="just" eaLnBrk="1" hangingPunct="1">
              <a:lnSpc>
                <a:spcPct val="90000"/>
              </a:lnSpc>
              <a:buFontTx/>
              <a:buNone/>
            </a:pPr>
            <a:r>
              <a:rPr lang="fa-IR" altLang="en-US" sz="4000" b="1" smtClean="0">
                <a:solidFill>
                  <a:schemeClr val="hlink"/>
                </a:solidFill>
                <a:cs typeface="B Jadid" pitchFamily="2" charset="-78"/>
              </a:rPr>
              <a:t>2- </a:t>
            </a:r>
            <a:r>
              <a:rPr lang="fa-IR" altLang="en-US" sz="4000" smtClean="0">
                <a:solidFill>
                  <a:schemeClr val="hlink"/>
                </a:solidFill>
                <a:cs typeface="B Jadid" pitchFamily="2" charset="-78"/>
              </a:rPr>
              <a:t>عوامل دروني</a:t>
            </a:r>
          </a:p>
          <a:p>
            <a:pPr algn="just" eaLnBrk="1" hangingPunct="1">
              <a:lnSpc>
                <a:spcPct val="90000"/>
              </a:lnSpc>
              <a:buFontTx/>
              <a:buNone/>
            </a:pPr>
            <a:r>
              <a:rPr lang="fa-IR" altLang="en-US" smtClean="0">
                <a:solidFill>
                  <a:srgbClr val="CC6600"/>
                </a:solidFill>
                <a:cs typeface="B Titr" pitchFamily="2" charset="-78"/>
              </a:rPr>
              <a:t>     </a:t>
            </a:r>
          </a:p>
          <a:p>
            <a:pPr algn="just" eaLnBrk="1" hangingPunct="1">
              <a:lnSpc>
                <a:spcPct val="90000"/>
              </a:lnSpc>
              <a:buFontTx/>
              <a:buNone/>
            </a:pPr>
            <a:r>
              <a:rPr lang="fa-IR" altLang="en-US" smtClean="0">
                <a:solidFill>
                  <a:srgbClr val="CC6600"/>
                </a:solidFill>
                <a:cs typeface="B Titr" pitchFamily="2" charset="-78"/>
              </a:rPr>
              <a:t>2-1- عوامل طبيعي</a:t>
            </a:r>
          </a:p>
          <a:p>
            <a:pPr algn="just" eaLnBrk="1" hangingPunct="1">
              <a:lnSpc>
                <a:spcPct val="90000"/>
              </a:lnSpc>
              <a:buFontTx/>
              <a:buNone/>
            </a:pPr>
            <a:r>
              <a:rPr lang="fa-IR" altLang="en-US" sz="2400" b="1" smtClean="0">
                <a:solidFill>
                  <a:srgbClr val="33CC33"/>
                </a:solidFill>
                <a:cs typeface="B Zar" pitchFamily="2" charset="-78"/>
              </a:rPr>
              <a:t>                 الف – سرگرداني قطبي و نظريه رانه قاره اي</a:t>
            </a:r>
          </a:p>
          <a:p>
            <a:pPr algn="just" eaLnBrk="1" hangingPunct="1">
              <a:lnSpc>
                <a:spcPct val="90000"/>
              </a:lnSpc>
              <a:buFontTx/>
              <a:buNone/>
            </a:pPr>
            <a:r>
              <a:rPr lang="fa-IR" altLang="en-US" sz="2400" b="1" smtClean="0">
                <a:solidFill>
                  <a:srgbClr val="33CC33"/>
                </a:solidFill>
                <a:cs typeface="B Zar" pitchFamily="2" charset="-78"/>
              </a:rPr>
              <a:t>                   ب – فعاليت هاي آتشفشاني</a:t>
            </a:r>
          </a:p>
          <a:p>
            <a:pPr algn="just" eaLnBrk="1" hangingPunct="1">
              <a:lnSpc>
                <a:spcPct val="90000"/>
              </a:lnSpc>
              <a:buFontTx/>
              <a:buNone/>
            </a:pPr>
            <a:endParaRPr lang="fa-IR" altLang="en-US" sz="2400" b="1" smtClean="0">
              <a:solidFill>
                <a:srgbClr val="33CC33"/>
              </a:solidFill>
              <a:cs typeface="B Zar" pitchFamily="2" charset="-78"/>
            </a:endParaRPr>
          </a:p>
          <a:p>
            <a:pPr algn="just" eaLnBrk="1" hangingPunct="1">
              <a:lnSpc>
                <a:spcPct val="90000"/>
              </a:lnSpc>
              <a:buFontTx/>
              <a:buNone/>
            </a:pPr>
            <a:r>
              <a:rPr lang="fa-IR" altLang="en-US" smtClean="0">
                <a:solidFill>
                  <a:srgbClr val="CC6600"/>
                </a:solidFill>
                <a:cs typeface="B Titr" pitchFamily="2" charset="-78"/>
              </a:rPr>
              <a:t>2-2- عوامل انساني</a:t>
            </a:r>
          </a:p>
          <a:p>
            <a:pPr algn="just" eaLnBrk="1" hangingPunct="1">
              <a:lnSpc>
                <a:spcPct val="90000"/>
              </a:lnSpc>
              <a:buFontTx/>
              <a:buNone/>
            </a:pPr>
            <a:r>
              <a:rPr lang="fa-IR" altLang="en-US" sz="2400" b="1" smtClean="0">
                <a:solidFill>
                  <a:srgbClr val="33CC33"/>
                </a:solidFill>
                <a:cs typeface="B Zar" pitchFamily="2" charset="-78"/>
              </a:rPr>
              <a:t>                  الف – انتشار گازهاي گلخانه اي و تغيير تركيب جو</a:t>
            </a:r>
          </a:p>
          <a:p>
            <a:pPr algn="just" eaLnBrk="1" hangingPunct="1">
              <a:lnSpc>
                <a:spcPct val="90000"/>
              </a:lnSpc>
              <a:buFontTx/>
              <a:buNone/>
            </a:pPr>
            <a:r>
              <a:rPr lang="fa-IR" altLang="en-US" sz="2400" b="1" smtClean="0">
                <a:solidFill>
                  <a:srgbClr val="33CC33"/>
                </a:solidFill>
                <a:cs typeface="B Zar" pitchFamily="2" charset="-78"/>
              </a:rPr>
              <a:t>                    ب – انتشار هواويزها در تروپسفر</a:t>
            </a:r>
          </a:p>
          <a:p>
            <a:pPr algn="just" eaLnBrk="1" hangingPunct="1">
              <a:lnSpc>
                <a:spcPct val="90000"/>
              </a:lnSpc>
              <a:buFontTx/>
              <a:buNone/>
            </a:pPr>
            <a:r>
              <a:rPr lang="fa-IR" altLang="en-US" sz="2400" b="1" smtClean="0">
                <a:solidFill>
                  <a:srgbClr val="33CC33"/>
                </a:solidFill>
                <a:cs typeface="B Zar" pitchFamily="2" charset="-78"/>
              </a:rPr>
              <a:t>                    ج – تغيير كاربري اراضي</a:t>
            </a:r>
          </a:p>
        </p:txBody>
      </p:sp>
      <p:sp>
        <p:nvSpPr>
          <p:cNvPr id="114696" name="Rectangle 8"/>
          <p:cNvSpPr>
            <a:spLocks noGrp="1" noChangeArrowheads="1"/>
          </p:cNvSpPr>
          <p:nvPr>
            <p:ph type="title" idx="4294967295"/>
          </p:nvPr>
        </p:nvSpPr>
        <p:spPr>
          <a:xfrm>
            <a:off x="457200" y="115893"/>
            <a:ext cx="8229600" cy="576263"/>
          </a:xfrm>
        </p:spPr>
        <p:txBody>
          <a:bodyPr/>
          <a:lstStyle/>
          <a:p>
            <a:pPr eaLnBrk="1" hangingPunct="1">
              <a:defRPr/>
            </a:pPr>
            <a:r>
              <a:rPr lang="fa-IR" sz="2800" b="1" dirty="0" smtClean="0">
                <a:solidFill>
                  <a:srgbClr val="CCFF33"/>
                </a:solidFill>
              </a:rPr>
              <a:t>علل دگرگوني ها و تحولات اقليمي</a:t>
            </a:r>
            <a:endParaRPr lang="en-US" sz="2800" b="1" dirty="0" smtClean="0">
              <a:solidFill>
                <a:srgbClr val="CCFF33"/>
              </a:solidFill>
            </a:endParaRPr>
          </a:p>
        </p:txBody>
      </p:sp>
    </p:spTree>
    <p:extLst>
      <p:ext uri="{BB962C8B-B14F-4D97-AF65-F5344CB8AC3E}">
        <p14:creationId xmlns:p14="http://schemas.microsoft.com/office/powerpoint/2010/main" val="35299364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F912C3-D134-4D12-9C53-C5FEA3FF5A62}" type="slidenum">
              <a:rPr lang="ar-SA">
                <a:solidFill>
                  <a:srgbClr val="FFFFFF"/>
                </a:solidFill>
              </a:rPr>
              <a:pPr>
                <a:defRPr/>
              </a:pPr>
              <a:t>16</a:t>
            </a:fld>
            <a:endParaRPr lang="en-US">
              <a:solidFill>
                <a:srgbClr val="FFFFFF"/>
              </a:solidFill>
            </a:endParaRPr>
          </a:p>
        </p:txBody>
      </p:sp>
      <p:sp>
        <p:nvSpPr>
          <p:cNvPr id="17411" name="Rectangle 3"/>
          <p:cNvSpPr>
            <a:spLocks noGrp="1" noChangeArrowheads="1"/>
          </p:cNvSpPr>
          <p:nvPr>
            <p:ph type="body" idx="4294967295"/>
          </p:nvPr>
        </p:nvSpPr>
        <p:spPr>
          <a:xfrm>
            <a:off x="457200" y="836613"/>
            <a:ext cx="8229600" cy="5472112"/>
          </a:xfrm>
        </p:spPr>
        <p:txBody>
          <a:bodyPr/>
          <a:lstStyle/>
          <a:p>
            <a:pPr algn="just" eaLnBrk="1" hangingPunct="1">
              <a:lnSpc>
                <a:spcPct val="90000"/>
              </a:lnSpc>
            </a:pPr>
            <a:r>
              <a:rPr lang="fa-IR" altLang="en-US" sz="2800" smtClean="0">
                <a:solidFill>
                  <a:srgbClr val="CC6600"/>
                </a:solidFill>
                <a:cs typeface="B Titr" pitchFamily="2" charset="-78"/>
              </a:rPr>
              <a:t>2-1- عوامل طبيعي </a:t>
            </a:r>
          </a:p>
          <a:p>
            <a:pPr algn="just" eaLnBrk="1" hangingPunct="1">
              <a:lnSpc>
                <a:spcPct val="90000"/>
              </a:lnSpc>
              <a:buFontTx/>
              <a:buNone/>
            </a:pPr>
            <a:r>
              <a:rPr lang="fa-IR" altLang="en-US" sz="2000" b="1" smtClean="0">
                <a:solidFill>
                  <a:srgbClr val="FFFF00"/>
                </a:solidFill>
                <a:cs typeface="B Zar" pitchFamily="2" charset="-78"/>
              </a:rPr>
              <a:t>عامل اول:</a:t>
            </a:r>
          </a:p>
          <a:p>
            <a:pPr algn="just" eaLnBrk="1" hangingPunct="1">
              <a:lnSpc>
                <a:spcPct val="90000"/>
              </a:lnSpc>
              <a:buFontTx/>
              <a:buNone/>
            </a:pPr>
            <a:r>
              <a:rPr lang="fa-IR" altLang="en-US" sz="2400" b="1" smtClean="0">
                <a:solidFill>
                  <a:srgbClr val="33CC33"/>
                </a:solidFill>
                <a:cs typeface="B Zar" pitchFamily="2" charset="-78"/>
              </a:rPr>
              <a:t>الف – سرگرداني قطبي و نظريه رانه قاره اي</a:t>
            </a:r>
          </a:p>
          <a:p>
            <a:pPr algn="just" eaLnBrk="1" hangingPunct="1">
              <a:lnSpc>
                <a:spcPct val="90000"/>
              </a:lnSpc>
            </a:pPr>
            <a:r>
              <a:rPr lang="fa-IR" altLang="en-US" sz="2400" b="1" smtClean="0">
                <a:cs typeface="B Zar" pitchFamily="2" charset="-78"/>
              </a:rPr>
              <a:t>تحقيقات مغناطيسي ديرينه كه به بررسي آثار ديرينه مغناطيس فسيل شده در سنگ ها مي پردازد، نشان مي دهد كه </a:t>
            </a:r>
            <a:r>
              <a:rPr lang="fa-IR" altLang="en-US" sz="2400" b="1" smtClean="0">
                <a:solidFill>
                  <a:schemeClr val="hlink"/>
                </a:solidFill>
                <a:cs typeface="B Zar" pitchFamily="2" charset="-78"/>
              </a:rPr>
              <a:t>قطب هاي مغناطيسي زمين همواره در موقعيت كنوني خويش قرار نداشته و جابجا شده اند</a:t>
            </a:r>
            <a:r>
              <a:rPr lang="fa-IR" altLang="en-US" sz="2400" b="1" smtClean="0">
                <a:cs typeface="B Zar" pitchFamily="2" charset="-78"/>
              </a:rPr>
              <a:t>.</a:t>
            </a:r>
          </a:p>
          <a:p>
            <a:pPr algn="just" eaLnBrk="1" hangingPunct="1">
              <a:lnSpc>
                <a:spcPct val="80000"/>
              </a:lnSpc>
            </a:pPr>
            <a:r>
              <a:rPr lang="fa-IR" altLang="en-US" sz="2400" b="1" smtClean="0">
                <a:cs typeface="B Zar" pitchFamily="2" charset="-78"/>
              </a:rPr>
              <a:t>نظريه رانه قاره اي را آلفرد وگنر، زمين شناس و هواشناس آلماني، در سال 1912 به شكلي اساسي مطرح نمود.</a:t>
            </a:r>
          </a:p>
          <a:p>
            <a:pPr algn="just" eaLnBrk="1" hangingPunct="1">
              <a:lnSpc>
                <a:spcPct val="80000"/>
              </a:lnSpc>
            </a:pPr>
            <a:r>
              <a:rPr lang="fa-IR" altLang="en-US" sz="2400" b="1" smtClean="0">
                <a:solidFill>
                  <a:schemeClr val="hlink"/>
                </a:solidFill>
                <a:cs typeface="B Zar" pitchFamily="2" charset="-78"/>
              </a:rPr>
              <a:t>بر اساس اين نظريه قاره ها و خشكي هاي كنوني زمين در اصل به يكديگر پيوسته بودند و سرزمين واحدي را تشكيل مي داده اند. به عبارت ديگر، روزگاري فقط يك قاره عظيم (پانگه آ) و يك اقيانوس سراسري (پانتالسا) در زمين وجود داشت كه به دليل حركات همرفتي مواد دروني زمين از هم گسيخته و به قطعات كوچك تقسيم شد. اين قطعات بتدريج از يكديگر دور شدند و به موقعيت امروزي خود به شكل قاره هاي كنوني سياره زمين ديده مي شوند.</a:t>
            </a:r>
          </a:p>
          <a:p>
            <a:pPr algn="just" eaLnBrk="1" hangingPunct="1">
              <a:lnSpc>
                <a:spcPct val="90000"/>
              </a:lnSpc>
            </a:pPr>
            <a:endParaRPr lang="fa-IR" altLang="en-US" sz="2400" b="1"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a:solidFill>
                  <a:srgbClr val="CCFF33"/>
                </a:solidFill>
                <a:effectLst>
                  <a:outerShdw blurRad="38100" dist="38100" dir="2700000" algn="tl">
                    <a:srgbClr val="000000"/>
                  </a:outerShdw>
                </a:effectLst>
              </a:rPr>
              <a:t>علل دگرگوني ها و تحولات اقليمي( </a:t>
            </a:r>
            <a:r>
              <a:rPr lang="fa-IR" sz="2400" b="1" dirty="0">
                <a:solidFill>
                  <a:srgbClr val="FFFF00"/>
                </a:solidFill>
                <a:effectLst>
                  <a:outerShdw blurRad="38100" dist="38100" dir="2700000" algn="tl">
                    <a:srgbClr val="000000"/>
                  </a:outerShdw>
                </a:effectLst>
                <a:cs typeface="B Jadid" pitchFamily="2" charset="-78"/>
              </a:rPr>
              <a:t>عوامل دروني – </a:t>
            </a:r>
            <a:r>
              <a:rPr lang="fa-IR" sz="2400" b="1" dirty="0">
                <a:solidFill>
                  <a:srgbClr val="CC6600"/>
                </a:solidFill>
                <a:effectLst>
                  <a:outerShdw blurRad="38100" dist="38100" dir="2700000" algn="tl">
                    <a:srgbClr val="000000"/>
                  </a:outerShdw>
                </a:effectLst>
                <a:cs typeface="B Jadid" pitchFamily="2" charset="-78"/>
              </a:rPr>
              <a:t>عوامل طبيعي</a:t>
            </a:r>
            <a:r>
              <a:rPr lang="fa-IR" sz="2800" b="1" dirty="0">
                <a:solidFill>
                  <a:srgbClr val="CCFF33"/>
                </a:solidFill>
                <a:effectLst>
                  <a:outerShdw blurRad="38100" dist="38100" dir="2700000" algn="tl">
                    <a:srgbClr val="000000"/>
                  </a:outerShdw>
                </a:effectLst>
              </a:rPr>
              <a:t>)</a:t>
            </a:r>
            <a:endParaRPr lang="en-US" sz="2800" b="1" dirty="0">
              <a:solidFill>
                <a:srgbClr val="CCFF33"/>
              </a:solidFill>
              <a:effectLst>
                <a:outerShdw blurRad="38100" dist="38100" dir="2700000" algn="tl">
                  <a:srgbClr val="000000"/>
                </a:outerShdw>
              </a:effectLst>
            </a:endParaRPr>
          </a:p>
        </p:txBody>
      </p:sp>
    </p:spTree>
    <p:extLst>
      <p:ext uri="{BB962C8B-B14F-4D97-AF65-F5344CB8AC3E}">
        <p14:creationId xmlns:p14="http://schemas.microsoft.com/office/powerpoint/2010/main" val="204187043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47F3495-4E8F-4D1F-9940-391D3ED480BE}" type="slidenum">
              <a:rPr lang="ar-SA">
                <a:solidFill>
                  <a:srgbClr val="FFFFFF"/>
                </a:solidFill>
              </a:rPr>
              <a:pPr>
                <a:defRPr/>
              </a:pPr>
              <a:t>17</a:t>
            </a:fld>
            <a:endParaRPr lang="en-US">
              <a:solidFill>
                <a:srgbClr val="FFFFFF"/>
              </a:solidFill>
            </a:endParaRPr>
          </a:p>
        </p:txBody>
      </p:sp>
      <p:sp>
        <p:nvSpPr>
          <p:cNvPr id="18435" name="Rectangle 3"/>
          <p:cNvSpPr>
            <a:spLocks noGrp="1" noChangeArrowheads="1"/>
          </p:cNvSpPr>
          <p:nvPr>
            <p:ph type="body" idx="4294967295"/>
          </p:nvPr>
        </p:nvSpPr>
        <p:spPr>
          <a:xfrm>
            <a:off x="457200" y="836618"/>
            <a:ext cx="8229600" cy="5184775"/>
          </a:xfrm>
        </p:spPr>
        <p:txBody>
          <a:bodyPr/>
          <a:lstStyle/>
          <a:p>
            <a:pPr algn="just" eaLnBrk="1" hangingPunct="1">
              <a:lnSpc>
                <a:spcPct val="80000"/>
              </a:lnSpc>
              <a:buFontTx/>
              <a:buNone/>
            </a:pPr>
            <a:r>
              <a:rPr lang="fa-IR" altLang="en-US" sz="2400" b="1" smtClean="0">
                <a:solidFill>
                  <a:srgbClr val="33CC33"/>
                </a:solidFill>
                <a:cs typeface="B Zar" pitchFamily="2" charset="-78"/>
              </a:rPr>
              <a:t> </a:t>
            </a:r>
            <a:r>
              <a:rPr lang="fa-IR" altLang="en-US" sz="1800" b="1" smtClean="0">
                <a:solidFill>
                  <a:srgbClr val="33CC33"/>
                </a:solidFill>
                <a:cs typeface="B Zar" pitchFamily="2" charset="-78"/>
              </a:rPr>
              <a:t> </a:t>
            </a:r>
            <a:r>
              <a:rPr lang="fa-IR" altLang="en-US" sz="2000" b="1" smtClean="0">
                <a:solidFill>
                  <a:srgbClr val="FFFF00"/>
                </a:solidFill>
                <a:cs typeface="B Zar" pitchFamily="2" charset="-78"/>
              </a:rPr>
              <a:t>عامل دوم طبیعی:</a:t>
            </a:r>
          </a:p>
          <a:p>
            <a:pPr algn="just" eaLnBrk="1" hangingPunct="1">
              <a:lnSpc>
                <a:spcPct val="80000"/>
              </a:lnSpc>
              <a:buFontTx/>
              <a:buNone/>
            </a:pPr>
            <a:r>
              <a:rPr lang="fa-IR" altLang="en-US" sz="2800" b="1" smtClean="0">
                <a:solidFill>
                  <a:srgbClr val="33CC33"/>
                </a:solidFill>
                <a:cs typeface="B Zar" pitchFamily="2" charset="-78"/>
              </a:rPr>
              <a:t>ب – فعاليت هاي آتشفشاني</a:t>
            </a:r>
          </a:p>
          <a:p>
            <a:pPr algn="just" eaLnBrk="1" hangingPunct="1">
              <a:lnSpc>
                <a:spcPct val="80000"/>
              </a:lnSpc>
            </a:pPr>
            <a:r>
              <a:rPr lang="fa-IR" altLang="en-US" sz="2800" b="1" smtClean="0">
                <a:cs typeface="B Zar" pitchFamily="2" charset="-78"/>
              </a:rPr>
              <a:t>آتشفشاني ها از طريق تاثير بر شفافيت اتمسفر، بيلان انرژي سياره اي و به تبع آن دما را دستخوش تغيير مي سازد.</a:t>
            </a:r>
          </a:p>
          <a:p>
            <a:pPr algn="just" eaLnBrk="1" hangingPunct="1">
              <a:lnSpc>
                <a:spcPct val="80000"/>
              </a:lnSpc>
            </a:pPr>
            <a:r>
              <a:rPr lang="fa-IR" altLang="en-US" sz="2800" b="1" smtClean="0">
                <a:cs typeface="B Zar" pitchFamily="2" charset="-78"/>
              </a:rPr>
              <a:t>بيشتر مواد آتشفشاني به 5 الي 8 كيلومتري سطح زمين تزريق مي شود. البته بسته به شدت،ارتفاع پرتاب حداكثر تا 15الي25كيلومتري نيز مي رسد.</a:t>
            </a:r>
          </a:p>
          <a:p>
            <a:pPr algn="just" eaLnBrk="1" hangingPunct="1">
              <a:lnSpc>
                <a:spcPct val="80000"/>
              </a:lnSpc>
            </a:pPr>
            <a:r>
              <a:rPr lang="fa-IR" altLang="en-US" sz="2800" b="1" smtClean="0">
                <a:solidFill>
                  <a:srgbClr val="99CC00"/>
                </a:solidFill>
                <a:cs typeface="B Zar" pitchFamily="2" charset="-78"/>
              </a:rPr>
              <a:t>معمولا غبار هاي آتشفشاني به دليل داشتن اندازه هاي كوچك، امواج خورشيد را منعكس نموده و امواج با طول موج بلند (امواج گرمايي زمين) بدون هيچ مانعي از آنها عبور مي كند. بدين ترتيب گرد و غبارهاي آتشفشاني سبب كاهش درجه حرارت زمين خواهد شد.</a:t>
            </a: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a:solidFill>
                  <a:srgbClr val="CCFF33"/>
                </a:solidFill>
                <a:effectLst>
                  <a:outerShdw blurRad="38100" dist="38100" dir="2700000" algn="tl">
                    <a:srgbClr val="000000"/>
                  </a:outerShdw>
                </a:effectLst>
              </a:rPr>
              <a:t>علل دگرگوني ها و تحولات اقليمي( </a:t>
            </a:r>
            <a:r>
              <a:rPr lang="fa-IR" sz="2400" b="1" dirty="0">
                <a:solidFill>
                  <a:srgbClr val="FFFF00"/>
                </a:solidFill>
                <a:effectLst>
                  <a:outerShdw blurRad="38100" dist="38100" dir="2700000" algn="tl">
                    <a:srgbClr val="000000"/>
                  </a:outerShdw>
                </a:effectLst>
                <a:cs typeface="B Jadid" pitchFamily="2" charset="-78"/>
              </a:rPr>
              <a:t>عوامل دروني – </a:t>
            </a:r>
            <a:r>
              <a:rPr lang="fa-IR" sz="2400" b="1" dirty="0">
                <a:solidFill>
                  <a:srgbClr val="CC6600"/>
                </a:solidFill>
                <a:effectLst>
                  <a:outerShdw blurRad="38100" dist="38100" dir="2700000" algn="tl">
                    <a:srgbClr val="000000"/>
                  </a:outerShdw>
                </a:effectLst>
                <a:cs typeface="B Jadid" pitchFamily="2" charset="-78"/>
              </a:rPr>
              <a:t>عوامل طبيعي</a:t>
            </a:r>
            <a:r>
              <a:rPr lang="fa-IR" sz="2800" b="1" dirty="0">
                <a:solidFill>
                  <a:srgbClr val="CCFF33"/>
                </a:solidFill>
                <a:effectLst>
                  <a:outerShdw blurRad="38100" dist="38100" dir="2700000" algn="tl">
                    <a:srgbClr val="000000"/>
                  </a:outerShdw>
                </a:effectLst>
              </a:rPr>
              <a:t>)</a:t>
            </a:r>
            <a:endParaRPr lang="en-US" sz="2800" b="1" dirty="0">
              <a:solidFill>
                <a:srgbClr val="CCFF33"/>
              </a:solidFill>
              <a:effectLst>
                <a:outerShdw blurRad="38100" dist="38100" dir="2700000" algn="tl">
                  <a:srgbClr val="000000"/>
                </a:outerShdw>
              </a:effectLst>
            </a:endParaRPr>
          </a:p>
        </p:txBody>
      </p:sp>
    </p:spTree>
    <p:extLst>
      <p:ext uri="{BB962C8B-B14F-4D97-AF65-F5344CB8AC3E}">
        <p14:creationId xmlns:p14="http://schemas.microsoft.com/office/powerpoint/2010/main" val="363877723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BFD925D-D745-4F3C-B580-08FD7B255289}" type="slidenum">
              <a:rPr lang="ar-SA">
                <a:solidFill>
                  <a:srgbClr val="FFFFFF"/>
                </a:solidFill>
              </a:rPr>
              <a:pPr>
                <a:defRPr/>
              </a:pPr>
              <a:t>18</a:t>
            </a:fld>
            <a:endParaRPr lang="en-US">
              <a:solidFill>
                <a:srgbClr val="FFFFFF"/>
              </a:solidFill>
            </a:endParaRPr>
          </a:p>
        </p:txBody>
      </p:sp>
      <p:sp>
        <p:nvSpPr>
          <p:cNvPr id="19459" name="Rectangle 3"/>
          <p:cNvSpPr>
            <a:spLocks noGrp="1" noChangeArrowheads="1"/>
          </p:cNvSpPr>
          <p:nvPr>
            <p:ph type="body" idx="4294967295"/>
          </p:nvPr>
        </p:nvSpPr>
        <p:spPr>
          <a:xfrm>
            <a:off x="457200" y="836615"/>
            <a:ext cx="8229600" cy="5521325"/>
          </a:xfrm>
        </p:spPr>
        <p:txBody>
          <a:bodyPr/>
          <a:lstStyle/>
          <a:p>
            <a:pPr algn="just" eaLnBrk="1" hangingPunct="1">
              <a:buFontTx/>
              <a:buNone/>
            </a:pPr>
            <a:r>
              <a:rPr lang="fa-IR" altLang="en-US" smtClean="0">
                <a:solidFill>
                  <a:srgbClr val="CC6600"/>
                </a:solidFill>
                <a:cs typeface="B Titr" pitchFamily="2" charset="-78"/>
              </a:rPr>
              <a:t>2-2- عوامل انساني</a:t>
            </a:r>
          </a:p>
          <a:p>
            <a:pPr algn="just" eaLnBrk="1" hangingPunct="1"/>
            <a:r>
              <a:rPr lang="fa-IR" altLang="en-US" sz="2800" b="1" smtClean="0">
                <a:cs typeface="B Zar" pitchFamily="2" charset="-78"/>
              </a:rPr>
              <a:t>انسان به عنوان جزئي از سيستم اقليم نقشي ژرف و شگرف بر رفتار اقليم دارد.</a:t>
            </a:r>
          </a:p>
          <a:p>
            <a:pPr algn="just" eaLnBrk="1" hangingPunct="1"/>
            <a:r>
              <a:rPr lang="fa-IR" altLang="en-US" sz="2800" b="1" smtClean="0">
                <a:solidFill>
                  <a:schemeClr val="hlink"/>
                </a:solidFill>
                <a:cs typeface="B Zar" pitchFamily="2" charset="-78"/>
              </a:rPr>
              <a:t>افزايش روز افزون جمعيت انساني، گسيل گاز هاي گلخانه اي، دستكاري سطوح از طريق سد سازي، جنگل زدايي، بيابان زايي و ... باعث تكوين دگرگوني هايي در سيستم اقليم يا اجزايي از اين سيستم مي شود.</a:t>
            </a:r>
          </a:p>
          <a:p>
            <a:pPr algn="just" eaLnBrk="1" hangingPunct="1"/>
            <a:r>
              <a:rPr lang="fa-IR" altLang="en-US" sz="2800" b="1" smtClean="0">
                <a:cs typeface="B Zar" pitchFamily="2" charset="-78"/>
              </a:rPr>
              <a:t>عوامل انسانی تحولات اقلیمی عبارتند از :</a:t>
            </a:r>
          </a:p>
          <a:p>
            <a:pPr algn="just" eaLnBrk="1" hangingPunct="1"/>
            <a:r>
              <a:rPr lang="fa-IR" altLang="en-US" sz="2800" b="1" smtClean="0">
                <a:cs typeface="B Zar" pitchFamily="2" charset="-78"/>
              </a:rPr>
              <a:t>الف – انتشار گازهاي گلخانه اي و تغيير تركيب جو</a:t>
            </a:r>
          </a:p>
          <a:p>
            <a:pPr algn="just" eaLnBrk="1" hangingPunct="1"/>
            <a:r>
              <a:rPr lang="fa-IR" altLang="en-US" sz="2800" b="1" smtClean="0">
                <a:cs typeface="B Zar" pitchFamily="2" charset="-78"/>
              </a:rPr>
              <a:t>ب – انتشار هواويزها در تروپسفر</a:t>
            </a:r>
          </a:p>
          <a:p>
            <a:pPr algn="just" eaLnBrk="1" hangingPunct="1"/>
            <a:r>
              <a:rPr lang="fa-IR" altLang="en-US" sz="2800" b="1" smtClean="0">
                <a:cs typeface="B Zar" pitchFamily="2" charset="-78"/>
              </a:rPr>
              <a:t>ج – تغيير كاربري اراضي</a:t>
            </a:r>
          </a:p>
          <a:p>
            <a:pPr algn="just" eaLnBrk="1" hangingPunct="1"/>
            <a:endParaRPr lang="fa-IR" altLang="en-US" b="1" smtClean="0">
              <a:solidFill>
                <a:srgbClr val="33CC33"/>
              </a:solidFill>
              <a:cs typeface="B Zar" pitchFamily="2" charset="-78"/>
            </a:endParaRPr>
          </a:p>
          <a:p>
            <a:pPr algn="just" eaLnBrk="1" hangingPunct="1"/>
            <a:endParaRPr lang="fa-IR" altLang="en-US" b="1" smtClean="0">
              <a:solidFill>
                <a:srgbClr val="33CC33"/>
              </a:solidFill>
              <a:cs typeface="B Zar" pitchFamily="2" charset="-78"/>
            </a:endParaRPr>
          </a:p>
          <a:p>
            <a:pPr algn="just" eaLnBrk="1" hangingPunct="1"/>
            <a:endParaRPr lang="fa-IR" altLang="en-US" b="1" smtClean="0">
              <a:cs typeface="B Zar" pitchFamily="2" charset="-78"/>
            </a:endParaRPr>
          </a:p>
          <a:p>
            <a:pPr algn="just" eaLnBrk="1" hangingPunct="1"/>
            <a:endParaRPr lang="fa-IR" altLang="en-US" b="1" smtClean="0">
              <a:cs typeface="B Zar" pitchFamily="2" charset="-78"/>
            </a:endParaRPr>
          </a:p>
          <a:p>
            <a:pPr algn="just" eaLnBrk="1" hangingPunct="1"/>
            <a:endParaRPr lang="fa-IR" altLang="en-US" b="1" smtClean="0">
              <a:cs typeface="B Zar" pitchFamily="2" charset="-78"/>
            </a:endParaRPr>
          </a:p>
          <a:p>
            <a:pPr algn="just" eaLnBrk="1" hangingPunct="1"/>
            <a:endParaRPr lang="fa-IR" altLang="en-US" b="1"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a:solidFill>
                  <a:srgbClr val="CCFF33"/>
                </a:solidFill>
                <a:effectLst>
                  <a:outerShdw blurRad="38100" dist="38100" dir="2700000" algn="tl">
                    <a:srgbClr val="000000"/>
                  </a:outerShdw>
                </a:effectLst>
              </a:rPr>
              <a:t>علل دگرگوني ها و تحولات اقليمي( </a:t>
            </a:r>
            <a:r>
              <a:rPr lang="fa-IR" sz="2400" b="1" dirty="0">
                <a:solidFill>
                  <a:srgbClr val="FFFF00"/>
                </a:solidFill>
                <a:effectLst>
                  <a:outerShdw blurRad="38100" dist="38100" dir="2700000" algn="tl">
                    <a:srgbClr val="000000"/>
                  </a:outerShdw>
                </a:effectLst>
                <a:cs typeface="B Jadid" pitchFamily="2" charset="-78"/>
              </a:rPr>
              <a:t>عوامل دروني – </a:t>
            </a:r>
            <a:r>
              <a:rPr lang="fa-IR" sz="2400" b="1" dirty="0">
                <a:solidFill>
                  <a:srgbClr val="CC6600"/>
                </a:solidFill>
                <a:effectLst>
                  <a:outerShdw blurRad="38100" dist="38100" dir="2700000" algn="tl">
                    <a:srgbClr val="000000"/>
                  </a:outerShdw>
                </a:effectLst>
                <a:cs typeface="B Jadid" pitchFamily="2" charset="-78"/>
              </a:rPr>
              <a:t>عوامل انساني</a:t>
            </a:r>
            <a:r>
              <a:rPr lang="fa-IR" sz="2800" b="1" dirty="0">
                <a:solidFill>
                  <a:srgbClr val="CCFF33"/>
                </a:solidFill>
                <a:effectLst>
                  <a:outerShdw blurRad="38100" dist="38100" dir="2700000" algn="tl">
                    <a:srgbClr val="000000"/>
                  </a:outerShdw>
                </a:effectLst>
              </a:rPr>
              <a:t>)</a:t>
            </a:r>
            <a:endParaRPr lang="en-US" sz="2800" b="1" dirty="0">
              <a:solidFill>
                <a:srgbClr val="CCFF33"/>
              </a:solidFill>
              <a:effectLst>
                <a:outerShdw blurRad="38100" dist="38100" dir="2700000" algn="tl">
                  <a:srgbClr val="000000"/>
                </a:outerShdw>
              </a:effectLst>
            </a:endParaRPr>
          </a:p>
        </p:txBody>
      </p:sp>
    </p:spTree>
    <p:extLst>
      <p:ext uri="{BB962C8B-B14F-4D97-AF65-F5344CB8AC3E}">
        <p14:creationId xmlns:p14="http://schemas.microsoft.com/office/powerpoint/2010/main" val="360508604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B61631-900D-4028-84A9-CC9A404C8F1E}" type="slidenum">
              <a:rPr lang="ar-SA">
                <a:solidFill>
                  <a:srgbClr val="FFFFFF"/>
                </a:solidFill>
              </a:rPr>
              <a:pPr>
                <a:defRPr/>
              </a:pPr>
              <a:t>19</a:t>
            </a:fld>
            <a:endParaRPr lang="en-US">
              <a:solidFill>
                <a:srgbClr val="FFFFFF"/>
              </a:solidFill>
            </a:endParaRPr>
          </a:p>
        </p:txBody>
      </p:sp>
      <p:sp>
        <p:nvSpPr>
          <p:cNvPr id="20483" name="Rectangle 3"/>
          <p:cNvSpPr>
            <a:spLocks noGrp="1" noChangeArrowheads="1"/>
          </p:cNvSpPr>
          <p:nvPr>
            <p:ph type="body" idx="4294967295"/>
          </p:nvPr>
        </p:nvSpPr>
        <p:spPr>
          <a:xfrm>
            <a:off x="457200" y="836618"/>
            <a:ext cx="8229600" cy="5184775"/>
          </a:xfrm>
        </p:spPr>
        <p:txBody>
          <a:bodyPr/>
          <a:lstStyle/>
          <a:p>
            <a:pPr algn="just" eaLnBrk="1" hangingPunct="1">
              <a:lnSpc>
                <a:spcPct val="80000"/>
              </a:lnSpc>
              <a:buFontTx/>
              <a:buNone/>
            </a:pPr>
            <a:r>
              <a:rPr lang="fa-IR" altLang="en-US" sz="2400" b="1" smtClean="0">
                <a:solidFill>
                  <a:srgbClr val="FFFF00"/>
                </a:solidFill>
                <a:cs typeface="B Zar" pitchFamily="2" charset="-78"/>
              </a:rPr>
              <a:t>عامل انساني اول: </a:t>
            </a:r>
          </a:p>
          <a:p>
            <a:pPr algn="just" eaLnBrk="1" hangingPunct="1">
              <a:lnSpc>
                <a:spcPct val="80000"/>
              </a:lnSpc>
              <a:buFontTx/>
              <a:buNone/>
            </a:pPr>
            <a:r>
              <a:rPr lang="fa-IR" altLang="en-US" sz="2800" b="1" smtClean="0">
                <a:solidFill>
                  <a:srgbClr val="33CC33"/>
                </a:solidFill>
                <a:cs typeface="B Zar" pitchFamily="2" charset="-78"/>
              </a:rPr>
              <a:t>الف – انتشار گازهاي گلخانه اي و تغيير تركيب جو</a:t>
            </a:r>
          </a:p>
          <a:p>
            <a:pPr algn="just" eaLnBrk="1" hangingPunct="1">
              <a:lnSpc>
                <a:spcPct val="80000"/>
              </a:lnSpc>
            </a:pPr>
            <a:r>
              <a:rPr lang="fa-IR" altLang="en-US" sz="2800" b="1" smtClean="0">
                <a:solidFill>
                  <a:srgbClr val="CC6600"/>
                </a:solidFill>
                <a:cs typeface="B Zar" pitchFamily="2" charset="-78"/>
              </a:rPr>
              <a:t>گازهاي گلخانه اي شامل هر ملكولي است كه تابش طول موج بلند زمين را جذب كرده و با جذب گرماي بخش هاي زيرين اتمسفر (تروپسفر)، گرمايش ايجاد نموده و در عين حال باعث سرمايش بخش هاي فوقاني (استراتسفر) مي شود.</a:t>
            </a:r>
          </a:p>
          <a:p>
            <a:pPr algn="just" eaLnBrk="1" hangingPunct="1">
              <a:lnSpc>
                <a:spcPct val="80000"/>
              </a:lnSpc>
            </a:pPr>
            <a:r>
              <a:rPr lang="fa-IR" altLang="en-US" sz="2800" b="1" smtClean="0">
                <a:solidFill>
                  <a:srgbClr val="FFFF00"/>
                </a:solidFill>
                <a:cs typeface="B Zar" pitchFamily="2" charset="-78"/>
              </a:rPr>
              <a:t>جو زمين از مولكول هاي دو اتمي (اكسيژن و نيتروژن)، سه اتمي (دي اكسيد كربن، اكسيد هاي نيتروژن، ازن و بخار آب) و پنج اتمي (متان) تشكيل شده است.</a:t>
            </a:r>
          </a:p>
          <a:p>
            <a:pPr algn="just" eaLnBrk="1" hangingPunct="1">
              <a:lnSpc>
                <a:spcPct val="80000"/>
              </a:lnSpc>
            </a:pPr>
            <a:r>
              <a:rPr lang="fa-IR" altLang="en-US" sz="2800" b="1" smtClean="0">
                <a:cs typeface="B Zar" pitchFamily="2" charset="-78"/>
              </a:rPr>
              <a:t>مولكول هاي دو اتمي در برابر نور مرئي و مادون قرمز شفاف بوده و مقداري از طول موج هاي ماوراء بنفش را جذب مي كند. مولكول هاي سه و پنج اتمي قادر به جذب انتخابي بر روي اشعه مادون قرمز مي باشند. </a:t>
            </a: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a:solidFill>
                  <a:srgbClr val="CCFF33"/>
                </a:solidFill>
                <a:effectLst>
                  <a:outerShdw blurRad="38100" dist="38100" dir="2700000" algn="tl">
                    <a:srgbClr val="000000"/>
                  </a:outerShdw>
                </a:effectLst>
              </a:rPr>
              <a:t>علل دگرگوني ها و تحولات اقليمي( </a:t>
            </a:r>
            <a:r>
              <a:rPr lang="fa-IR" sz="2400" b="1" dirty="0">
                <a:solidFill>
                  <a:srgbClr val="FFFF00"/>
                </a:solidFill>
                <a:effectLst>
                  <a:outerShdw blurRad="38100" dist="38100" dir="2700000" algn="tl">
                    <a:srgbClr val="000000"/>
                  </a:outerShdw>
                </a:effectLst>
                <a:cs typeface="B Jadid" pitchFamily="2" charset="-78"/>
              </a:rPr>
              <a:t>عوامل دروني – </a:t>
            </a:r>
            <a:r>
              <a:rPr lang="fa-IR" sz="2400" b="1" dirty="0">
                <a:solidFill>
                  <a:srgbClr val="CC6600"/>
                </a:solidFill>
                <a:effectLst>
                  <a:outerShdw blurRad="38100" dist="38100" dir="2700000" algn="tl">
                    <a:srgbClr val="000000"/>
                  </a:outerShdw>
                </a:effectLst>
                <a:cs typeface="B Jadid" pitchFamily="2" charset="-78"/>
              </a:rPr>
              <a:t>عوامل انساني</a:t>
            </a:r>
            <a:r>
              <a:rPr lang="fa-IR" sz="2800" b="1" dirty="0">
                <a:solidFill>
                  <a:srgbClr val="CCFF33"/>
                </a:solidFill>
                <a:effectLst>
                  <a:outerShdw blurRad="38100" dist="38100" dir="2700000" algn="tl">
                    <a:srgbClr val="000000"/>
                  </a:outerShdw>
                </a:effectLst>
              </a:rPr>
              <a:t>)</a:t>
            </a:r>
            <a:endParaRPr lang="en-US" sz="2800" b="1" dirty="0">
              <a:solidFill>
                <a:srgbClr val="CCFF33"/>
              </a:solidFill>
              <a:effectLst>
                <a:outerShdw blurRad="38100" dist="38100" dir="2700000" algn="tl">
                  <a:srgbClr val="000000"/>
                </a:outerShdw>
              </a:effectLst>
            </a:endParaRPr>
          </a:p>
        </p:txBody>
      </p:sp>
    </p:spTree>
    <p:extLst>
      <p:ext uri="{BB962C8B-B14F-4D97-AF65-F5344CB8AC3E}">
        <p14:creationId xmlns:p14="http://schemas.microsoft.com/office/powerpoint/2010/main" val="15393825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57200" y="228601"/>
            <a:ext cx="8229600" cy="1371600"/>
          </a:xfrm>
        </p:spPr>
        <p:txBody>
          <a:bodyPr/>
          <a:lstStyle/>
          <a:p>
            <a:r>
              <a:rPr lang="fa-IR" sz="4000" dirty="0" smtClean="0">
                <a:solidFill>
                  <a:srgbClr val="FFFF00"/>
                </a:solidFill>
                <a:cs typeface="2  Arabic Style" panose="00000400000000000000" pitchFamily="2" charset="-78"/>
              </a:rPr>
              <a:t>بسم الله الرحمن الرحیم</a:t>
            </a:r>
            <a:endParaRPr lang="en-US" sz="4000" dirty="0">
              <a:solidFill>
                <a:srgbClr val="FFFF00"/>
              </a:solidFill>
              <a:cs typeface="2  Arabic Style" panose="00000400000000000000" pitchFamily="2" charset="-78"/>
            </a:endParaRPr>
          </a:p>
        </p:txBody>
      </p:sp>
      <p:sp>
        <p:nvSpPr>
          <p:cNvPr id="3" name="Subtitle 2"/>
          <p:cNvSpPr>
            <a:spLocks noGrp="1"/>
          </p:cNvSpPr>
          <p:nvPr>
            <p:ph type="subTitle" sz="quarter" idx="1"/>
          </p:nvPr>
        </p:nvSpPr>
        <p:spPr>
          <a:xfrm>
            <a:off x="457200" y="2286000"/>
            <a:ext cx="8229600" cy="3733800"/>
          </a:xfrm>
        </p:spPr>
        <p:txBody>
          <a:bodyPr/>
          <a:lstStyle/>
          <a:p>
            <a:r>
              <a:rPr lang="fa-IR" dirty="0">
                <a:solidFill>
                  <a:srgbClr val="00F600"/>
                </a:solidFill>
                <a:cs typeface="2  Esfehan" panose="00000700000000000000" pitchFamily="2" charset="-78"/>
              </a:rPr>
              <a:t>وَلَوْ أَنَّ أَهْلَ الْقُرَى آمَنُواْ وَاتَّقَواْ لَفَتَحْنَا عَلَيْهِم بَرَكَاتٍ مِّنَ السَّمَاء وَالأَرْضِ وَلَـكِن كَذَّبُواْ فَأَخَذْنَاهُم بِمَا كَانُواْ </a:t>
            </a:r>
            <a:r>
              <a:rPr lang="fa-IR" dirty="0" smtClean="0">
                <a:solidFill>
                  <a:srgbClr val="00F600"/>
                </a:solidFill>
                <a:cs typeface="2  Esfehan" panose="00000700000000000000" pitchFamily="2" charset="-78"/>
              </a:rPr>
              <a:t>يَكْسِبُونَ</a:t>
            </a:r>
          </a:p>
          <a:p>
            <a:endParaRPr lang="fa-IR" dirty="0"/>
          </a:p>
          <a:p>
            <a:r>
              <a:rPr lang="fa-IR" sz="2400" b="1" dirty="0">
                <a:solidFill>
                  <a:srgbClr val="FFFF00"/>
                </a:solidFill>
                <a:latin typeface="F_soroosh" pitchFamily="2" charset="0"/>
                <a:cs typeface="B Nazanin" panose="00000400000000000000" pitchFamily="2" charset="-78"/>
              </a:rPr>
              <a:t>و اگر مردم شهرها ايمان آورده و به تقوا گراييده بودند، قطعاً بركاتى از آسمان و زمين برايشان مى‏گشوديم، ولى تكذيب كردند پس به [كيفر] دستاوردشان [گريبان‏] آنان را گرفتيم. </a:t>
            </a:r>
            <a:endParaRPr lang="en-US" sz="2400" b="1" dirty="0">
              <a:solidFill>
                <a:srgbClr val="FFFF00"/>
              </a:solidFill>
              <a:latin typeface="F_soroosh" pitchFamily="2" charset="0"/>
              <a:cs typeface="B Nazanin" panose="00000400000000000000" pitchFamily="2" charset="-78"/>
            </a:endParaRPr>
          </a:p>
        </p:txBody>
      </p:sp>
      <p:sp>
        <p:nvSpPr>
          <p:cNvPr id="4" name="Slide Number Placeholder 3"/>
          <p:cNvSpPr>
            <a:spLocks noGrp="1"/>
          </p:cNvSpPr>
          <p:nvPr>
            <p:ph type="sldNum" sz="quarter" idx="11"/>
          </p:nvPr>
        </p:nvSpPr>
        <p:spPr/>
        <p:txBody>
          <a:bodyPr/>
          <a:lstStyle/>
          <a:p>
            <a:pPr>
              <a:defRPr/>
            </a:pPr>
            <a:fld id="{209241E6-C4D2-4C4E-8F11-CF98537A0247}" type="slidenum">
              <a:rPr lang="ar-SA" smtClean="0">
                <a:solidFill>
                  <a:srgbClr val="FFFFFF"/>
                </a:solidFill>
              </a:rPr>
              <a:pPr>
                <a:defRPr/>
              </a:pPr>
              <a:t>2</a:t>
            </a:fld>
            <a:endParaRPr lang="en-US">
              <a:solidFill>
                <a:srgbClr val="FFFFFF"/>
              </a:solidFill>
            </a:endParaRPr>
          </a:p>
        </p:txBody>
      </p:sp>
    </p:spTree>
    <p:extLst>
      <p:ext uri="{BB962C8B-B14F-4D97-AF65-F5344CB8AC3E}">
        <p14:creationId xmlns:p14="http://schemas.microsoft.com/office/powerpoint/2010/main" val="380746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983359E-0E03-4CE1-8492-AB301CF58FA9}" type="slidenum">
              <a:rPr lang="ar-SA">
                <a:solidFill>
                  <a:srgbClr val="FFFFFF"/>
                </a:solidFill>
              </a:rPr>
              <a:pPr>
                <a:defRPr/>
              </a:pPr>
              <a:t>20</a:t>
            </a:fld>
            <a:endParaRPr lang="en-US">
              <a:solidFill>
                <a:srgbClr val="FFFFFF"/>
              </a:solidFill>
            </a:endParaRPr>
          </a:p>
        </p:txBody>
      </p:sp>
      <p:sp>
        <p:nvSpPr>
          <p:cNvPr id="21507" name="Rectangle 3"/>
          <p:cNvSpPr>
            <a:spLocks noGrp="1" noChangeArrowheads="1"/>
          </p:cNvSpPr>
          <p:nvPr>
            <p:ph type="body" idx="4294967295"/>
          </p:nvPr>
        </p:nvSpPr>
        <p:spPr>
          <a:xfrm>
            <a:off x="457200" y="836618"/>
            <a:ext cx="8229600" cy="5184775"/>
          </a:xfrm>
        </p:spPr>
        <p:txBody>
          <a:bodyPr/>
          <a:lstStyle/>
          <a:p>
            <a:pPr algn="just" eaLnBrk="1" hangingPunct="1"/>
            <a:r>
              <a:rPr lang="fa-IR" altLang="en-US" sz="2800" b="1" smtClean="0">
                <a:cs typeface="B Zar" pitchFamily="2" charset="-78"/>
              </a:rPr>
              <a:t>اگر جو زمين فاقد گازهاي گلخانه اي مي بود و فقط از نيتروژن و اكسيژن ساخته مي شد، دماي سطح زمين حدود 18- درجه مي بود، در حالي كه به بركت وجود گازهاي ديگر، ميانگين دماي جهاني همكنون حدود 15 درجه مي باشد.</a:t>
            </a:r>
          </a:p>
          <a:p>
            <a:pPr algn="just" eaLnBrk="1" hangingPunct="1"/>
            <a:r>
              <a:rPr lang="fa-IR" altLang="en-US" sz="2800" b="1" smtClean="0">
                <a:solidFill>
                  <a:schemeClr val="hlink"/>
                </a:solidFill>
                <a:cs typeface="B Zar" pitchFamily="2" charset="-78"/>
              </a:rPr>
              <a:t>نيتروژن، اكسيژن و ازن حيات را از زيان تابش ماوراء بنفش در امان نگه مي دارد و گازهاي گلخانه اي نيز همچون پوششي كره زمين را از طريق كنش در طيف بلند (مادون قرمز) گرم نگه مي دارد.</a:t>
            </a:r>
          </a:p>
          <a:p>
            <a:pPr algn="just" eaLnBrk="1" hangingPunct="1"/>
            <a:r>
              <a:rPr lang="fa-IR" altLang="en-US" sz="2800" b="1" smtClean="0">
                <a:solidFill>
                  <a:srgbClr val="CC6600"/>
                </a:solidFill>
                <a:cs typeface="B Zar" pitchFamily="2" charset="-78"/>
              </a:rPr>
              <a:t>با افزايش گاز هاي گلخانه اي تابش خروجي موج بلند كاهش مي يابد و در نتيجه عدم تعادل بين تابش ورودي و خروجي ايجاد مي شود.</a:t>
            </a: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a:solidFill>
                  <a:srgbClr val="CCFF33"/>
                </a:solidFill>
                <a:effectLst>
                  <a:outerShdw blurRad="38100" dist="38100" dir="2700000" algn="tl">
                    <a:srgbClr val="000000"/>
                  </a:outerShdw>
                </a:effectLst>
              </a:rPr>
              <a:t>علل دگرگوني ها و تحولات اقليمي( </a:t>
            </a:r>
            <a:r>
              <a:rPr lang="fa-IR" sz="2400" b="1" dirty="0">
                <a:solidFill>
                  <a:srgbClr val="FFFF00"/>
                </a:solidFill>
                <a:effectLst>
                  <a:outerShdw blurRad="38100" dist="38100" dir="2700000" algn="tl">
                    <a:srgbClr val="000000"/>
                  </a:outerShdw>
                </a:effectLst>
                <a:cs typeface="B Jadid" pitchFamily="2" charset="-78"/>
              </a:rPr>
              <a:t>عوامل دروني – </a:t>
            </a:r>
            <a:r>
              <a:rPr lang="fa-IR" sz="2400" b="1" dirty="0">
                <a:solidFill>
                  <a:srgbClr val="CC6600"/>
                </a:solidFill>
                <a:effectLst>
                  <a:outerShdw blurRad="38100" dist="38100" dir="2700000" algn="tl">
                    <a:srgbClr val="000000"/>
                  </a:outerShdw>
                </a:effectLst>
                <a:cs typeface="B Jadid" pitchFamily="2" charset="-78"/>
              </a:rPr>
              <a:t>عوامل انساني</a:t>
            </a:r>
            <a:r>
              <a:rPr lang="fa-IR" sz="2800" b="1" dirty="0">
                <a:solidFill>
                  <a:srgbClr val="CCFF33"/>
                </a:solidFill>
                <a:effectLst>
                  <a:outerShdw blurRad="38100" dist="38100" dir="2700000" algn="tl">
                    <a:srgbClr val="000000"/>
                  </a:outerShdw>
                </a:effectLst>
              </a:rPr>
              <a:t>)</a:t>
            </a:r>
            <a:endParaRPr lang="en-US" sz="2800" b="1" dirty="0">
              <a:solidFill>
                <a:srgbClr val="CCFF33"/>
              </a:solidFill>
              <a:effectLst>
                <a:outerShdw blurRad="38100" dist="38100" dir="2700000" algn="tl">
                  <a:srgbClr val="000000"/>
                </a:outerShdw>
              </a:effectLst>
            </a:endParaRPr>
          </a:p>
        </p:txBody>
      </p:sp>
    </p:spTree>
    <p:extLst>
      <p:ext uri="{BB962C8B-B14F-4D97-AF65-F5344CB8AC3E}">
        <p14:creationId xmlns:p14="http://schemas.microsoft.com/office/powerpoint/2010/main" val="166743583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02A2248-A2DD-4C85-BA9B-DC8B3DA436CF}" type="slidenum">
              <a:rPr lang="ar-SA">
                <a:solidFill>
                  <a:srgbClr val="FFFFFF"/>
                </a:solidFill>
              </a:rPr>
              <a:pPr>
                <a:defRPr/>
              </a:pPr>
              <a:t>21</a:t>
            </a:fld>
            <a:endParaRPr lang="en-US">
              <a:solidFill>
                <a:srgbClr val="FFFFFF"/>
              </a:solidFill>
            </a:endParaRPr>
          </a:p>
        </p:txBody>
      </p:sp>
      <p:sp>
        <p:nvSpPr>
          <p:cNvPr id="22531" name="Rectangle 3"/>
          <p:cNvSpPr>
            <a:spLocks noGrp="1" noChangeArrowheads="1"/>
          </p:cNvSpPr>
          <p:nvPr>
            <p:ph type="body" idx="4294967295"/>
          </p:nvPr>
        </p:nvSpPr>
        <p:spPr>
          <a:xfrm>
            <a:off x="457200" y="836618"/>
            <a:ext cx="8229600" cy="5184775"/>
          </a:xfrm>
        </p:spPr>
        <p:txBody>
          <a:bodyPr/>
          <a:lstStyle/>
          <a:p>
            <a:pPr algn="just" eaLnBrk="1" hangingPunct="1">
              <a:lnSpc>
                <a:spcPct val="80000"/>
              </a:lnSpc>
            </a:pPr>
            <a:r>
              <a:rPr lang="fa-IR" altLang="en-US" sz="2800" b="1" smtClean="0">
                <a:solidFill>
                  <a:schemeClr val="hlink"/>
                </a:solidFill>
                <a:cs typeface="B Zar" pitchFamily="2" charset="-78"/>
              </a:rPr>
              <a:t>فعاليت هاي انساني شامل مصرف سوخت هاي فسيلي، كاربري زمين (كشت و زرع)، توليد اسپري و مواد خنك كننده و ... از جمله عوامل اساسي در توليد گاز هاي گلخانه اي قرن اخير و حاضر مي باشند.</a:t>
            </a:r>
          </a:p>
          <a:p>
            <a:pPr algn="just" eaLnBrk="1" hangingPunct="1">
              <a:lnSpc>
                <a:spcPct val="80000"/>
              </a:lnSpc>
            </a:pPr>
            <a:r>
              <a:rPr lang="fa-IR" altLang="en-US" sz="2800" b="1" smtClean="0">
                <a:solidFill>
                  <a:srgbClr val="FFFF00"/>
                </a:solidFill>
                <a:cs typeface="B Zar" pitchFamily="2" charset="-78"/>
              </a:rPr>
              <a:t>تا هزاران سال قبل از انقلاب صنعتي، ميزان گاز هاي گلخانه اي در جو ثابت بود. از انقلاب صنعتي به بعد غلظت گازهاي مختلف فزوني يافته است.</a:t>
            </a:r>
          </a:p>
          <a:p>
            <a:pPr algn="just" eaLnBrk="1" hangingPunct="1">
              <a:lnSpc>
                <a:spcPct val="80000"/>
              </a:lnSpc>
            </a:pPr>
            <a:r>
              <a:rPr lang="fa-IR" altLang="en-US" sz="2800" b="1" smtClean="0">
                <a:cs typeface="B Zar" pitchFamily="2" charset="-78"/>
              </a:rPr>
              <a:t>ميزان تاثير هرگاز در افزايش اثر گلخانه اي بستگي به غلظت گاز، طول موج هاي جذب شده، مقدار جذب به ازاي هر ملكول و وجود يا عدم وجود گازهايي كه همان طول موج را جذب كنند، دارد.</a:t>
            </a:r>
          </a:p>
          <a:p>
            <a:pPr algn="just" eaLnBrk="1" hangingPunct="1">
              <a:lnSpc>
                <a:spcPct val="80000"/>
              </a:lnSpc>
            </a:pPr>
            <a:r>
              <a:rPr lang="fa-IR" altLang="en-US" sz="2800" b="1" smtClean="0">
                <a:cs typeface="B Zar" pitchFamily="2" charset="-78"/>
              </a:rPr>
              <a:t>زمان بقاي (طول عمر يا مدت پايداري) اين گاز ها در اتمسفر يكسان نبوده و اهميت نسبي هر يك ار آنها با گذشت زمان تعيير مي كند.</a:t>
            </a: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a:solidFill>
                  <a:srgbClr val="CCFF33"/>
                </a:solidFill>
                <a:effectLst>
                  <a:outerShdw blurRad="38100" dist="38100" dir="2700000" algn="tl">
                    <a:srgbClr val="000000"/>
                  </a:outerShdw>
                </a:effectLst>
              </a:rPr>
              <a:t>علل دگرگوني ها و تحولات اقليمي( </a:t>
            </a:r>
            <a:r>
              <a:rPr lang="fa-IR" sz="2400" b="1" dirty="0">
                <a:solidFill>
                  <a:srgbClr val="FFFF00"/>
                </a:solidFill>
                <a:effectLst>
                  <a:outerShdw blurRad="38100" dist="38100" dir="2700000" algn="tl">
                    <a:srgbClr val="000000"/>
                  </a:outerShdw>
                </a:effectLst>
                <a:cs typeface="B Jadid" pitchFamily="2" charset="-78"/>
              </a:rPr>
              <a:t>عوامل دروني – </a:t>
            </a:r>
            <a:r>
              <a:rPr lang="fa-IR" sz="2400" b="1" dirty="0">
                <a:solidFill>
                  <a:srgbClr val="CC6600"/>
                </a:solidFill>
                <a:effectLst>
                  <a:outerShdw blurRad="38100" dist="38100" dir="2700000" algn="tl">
                    <a:srgbClr val="000000"/>
                  </a:outerShdw>
                </a:effectLst>
                <a:cs typeface="B Jadid" pitchFamily="2" charset="-78"/>
              </a:rPr>
              <a:t>عوامل انساني</a:t>
            </a:r>
            <a:r>
              <a:rPr lang="fa-IR" sz="2800" b="1" dirty="0">
                <a:solidFill>
                  <a:srgbClr val="CCFF33"/>
                </a:solidFill>
                <a:effectLst>
                  <a:outerShdw blurRad="38100" dist="38100" dir="2700000" algn="tl">
                    <a:srgbClr val="000000"/>
                  </a:outerShdw>
                </a:effectLst>
              </a:rPr>
              <a:t>)</a:t>
            </a:r>
            <a:endParaRPr lang="en-US" sz="2800" b="1" dirty="0">
              <a:solidFill>
                <a:srgbClr val="CCFF33"/>
              </a:solidFill>
              <a:effectLst>
                <a:outerShdw blurRad="38100" dist="38100" dir="2700000" algn="tl">
                  <a:srgbClr val="000000"/>
                </a:outerShdw>
              </a:effectLst>
            </a:endParaRPr>
          </a:p>
        </p:txBody>
      </p:sp>
    </p:spTree>
    <p:extLst>
      <p:ext uri="{BB962C8B-B14F-4D97-AF65-F5344CB8AC3E}">
        <p14:creationId xmlns:p14="http://schemas.microsoft.com/office/powerpoint/2010/main" val="330405503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1F11F8E-FCC7-44E9-8C4D-68CB67EE228F}" type="slidenum">
              <a:rPr lang="ar-SA">
                <a:solidFill>
                  <a:srgbClr val="FFFFFF"/>
                </a:solidFill>
              </a:rPr>
              <a:pPr>
                <a:defRPr/>
              </a:pPr>
              <a:t>22</a:t>
            </a:fld>
            <a:endParaRPr lang="en-US">
              <a:solidFill>
                <a:srgbClr val="FFFFFF"/>
              </a:solidFill>
            </a:endParaRPr>
          </a:p>
        </p:txBody>
      </p:sp>
      <p:sp>
        <p:nvSpPr>
          <p:cNvPr id="23555" name="Rectangle 3"/>
          <p:cNvSpPr>
            <a:spLocks noGrp="1" noChangeArrowheads="1"/>
          </p:cNvSpPr>
          <p:nvPr>
            <p:ph type="body" idx="4294967295"/>
          </p:nvPr>
        </p:nvSpPr>
        <p:spPr>
          <a:xfrm>
            <a:off x="457200" y="836618"/>
            <a:ext cx="8229600" cy="5184775"/>
          </a:xfrm>
        </p:spPr>
        <p:txBody>
          <a:bodyPr/>
          <a:lstStyle/>
          <a:p>
            <a:pPr algn="just" eaLnBrk="1" hangingPunct="1"/>
            <a:r>
              <a:rPr lang="fa-IR" altLang="en-US" b="1" smtClean="0">
                <a:solidFill>
                  <a:srgbClr val="CC6600"/>
                </a:solidFill>
                <a:cs typeface="B Zar" pitchFamily="2" charset="-78"/>
              </a:rPr>
              <a:t>عموما گاز هاي گلخانه اي را مي توان در دو گروه بزرگ طبقه بندي نمود:</a:t>
            </a:r>
          </a:p>
          <a:p>
            <a:pPr algn="just" eaLnBrk="1" hangingPunct="1"/>
            <a:r>
              <a:rPr lang="fa-IR" altLang="en-US" b="1" smtClean="0">
                <a:solidFill>
                  <a:srgbClr val="FFFF00"/>
                </a:solidFill>
                <a:cs typeface="B Zar" pitchFamily="2" charset="-78"/>
              </a:rPr>
              <a:t>گروه اول گاز هايي است كه در پروتكل كيوتو مشخص شده اند و شامل متان (</a:t>
            </a:r>
            <a:r>
              <a:rPr lang="en-US" altLang="en-US" b="1" smtClean="0">
                <a:solidFill>
                  <a:srgbClr val="FFFF00"/>
                </a:solidFill>
                <a:cs typeface="B Zar" pitchFamily="2" charset="-78"/>
              </a:rPr>
              <a:t>CH4</a:t>
            </a:r>
            <a:r>
              <a:rPr lang="fa-IR" altLang="en-US" b="1" smtClean="0">
                <a:solidFill>
                  <a:srgbClr val="FFFF00"/>
                </a:solidFill>
                <a:cs typeface="B Zar" pitchFamily="2" charset="-78"/>
              </a:rPr>
              <a:t>)، اكسيد نيترات (</a:t>
            </a:r>
            <a:r>
              <a:rPr lang="en-US" altLang="en-US" b="1" smtClean="0">
                <a:solidFill>
                  <a:srgbClr val="FFFF00"/>
                </a:solidFill>
                <a:cs typeface="B Zar" pitchFamily="2" charset="-78"/>
              </a:rPr>
              <a:t>N2O</a:t>
            </a:r>
            <a:r>
              <a:rPr lang="fa-IR" altLang="en-US" b="1" smtClean="0">
                <a:solidFill>
                  <a:srgbClr val="FFFF00"/>
                </a:solidFill>
                <a:cs typeface="B Zar" pitchFamily="2" charset="-78"/>
              </a:rPr>
              <a:t>)، هيدروفلوئور كربن (</a:t>
            </a:r>
            <a:r>
              <a:rPr lang="en-US" altLang="en-US" b="1" smtClean="0">
                <a:solidFill>
                  <a:srgbClr val="FFFF00"/>
                </a:solidFill>
                <a:cs typeface="B Zar" pitchFamily="2" charset="-78"/>
              </a:rPr>
              <a:t>HFCs</a:t>
            </a:r>
            <a:r>
              <a:rPr lang="fa-IR" altLang="en-US" b="1" smtClean="0">
                <a:solidFill>
                  <a:srgbClr val="FFFF00"/>
                </a:solidFill>
                <a:cs typeface="B Zar" pitchFamily="2" charset="-78"/>
              </a:rPr>
              <a:t>) و هگزافلئورسولفور (</a:t>
            </a:r>
            <a:r>
              <a:rPr lang="en-US" altLang="en-US" b="1" smtClean="0">
                <a:solidFill>
                  <a:srgbClr val="FFFF00"/>
                </a:solidFill>
                <a:cs typeface="B Zar" pitchFamily="2" charset="-78"/>
              </a:rPr>
              <a:t>SF6</a:t>
            </a:r>
            <a:r>
              <a:rPr lang="fa-IR" altLang="en-US" b="1" smtClean="0">
                <a:solidFill>
                  <a:srgbClr val="FFFF00"/>
                </a:solidFill>
                <a:cs typeface="B Zar" pitchFamily="2" charset="-78"/>
              </a:rPr>
              <a:t>) است.</a:t>
            </a:r>
          </a:p>
          <a:p>
            <a:pPr algn="just" eaLnBrk="1" hangingPunct="1"/>
            <a:r>
              <a:rPr lang="fa-IR" altLang="en-US" b="1" smtClean="0">
                <a:solidFill>
                  <a:srgbClr val="66FF33"/>
                </a:solidFill>
                <a:cs typeface="B Zar" pitchFamily="2" charset="-78"/>
              </a:rPr>
              <a:t>گروه دوم گازهايي است كه در پروتكل مونترال مشخص شده اند و شامل كلروفلئورهاي كربن (</a:t>
            </a:r>
            <a:r>
              <a:rPr lang="en-US" altLang="en-US" b="1" smtClean="0">
                <a:solidFill>
                  <a:srgbClr val="66FF33"/>
                </a:solidFill>
                <a:cs typeface="B Zar" pitchFamily="2" charset="-78"/>
              </a:rPr>
              <a:t>CFCs</a:t>
            </a:r>
            <a:r>
              <a:rPr lang="fa-IR" altLang="en-US" b="1" smtClean="0">
                <a:solidFill>
                  <a:srgbClr val="66FF33"/>
                </a:solidFill>
                <a:cs typeface="B Zar" pitchFamily="2" charset="-78"/>
              </a:rPr>
              <a:t>)، هيدروكلروفلئور كربن (</a:t>
            </a:r>
            <a:r>
              <a:rPr lang="en-US" altLang="en-US" b="1" smtClean="0">
                <a:solidFill>
                  <a:srgbClr val="66FF33"/>
                </a:solidFill>
                <a:cs typeface="B Zar" pitchFamily="2" charset="-78"/>
              </a:rPr>
              <a:t>HCFCs</a:t>
            </a:r>
            <a:r>
              <a:rPr lang="fa-IR" altLang="en-US" b="1" smtClean="0">
                <a:solidFill>
                  <a:srgbClr val="66FF33"/>
                </a:solidFill>
                <a:cs typeface="B Zar" pitchFamily="2" charset="-78"/>
              </a:rPr>
              <a:t>) و هالون ها است.</a:t>
            </a: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a:solidFill>
                  <a:srgbClr val="CCFF33"/>
                </a:solidFill>
                <a:effectLst>
                  <a:outerShdw blurRad="38100" dist="38100" dir="2700000" algn="tl">
                    <a:srgbClr val="000000"/>
                  </a:outerShdw>
                </a:effectLst>
              </a:rPr>
              <a:t>علل دگرگوني ها و تحولات اقليمي( </a:t>
            </a:r>
            <a:r>
              <a:rPr lang="fa-IR" sz="2400" b="1" dirty="0">
                <a:solidFill>
                  <a:srgbClr val="FFFF00"/>
                </a:solidFill>
                <a:effectLst>
                  <a:outerShdw blurRad="38100" dist="38100" dir="2700000" algn="tl">
                    <a:srgbClr val="000000"/>
                  </a:outerShdw>
                </a:effectLst>
                <a:cs typeface="B Jadid" pitchFamily="2" charset="-78"/>
              </a:rPr>
              <a:t>عوامل دروني – </a:t>
            </a:r>
            <a:r>
              <a:rPr lang="fa-IR" sz="2400" b="1" dirty="0">
                <a:solidFill>
                  <a:srgbClr val="CC6600"/>
                </a:solidFill>
                <a:effectLst>
                  <a:outerShdw blurRad="38100" dist="38100" dir="2700000" algn="tl">
                    <a:srgbClr val="000000"/>
                  </a:outerShdw>
                </a:effectLst>
                <a:cs typeface="B Jadid" pitchFamily="2" charset="-78"/>
              </a:rPr>
              <a:t>عوامل انساني</a:t>
            </a:r>
            <a:r>
              <a:rPr lang="fa-IR" sz="2800" b="1" dirty="0">
                <a:solidFill>
                  <a:srgbClr val="CCFF33"/>
                </a:solidFill>
                <a:effectLst>
                  <a:outerShdw blurRad="38100" dist="38100" dir="2700000" algn="tl">
                    <a:srgbClr val="000000"/>
                  </a:outerShdw>
                </a:effectLst>
              </a:rPr>
              <a:t>)</a:t>
            </a:r>
            <a:endParaRPr lang="en-US" sz="2800" b="1" dirty="0">
              <a:solidFill>
                <a:srgbClr val="CCFF33"/>
              </a:solidFill>
              <a:effectLst>
                <a:outerShdw blurRad="38100" dist="38100" dir="2700000" algn="tl">
                  <a:srgbClr val="000000"/>
                </a:outerShdw>
              </a:effectLst>
            </a:endParaRPr>
          </a:p>
        </p:txBody>
      </p:sp>
    </p:spTree>
    <p:extLst>
      <p:ext uri="{BB962C8B-B14F-4D97-AF65-F5344CB8AC3E}">
        <p14:creationId xmlns:p14="http://schemas.microsoft.com/office/powerpoint/2010/main" val="97338794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05FEC8-1927-4975-93D0-B2B6017D7059}" type="slidenum">
              <a:rPr lang="ar-SA">
                <a:solidFill>
                  <a:srgbClr val="FFFFFF"/>
                </a:solidFill>
              </a:rPr>
              <a:pPr>
                <a:defRPr/>
              </a:pPr>
              <a:t>23</a:t>
            </a:fld>
            <a:endParaRPr lang="en-US">
              <a:solidFill>
                <a:srgbClr val="FFFFFF"/>
              </a:solidFill>
            </a:endParaRPr>
          </a:p>
        </p:txBody>
      </p:sp>
      <p:sp>
        <p:nvSpPr>
          <p:cNvPr id="24579" name="Rectangle 3"/>
          <p:cNvSpPr>
            <a:spLocks noGrp="1" noChangeArrowheads="1"/>
          </p:cNvSpPr>
          <p:nvPr>
            <p:ph type="body" idx="4294967295"/>
          </p:nvPr>
        </p:nvSpPr>
        <p:spPr>
          <a:xfrm>
            <a:off x="457200" y="836616"/>
            <a:ext cx="8229600" cy="5329237"/>
          </a:xfrm>
        </p:spPr>
        <p:txBody>
          <a:bodyPr/>
          <a:lstStyle/>
          <a:p>
            <a:pPr algn="just" eaLnBrk="1" hangingPunct="1">
              <a:lnSpc>
                <a:spcPct val="80000"/>
              </a:lnSpc>
              <a:buFontTx/>
              <a:buNone/>
            </a:pPr>
            <a:r>
              <a:rPr lang="fa-IR" altLang="en-US" sz="2800" b="1" smtClean="0">
                <a:solidFill>
                  <a:srgbClr val="33CC33"/>
                </a:solidFill>
                <a:cs typeface="B Zar" pitchFamily="2" charset="-78"/>
              </a:rPr>
              <a:t> </a:t>
            </a:r>
            <a:r>
              <a:rPr lang="fa-IR" altLang="en-US" sz="2800" b="1" smtClean="0">
                <a:solidFill>
                  <a:srgbClr val="FFFF00"/>
                </a:solidFill>
                <a:cs typeface="B Zar" pitchFamily="2" charset="-78"/>
              </a:rPr>
              <a:t>عامل انساني دوم: </a:t>
            </a:r>
          </a:p>
          <a:p>
            <a:pPr algn="just" eaLnBrk="1" hangingPunct="1">
              <a:lnSpc>
                <a:spcPct val="80000"/>
              </a:lnSpc>
              <a:buFontTx/>
              <a:buNone/>
            </a:pPr>
            <a:r>
              <a:rPr lang="fa-IR" altLang="en-US" b="1" smtClean="0">
                <a:solidFill>
                  <a:srgbClr val="33CC33"/>
                </a:solidFill>
                <a:cs typeface="B Zar" pitchFamily="2" charset="-78"/>
              </a:rPr>
              <a:t>ب – انتشار هواويزها در تروپسفر</a:t>
            </a:r>
          </a:p>
          <a:p>
            <a:pPr algn="just" eaLnBrk="1" hangingPunct="1">
              <a:lnSpc>
                <a:spcPct val="80000"/>
              </a:lnSpc>
            </a:pPr>
            <a:r>
              <a:rPr lang="fa-IR" altLang="en-US" b="1" smtClean="0">
                <a:cs typeface="B Zar" pitchFamily="2" charset="-78"/>
              </a:rPr>
              <a:t>هواويزهاي تروپسفر از دو منبع طبيعي و انساني تامين مي شود. </a:t>
            </a:r>
          </a:p>
          <a:p>
            <a:pPr algn="just" eaLnBrk="1" hangingPunct="1">
              <a:lnSpc>
                <a:spcPct val="80000"/>
              </a:lnSpc>
            </a:pPr>
            <a:r>
              <a:rPr lang="fa-IR" altLang="en-US" b="1" smtClean="0">
                <a:solidFill>
                  <a:srgbClr val="66FF33"/>
                </a:solidFill>
                <a:cs typeface="B Zar" pitchFamily="2" charset="-78"/>
              </a:rPr>
              <a:t>برخي منابع طبيعي هواويزها شامل گرد و غبار، نمك هاي دريايي، آتشفشان ها، مواد كربناته و منابع حياتي است.</a:t>
            </a:r>
          </a:p>
          <a:p>
            <a:pPr algn="just" eaLnBrk="1" hangingPunct="1">
              <a:lnSpc>
                <a:spcPct val="80000"/>
              </a:lnSpc>
            </a:pPr>
            <a:r>
              <a:rPr lang="fa-IR" altLang="en-US" b="1" smtClean="0">
                <a:solidFill>
                  <a:srgbClr val="FFFF00"/>
                </a:solidFill>
                <a:cs typeface="B Zar" pitchFamily="2" charset="-78"/>
              </a:rPr>
              <a:t>هواويزهاي ناشي از منابع انساني حاصل آلودگي هاي صنعتي، سوزاندن جرم زنده و سوخت هاي فسيلي است كه به صورت غبارهاي معدني سولفات ها و نيترات ها و دوده ها به جو تزريق مي شوند.</a:t>
            </a: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a:solidFill>
                  <a:srgbClr val="CCFF33"/>
                </a:solidFill>
                <a:effectLst>
                  <a:outerShdw blurRad="38100" dist="38100" dir="2700000" algn="tl">
                    <a:srgbClr val="000000"/>
                  </a:outerShdw>
                </a:effectLst>
              </a:rPr>
              <a:t>علل دگرگوني ها و تحولات اقليمي( </a:t>
            </a:r>
            <a:r>
              <a:rPr lang="fa-IR" sz="2400" b="1" dirty="0">
                <a:solidFill>
                  <a:srgbClr val="FFFF00"/>
                </a:solidFill>
                <a:effectLst>
                  <a:outerShdw blurRad="38100" dist="38100" dir="2700000" algn="tl">
                    <a:srgbClr val="000000"/>
                  </a:outerShdw>
                </a:effectLst>
                <a:cs typeface="B Jadid" pitchFamily="2" charset="-78"/>
              </a:rPr>
              <a:t>عوامل دروني – </a:t>
            </a:r>
            <a:r>
              <a:rPr lang="fa-IR" sz="2400" b="1" dirty="0">
                <a:solidFill>
                  <a:srgbClr val="CC6600"/>
                </a:solidFill>
                <a:effectLst>
                  <a:outerShdw blurRad="38100" dist="38100" dir="2700000" algn="tl">
                    <a:srgbClr val="000000"/>
                  </a:outerShdw>
                </a:effectLst>
                <a:cs typeface="B Jadid" pitchFamily="2" charset="-78"/>
              </a:rPr>
              <a:t>عوامل انساني</a:t>
            </a:r>
            <a:r>
              <a:rPr lang="fa-IR" sz="2800" b="1" dirty="0">
                <a:solidFill>
                  <a:srgbClr val="CCFF33"/>
                </a:solidFill>
                <a:effectLst>
                  <a:outerShdw blurRad="38100" dist="38100" dir="2700000" algn="tl">
                    <a:srgbClr val="000000"/>
                  </a:outerShdw>
                </a:effectLst>
              </a:rPr>
              <a:t>)</a:t>
            </a:r>
            <a:endParaRPr lang="en-US" sz="2800" b="1" dirty="0">
              <a:solidFill>
                <a:srgbClr val="CCFF33"/>
              </a:solidFill>
              <a:effectLst>
                <a:outerShdw blurRad="38100" dist="38100" dir="2700000" algn="tl">
                  <a:srgbClr val="000000"/>
                </a:outerShdw>
              </a:effectLst>
            </a:endParaRPr>
          </a:p>
        </p:txBody>
      </p:sp>
    </p:spTree>
    <p:extLst>
      <p:ext uri="{BB962C8B-B14F-4D97-AF65-F5344CB8AC3E}">
        <p14:creationId xmlns:p14="http://schemas.microsoft.com/office/powerpoint/2010/main" val="19050812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24</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smtClean="0">
                <a:solidFill>
                  <a:srgbClr val="33CC33"/>
                </a:solidFill>
                <a:cs typeface="B Zar" pitchFamily="2" charset="-78"/>
              </a:rPr>
              <a:t>  </a:t>
            </a:r>
            <a:r>
              <a:rPr lang="fa-IR" altLang="en-US" sz="2400" b="1" smtClean="0">
                <a:solidFill>
                  <a:srgbClr val="FFFF00"/>
                </a:solidFill>
                <a:cs typeface="B Zar" pitchFamily="2" charset="-78"/>
              </a:rPr>
              <a:t>عامل انساني سوم: </a:t>
            </a:r>
          </a:p>
          <a:p>
            <a:pPr algn="just" eaLnBrk="1" hangingPunct="1">
              <a:lnSpc>
                <a:spcPct val="80000"/>
              </a:lnSpc>
              <a:buFontTx/>
              <a:buNone/>
            </a:pPr>
            <a:r>
              <a:rPr lang="fa-IR" altLang="en-US" sz="2800" b="1" smtClean="0">
                <a:solidFill>
                  <a:srgbClr val="33CC33"/>
                </a:solidFill>
                <a:cs typeface="B Zar" pitchFamily="2" charset="-78"/>
              </a:rPr>
              <a:t>ج – تغيير كاربري اراضي</a:t>
            </a:r>
          </a:p>
          <a:p>
            <a:pPr algn="just" eaLnBrk="1" hangingPunct="1">
              <a:lnSpc>
                <a:spcPct val="80000"/>
              </a:lnSpc>
            </a:pPr>
            <a:r>
              <a:rPr lang="fa-IR" altLang="en-US" sz="2800" b="1" smtClean="0">
                <a:solidFill>
                  <a:schemeClr val="hlink"/>
                </a:solidFill>
                <a:cs typeface="B Zar" pitchFamily="2" charset="-78"/>
              </a:rPr>
              <a:t>تغيير كاربري زمين شامل تغيير در مديريت يا استفاده از زمين است. چنين تغييري حاصل فعاليت هاي متنوع انساني نظير تغيير در كشاورزي و آبياري، جنگل زدايي، جنگل افزايي، شهر نشيني، آتش سوزي ها، جايگزيني علفزارها با گياهان غير بومي، چراي دام در علفزارها و علفزارهاي درختي و ... مي باشد.</a:t>
            </a:r>
          </a:p>
          <a:p>
            <a:pPr algn="just" eaLnBrk="1" hangingPunct="1">
              <a:lnSpc>
                <a:spcPct val="80000"/>
              </a:lnSpc>
            </a:pPr>
            <a:r>
              <a:rPr lang="fa-IR" altLang="en-US" sz="2800" b="1" smtClean="0">
                <a:solidFill>
                  <a:srgbClr val="66FF33"/>
                </a:solidFill>
                <a:cs typeface="B Zar" pitchFamily="2" charset="-78"/>
              </a:rPr>
              <a:t>تغيير كاربري زمين موجب تغيير خواص فيزيكي و حياتي سطح زمين و نيز سيستم اقليم مي گردد. براي مثال ميزان آلبدوي سياره زمين به شدت از پوشش سطح آن متاثر مي باشد. در اين راستا پهنه هاي گياهي از اهميت ويژه اي برخوردارند.</a:t>
            </a:r>
          </a:p>
          <a:p>
            <a:pPr algn="just" eaLnBrk="1" hangingPunct="1">
              <a:lnSpc>
                <a:spcPct val="80000"/>
              </a:lnSpc>
            </a:pPr>
            <a:r>
              <a:rPr lang="fa-IR" altLang="en-US" sz="2800" b="1" smtClean="0">
                <a:cs typeface="B Zar" pitchFamily="2" charset="-78"/>
              </a:rPr>
              <a:t>مثلا آلبدوي جنگل ها 15% و علفزارها 25% و بيابان ها 40% محاسبه شده است. </a:t>
            </a: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a:solidFill>
                  <a:srgbClr val="CCFF33"/>
                </a:solidFill>
                <a:effectLst>
                  <a:outerShdw blurRad="38100" dist="38100" dir="2700000" algn="tl">
                    <a:srgbClr val="000000"/>
                  </a:outerShdw>
                </a:effectLst>
              </a:rPr>
              <a:t>علل دگرگوني ها و تحولات اقليمي( </a:t>
            </a:r>
            <a:r>
              <a:rPr lang="fa-IR" sz="2400" b="1" dirty="0">
                <a:solidFill>
                  <a:srgbClr val="FFFF00"/>
                </a:solidFill>
                <a:effectLst>
                  <a:outerShdw blurRad="38100" dist="38100" dir="2700000" algn="tl">
                    <a:srgbClr val="000000"/>
                  </a:outerShdw>
                </a:effectLst>
                <a:cs typeface="B Jadid" pitchFamily="2" charset="-78"/>
              </a:rPr>
              <a:t>عوامل دروني – </a:t>
            </a:r>
            <a:r>
              <a:rPr lang="fa-IR" sz="2400" b="1" dirty="0">
                <a:solidFill>
                  <a:srgbClr val="CC6600"/>
                </a:solidFill>
                <a:effectLst>
                  <a:outerShdw blurRad="38100" dist="38100" dir="2700000" algn="tl">
                    <a:srgbClr val="000000"/>
                  </a:outerShdw>
                </a:effectLst>
                <a:cs typeface="B Jadid" pitchFamily="2" charset="-78"/>
              </a:rPr>
              <a:t>عوامل انساني</a:t>
            </a:r>
            <a:r>
              <a:rPr lang="fa-IR" sz="2800" b="1" dirty="0">
                <a:solidFill>
                  <a:srgbClr val="CCFF33"/>
                </a:solidFill>
                <a:effectLst>
                  <a:outerShdw blurRad="38100" dist="38100" dir="2700000" algn="tl">
                    <a:srgbClr val="000000"/>
                  </a:outerShdw>
                </a:effectLst>
              </a:rPr>
              <a:t>)</a:t>
            </a:r>
            <a:endParaRPr lang="en-US" sz="2800" b="1" dirty="0">
              <a:solidFill>
                <a:srgbClr val="CCFF33"/>
              </a:solidFill>
              <a:effectLst>
                <a:outerShdw blurRad="38100" dist="38100" dir="2700000" algn="tl">
                  <a:srgbClr val="000000"/>
                </a:outerShdw>
              </a:effectLst>
            </a:endParaRPr>
          </a:p>
        </p:txBody>
      </p:sp>
    </p:spTree>
    <p:extLst>
      <p:ext uri="{BB962C8B-B14F-4D97-AF65-F5344CB8AC3E}">
        <p14:creationId xmlns:p14="http://schemas.microsoft.com/office/powerpoint/2010/main" val="413606400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25</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150000"/>
              </a:lnSpc>
              <a:buFontTx/>
              <a:buNone/>
            </a:pPr>
            <a:r>
              <a:rPr lang="fa-IR" altLang="en-US" sz="2400" b="1" dirty="0">
                <a:cs typeface="B Zar" pitchFamily="2" charset="-78"/>
              </a:rPr>
              <a:t>مدل توصیف یا قیاسی است که براي درك بهتر پدیدههایی که امکان دیدن آنها وجود ندارد استفاده می شود. در یک تعریف کلی مدل عبارت  ست از</a:t>
            </a:r>
            <a:r>
              <a:rPr lang="fa-IR" altLang="en-US" sz="2400" b="1" dirty="0">
                <a:solidFill>
                  <a:srgbClr val="FF0000"/>
                </a:solidFill>
                <a:cs typeface="B Zar" pitchFamily="2" charset="-78"/>
              </a:rPr>
              <a:t>« نمادي از واقعیت که مهمترین ویژگیهاي دنیاي واقعی را به صورت کلی و ساده بیان می دارد»  </a:t>
            </a:r>
            <a:r>
              <a:rPr lang="fa-IR" altLang="en-US" sz="2400" b="1" dirty="0">
                <a:cs typeface="B Zar" pitchFamily="2" charset="-78"/>
              </a:rPr>
              <a:t>و برداشتی است از واقعیت که براي توضیح مفاهیم و کاهش پیچیدگیهاي پدیدههاي جهان به کار میرود، به نحوي که قابل درك باشد و ویژگیهاي آن به راحتی مشخص شود. </a:t>
            </a:r>
            <a:endParaRPr lang="en-US" altLang="en-US" sz="2400" b="1" dirty="0" smtClean="0">
              <a:cs typeface="B Zar" pitchFamily="2" charset="-78"/>
            </a:endParaRPr>
          </a:p>
          <a:p>
            <a:pPr algn="just" eaLnBrk="1" hangingPunct="1">
              <a:lnSpc>
                <a:spcPct val="150000"/>
              </a:lnSpc>
              <a:buFontTx/>
              <a:buNone/>
            </a:pPr>
            <a:r>
              <a:rPr lang="fa-IR" altLang="en-US" sz="2400" b="1" dirty="0" smtClean="0">
                <a:solidFill>
                  <a:srgbClr val="00F600"/>
                </a:solidFill>
                <a:cs typeface="B Zar" pitchFamily="2" charset="-78"/>
              </a:rPr>
              <a:t>هدف  </a:t>
            </a:r>
            <a:r>
              <a:rPr lang="fa-IR" altLang="en-US" sz="2400" b="1" dirty="0">
                <a:solidFill>
                  <a:srgbClr val="00F600"/>
                </a:solidFill>
                <a:cs typeface="B Zar" pitchFamily="2" charset="-78"/>
              </a:rPr>
              <a:t>از مدل، یافتن تصویر و بازنمودي است که به سادگی نمایانگر حقایق و پدیده ها باشد(کولینلی، 1366 به نقل از افراخته، 1374).</a:t>
            </a:r>
            <a:endParaRPr lang="fa-IR" altLang="en-US" sz="2400" b="1" dirty="0" smtClean="0">
              <a:solidFill>
                <a:srgbClr val="00F600"/>
              </a:solidFill>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FFFF00"/>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FFFF00"/>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41336606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26</a:t>
            </a:fld>
            <a:endParaRPr lang="en-US">
              <a:solidFill>
                <a:srgbClr val="FFFFFF"/>
              </a:solidFill>
            </a:endParaRPr>
          </a:p>
        </p:txBody>
      </p:sp>
      <p:sp>
        <p:nvSpPr>
          <p:cNvPr id="25603" name="Rectangle 3"/>
          <p:cNvSpPr>
            <a:spLocks noGrp="1" noChangeArrowheads="1"/>
          </p:cNvSpPr>
          <p:nvPr>
            <p:ph type="body" idx="4294967295"/>
          </p:nvPr>
        </p:nvSpPr>
        <p:spPr>
          <a:xfrm>
            <a:off x="250825" y="836613"/>
            <a:ext cx="8713787" cy="5868987"/>
          </a:xfrm>
        </p:spPr>
        <p:txBody>
          <a:bodyPr/>
          <a:lstStyle/>
          <a:p>
            <a:pPr algn="just" eaLnBrk="1" hangingPunct="1">
              <a:buFontTx/>
              <a:buNone/>
            </a:pPr>
            <a:r>
              <a:rPr lang="fa-IR" altLang="en-US" sz="2500" b="1" dirty="0">
                <a:cs typeface="B Zar" pitchFamily="2" charset="-78"/>
              </a:rPr>
              <a:t>از میان اجزاء سیستم اقلیم، اولین مدلسازي بر روي جو انجام گرفت؛ زیرا جو نسبت به بقیه اجزاء سیستم  کم تراکمتر و پرتحركتر عمل می کند</a:t>
            </a:r>
            <a:r>
              <a:rPr lang="fa-IR" altLang="en-US" sz="2500" b="1" dirty="0" smtClean="0">
                <a:cs typeface="B Zar" pitchFamily="2" charset="-78"/>
              </a:rPr>
              <a:t>.</a:t>
            </a:r>
            <a:endParaRPr lang="en-US" altLang="en-US" sz="2500" b="1" dirty="0" smtClean="0">
              <a:cs typeface="B Zar" pitchFamily="2" charset="-78"/>
            </a:endParaRPr>
          </a:p>
          <a:p>
            <a:pPr algn="just" eaLnBrk="1" hangingPunct="1">
              <a:buFontTx/>
              <a:buNone/>
            </a:pPr>
            <a:endParaRPr lang="en-US" altLang="en-US" sz="2500" b="1" dirty="0" smtClean="0">
              <a:cs typeface="B Zar" pitchFamily="2" charset="-78"/>
            </a:endParaRPr>
          </a:p>
          <a:p>
            <a:pPr algn="just" eaLnBrk="1" hangingPunct="1">
              <a:buFontTx/>
              <a:buNone/>
            </a:pPr>
            <a:r>
              <a:rPr lang="fa-IR" altLang="en-US" sz="2500" b="1" dirty="0" smtClean="0">
                <a:cs typeface="B Zar" pitchFamily="2" charset="-78"/>
              </a:rPr>
              <a:t> </a:t>
            </a:r>
            <a:r>
              <a:rPr lang="fa-IR" altLang="en-US" sz="2500" b="1" dirty="0">
                <a:solidFill>
                  <a:srgbClr val="00F600"/>
                </a:solidFill>
                <a:cs typeface="B Zar" pitchFamily="2" charset="-78"/>
              </a:rPr>
              <a:t>هم اکنون این مدلها اقلیم را در کلیه مقیاسهاي زمانی- مکانی شبیه سازي مینمایند. یعنی فرایندهاي اقلیمی، تغییرپذیري آن، پاسخ اقلیم به عوامل مختلف از جمله فعالیتهاي انسانی را براي آینده پیش بینی و براي گذشته بازسازي و بازآفرینی می نمایند(عساکره ، 1386)</a:t>
            </a:r>
            <a:endParaRPr lang="en-US" altLang="en-US" sz="2500" b="1" dirty="0">
              <a:solidFill>
                <a:srgbClr val="00F600"/>
              </a:solidFill>
              <a:cs typeface="B Zar" pitchFamily="2" charset="-78"/>
            </a:endParaRPr>
          </a:p>
          <a:p>
            <a:pPr algn="just" eaLnBrk="1" hangingPunct="1">
              <a:buFontTx/>
              <a:buNone/>
            </a:pPr>
            <a:r>
              <a:rPr lang="fa-IR" altLang="en-US" sz="2500" b="1" dirty="0" smtClean="0">
                <a:solidFill>
                  <a:srgbClr val="FF0000"/>
                </a:solidFill>
                <a:cs typeface="B Zar" pitchFamily="2" charset="-78"/>
              </a:rPr>
              <a:t>چیشولم(1975</a:t>
            </a:r>
            <a:r>
              <a:rPr lang="fa-IR" altLang="en-US" sz="2500" b="1" dirty="0">
                <a:solidFill>
                  <a:srgbClr val="FF0000"/>
                </a:solidFill>
                <a:cs typeface="B Zar" pitchFamily="2" charset="-78"/>
              </a:rPr>
              <a:t>) معتقد است هر گونه مدلسازي باید داراي دو ویژگی عمده </a:t>
            </a:r>
            <a:r>
              <a:rPr lang="fa-IR" altLang="en-US" sz="2500" b="1" dirty="0" smtClean="0">
                <a:solidFill>
                  <a:srgbClr val="FF0000"/>
                </a:solidFill>
                <a:cs typeface="B Zar" pitchFamily="2" charset="-78"/>
              </a:rPr>
              <a:t>باشد</a:t>
            </a:r>
            <a:r>
              <a:rPr lang="en-US" altLang="en-US" sz="2500" b="1" dirty="0" smtClean="0">
                <a:solidFill>
                  <a:srgbClr val="FF0000"/>
                </a:solidFill>
                <a:cs typeface="B Zar" pitchFamily="2" charset="-78"/>
              </a:rPr>
              <a:t>:</a:t>
            </a:r>
          </a:p>
          <a:p>
            <a:pPr algn="just" eaLnBrk="1" hangingPunct="1">
              <a:buFontTx/>
              <a:buNone/>
            </a:pPr>
            <a:r>
              <a:rPr lang="fa-IR" altLang="en-US" sz="2500" b="1" dirty="0">
                <a:solidFill>
                  <a:srgbClr val="FFFF00"/>
                </a:solidFill>
                <a:cs typeface="B Zar" pitchFamily="2" charset="-78"/>
              </a:rPr>
              <a:t>1- از نظر ساختار استوار و منطقی باشد</a:t>
            </a:r>
          </a:p>
          <a:p>
            <a:pPr algn="just" eaLnBrk="1" hangingPunct="1">
              <a:buFontTx/>
              <a:buNone/>
            </a:pPr>
            <a:r>
              <a:rPr lang="fa-IR" altLang="en-US" sz="2500" b="1" dirty="0">
                <a:solidFill>
                  <a:srgbClr val="FFFF00"/>
                </a:solidFill>
                <a:cs typeface="B Zar" pitchFamily="2" charset="-78"/>
              </a:rPr>
              <a:t>2- نتایج حاصل از آن بتواند توان پژوهشگر </a:t>
            </a:r>
            <a:r>
              <a:rPr lang="fa-IR" altLang="en-US" sz="2500" b="1" dirty="0" smtClean="0">
                <a:solidFill>
                  <a:srgbClr val="FFFF00"/>
                </a:solidFill>
                <a:cs typeface="B Zar" pitchFamily="2" charset="-78"/>
              </a:rPr>
              <a:t>را</a:t>
            </a:r>
            <a:r>
              <a:rPr lang="fa-IR" altLang="en-US" sz="2500" b="1" dirty="0">
                <a:solidFill>
                  <a:srgbClr val="FFFF00"/>
                </a:solidFill>
                <a:cs typeface="B Zar" pitchFamily="2" charset="-78"/>
              </a:rPr>
              <a:t> </a:t>
            </a:r>
            <a:r>
              <a:rPr lang="fa-IR" altLang="en-US" sz="2500" b="1" dirty="0" smtClean="0">
                <a:solidFill>
                  <a:srgbClr val="FFFF00"/>
                </a:solidFill>
                <a:cs typeface="B Zar" pitchFamily="2" charset="-78"/>
              </a:rPr>
              <a:t>نسبت به پیش بینی </a:t>
            </a:r>
            <a:r>
              <a:rPr lang="fa-IR" altLang="en-US" sz="2500" b="1" dirty="0">
                <a:solidFill>
                  <a:srgbClr val="FFFF00"/>
                </a:solidFill>
                <a:cs typeface="B Zar" pitchFamily="2" charset="-78"/>
              </a:rPr>
              <a:t>وضع </a:t>
            </a:r>
            <a:r>
              <a:rPr lang="fa-IR" altLang="en-US" sz="2500" b="1" dirty="0" smtClean="0">
                <a:solidFill>
                  <a:srgbClr val="FFFF00"/>
                </a:solidFill>
                <a:cs typeface="B Zar" pitchFamily="2" charset="-78"/>
              </a:rPr>
              <a:t>آینده ي </a:t>
            </a:r>
            <a:r>
              <a:rPr lang="fa-IR" altLang="en-US" sz="2500" b="1" dirty="0">
                <a:solidFill>
                  <a:srgbClr val="FFFF00"/>
                </a:solidFill>
                <a:cs typeface="B Zar" pitchFamily="2" charset="-78"/>
              </a:rPr>
              <a:t>سیستم مورد </a:t>
            </a:r>
            <a:r>
              <a:rPr lang="fa-IR" altLang="en-US" sz="2500" b="1" dirty="0" smtClean="0">
                <a:solidFill>
                  <a:srgbClr val="FFFF00"/>
                </a:solidFill>
                <a:cs typeface="B Zar" pitchFamily="2" charset="-78"/>
              </a:rPr>
              <a:t>بررسی، </a:t>
            </a:r>
            <a:r>
              <a:rPr lang="fa-IR" altLang="en-US" sz="2500" b="1" dirty="0">
                <a:solidFill>
                  <a:srgbClr val="FFFF00"/>
                </a:solidFill>
                <a:cs typeface="B Zar" pitchFamily="2" charset="-78"/>
              </a:rPr>
              <a:t>افزایش </a:t>
            </a:r>
            <a:r>
              <a:rPr lang="fa-IR" altLang="en-US" sz="2500" b="1" dirty="0" smtClean="0">
                <a:solidFill>
                  <a:srgbClr val="FFFF00"/>
                </a:solidFill>
                <a:cs typeface="B Zar" pitchFamily="2" charset="-78"/>
              </a:rPr>
              <a:t>دهد</a:t>
            </a:r>
            <a:endParaRPr lang="en-US" altLang="en-US" sz="2500" b="1" dirty="0" smtClean="0">
              <a:solidFill>
                <a:srgbClr val="FFFF00"/>
              </a:solidFill>
              <a:cs typeface="B Zar" pitchFamily="2" charset="-78"/>
            </a:endParaRPr>
          </a:p>
          <a:p>
            <a:pPr algn="just" eaLnBrk="1" hangingPunct="1">
              <a:buFontTx/>
              <a:buNone/>
            </a:pPr>
            <a:endParaRPr lang="fa-IR" altLang="en-US" sz="2500" b="1" dirty="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86347732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27</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cs typeface="B Zar" pitchFamily="2" charset="-78"/>
              </a:rPr>
              <a:t>بنیان مدلها داراي چهار ویژگی مشخص و آشکار هستند که شامل</a:t>
            </a:r>
            <a:r>
              <a:rPr lang="fa-IR" altLang="en-US" sz="2800" b="1" dirty="0" smtClean="0">
                <a:cs typeface="B Zar" pitchFamily="2" charset="-78"/>
              </a:rPr>
              <a:t>:</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solidFill>
                  <a:srgbClr val="00F600"/>
                </a:solidFill>
                <a:cs typeface="B Zar" pitchFamily="2" charset="-78"/>
              </a:rPr>
              <a:t>1-	 مطلق بودن: مفهوم مطلق و انتزاعی، به عنوان جریانهایی بدون توجه به جزئیات غیر مهم تعریف  </a:t>
            </a:r>
            <a:r>
              <a:rPr lang="fa-IR" altLang="en-US" sz="2800" b="1" dirty="0" smtClean="0">
                <a:solidFill>
                  <a:srgbClr val="00F600"/>
                </a:solidFill>
                <a:cs typeface="B Zar" pitchFamily="2" charset="-78"/>
              </a:rPr>
              <a:t>می شود</a:t>
            </a:r>
            <a:r>
              <a:rPr lang="fa-IR" altLang="en-US" sz="2800" b="1" dirty="0">
                <a:solidFill>
                  <a:srgbClr val="00F600"/>
                </a:solidFill>
                <a:cs typeface="B Zar" pitchFamily="2" charset="-78"/>
              </a:rPr>
              <a:t>. فاست و دسوزا(1978) معتقدند که مدل، نوعی مطلق بودن از واقعیت محسوب میشود و یک مدل هرگز تمام حقیقت را منتقل </a:t>
            </a:r>
            <a:r>
              <a:rPr lang="fa-IR" altLang="en-US" sz="2800" b="1" dirty="0" smtClean="0">
                <a:solidFill>
                  <a:srgbClr val="00F600"/>
                </a:solidFill>
                <a:cs typeface="B Zar" pitchFamily="2" charset="-78"/>
              </a:rPr>
              <a:t>نمی کند</a:t>
            </a:r>
            <a:r>
              <a:rPr lang="fa-IR" altLang="en-US" sz="2800" b="1" dirty="0">
                <a:solidFill>
                  <a:srgbClr val="00F600"/>
                </a:solidFill>
                <a:cs typeface="B Zar" pitchFamily="2" charset="-78"/>
              </a:rPr>
              <a:t>، چون جهان واقعی خیلی پیچیده و </a:t>
            </a:r>
            <a:r>
              <a:rPr lang="fa-IR" altLang="en-US" sz="2800" b="1" dirty="0" smtClean="0">
                <a:solidFill>
                  <a:srgbClr val="00F600"/>
                </a:solidFill>
                <a:cs typeface="B Zar" pitchFamily="2" charset="-78"/>
              </a:rPr>
              <a:t>پویاست.</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solidFill>
                  <a:srgbClr val="FFC000"/>
                </a:solidFill>
                <a:cs typeface="B Zar" pitchFamily="2" charset="-78"/>
              </a:rPr>
              <a:t>2-	ساختمان: هر مدل داراي یک ساختمان و ترکیب ویژه اي است که به صورت یک سیستم بسته عمل می کند. جغرافیدانان نه تنها بر متغیرهاي کلیدي که یک رویداد را نظارت می کنند، بلکه بر روابط بین متغیرها نیز تکیه می کنند.</a:t>
            </a: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62827463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28</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cs typeface="B Zar" pitchFamily="2" charset="-78"/>
              </a:rPr>
              <a:t>3-	قلمرو: هر مدلی داراي قلمرو یا در واقع مجموعه ي ویژه اي از شرایط یا تنگناهاي موجود هستند که مدل شاید با آنها سروکار داشته باشد.</a:t>
            </a:r>
          </a:p>
          <a:p>
            <a:pPr algn="just" eaLnBrk="1" hangingPunct="1">
              <a:lnSpc>
                <a:spcPct val="80000"/>
              </a:lnSpc>
              <a:buFontTx/>
              <a:buNone/>
            </a:pPr>
            <a:r>
              <a:rPr lang="fa-IR" altLang="en-US" sz="2800" b="1" dirty="0">
                <a:solidFill>
                  <a:srgbClr val="00F600"/>
                </a:solidFill>
                <a:cs typeface="B Zar" pitchFamily="2" charset="-78"/>
              </a:rPr>
              <a:t>4-	قیاس: هر مدل شامل یک قیاس یا توافق درباره ي یک رویداد است. در واقع ما مناطق رویداد واقعی را در چارچوب نظریه پردازي قرار می دهیم.</a:t>
            </a:r>
          </a:p>
          <a:p>
            <a:pPr algn="just" eaLnBrk="1" hangingPunct="1">
              <a:lnSpc>
                <a:spcPct val="80000"/>
              </a:lnSpc>
              <a:buFontTx/>
              <a:buNone/>
            </a:pPr>
            <a:r>
              <a:rPr lang="fa-IR" altLang="en-US" sz="2800" b="1" dirty="0">
                <a:solidFill>
                  <a:srgbClr val="FFC000"/>
                </a:solidFill>
                <a:cs typeface="B Zar" pitchFamily="2" charset="-78"/>
              </a:rPr>
              <a:t>بر اساس مباحث فوق ،مدلسازي یعنی تهیه ی یک کپی، تصویر یا معادل براي پدید ه هاي واقعی و سپس مطالعه و انجام کار دلخواه برروي آن و به عبارت دیگر فرایند ایجاد و انتخاب مدلها را مدلسازي گویند. تبدیل یک مفهوم آماري به زبان ریاضی نوعی مدلسازي است. هرچه مفاهیم زبان ریاضی استفادهشده در آن ساده ترباشند، مدلسازي ارزش بیشتري دارد(امینی ، 1390)</a:t>
            </a:r>
            <a:endParaRPr lang="fa-IR" altLang="en-US" sz="2800" b="1" dirty="0" smtClean="0">
              <a:solidFill>
                <a:srgbClr val="FFC000"/>
              </a:solidFill>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82946685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29</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150000"/>
              </a:lnSpc>
              <a:buFontTx/>
              <a:buNone/>
            </a:pPr>
            <a:endParaRPr lang="fa-IR" altLang="en-US" sz="2800" b="1" dirty="0" smtClean="0">
              <a:cs typeface="B Zar" pitchFamily="2" charset="-78"/>
            </a:endParaRPr>
          </a:p>
          <a:p>
            <a:pPr algn="just" eaLnBrk="1" hangingPunct="1">
              <a:lnSpc>
                <a:spcPct val="150000"/>
              </a:lnSpc>
              <a:buFontTx/>
              <a:buNone/>
            </a:pPr>
            <a:r>
              <a:rPr lang="fa-IR" altLang="en-US" sz="2800" b="1" dirty="0" smtClean="0">
                <a:cs typeface="B Zar" pitchFamily="2" charset="-78"/>
              </a:rPr>
              <a:t>مثلا </a:t>
            </a:r>
            <a:r>
              <a:rPr lang="fa-IR" altLang="en-US" sz="2800" b="1" dirty="0">
                <a:cs typeface="B Zar" pitchFamily="2" charset="-78"/>
              </a:rPr>
              <a:t>در سیستم اطلاعات جغرافیایی  </a:t>
            </a:r>
            <a:r>
              <a:rPr lang="en-US" altLang="en-US" sz="2800" b="1" dirty="0">
                <a:cs typeface="B Zar" pitchFamily="2" charset="-78"/>
              </a:rPr>
              <a:t>GIS  ، </a:t>
            </a:r>
            <a:r>
              <a:rPr lang="fa-IR" altLang="en-US" sz="2800" b="1" dirty="0">
                <a:cs typeface="B Zar" pitchFamily="2" charset="-78"/>
              </a:rPr>
              <a:t>مدل، همان تلفیق لایه هاي اطلاعاتی است که وسیله اي براي درك سامانه هایی به شمار می آید که در شرایط دیگر، پیچیدگی یا مقیاس مکانی آن، خارج از درك ذهنی قرار می گرفت و مدلسازي یعنی انتقال عوارض سطح زمین </a:t>
            </a:r>
            <a:r>
              <a:rPr lang="fa-IR" altLang="en-US" sz="2800" b="1" dirty="0" smtClean="0">
                <a:cs typeface="B Zar" pitchFamily="2" charset="-78"/>
              </a:rPr>
              <a:t>به </a:t>
            </a:r>
            <a:r>
              <a:rPr lang="fa-IR" altLang="en-US" sz="2800" b="1" dirty="0">
                <a:cs typeface="B Zar" pitchFamily="2" charset="-78"/>
              </a:rPr>
              <a:t>داخل رایانه( شمسی پور ،1392</a:t>
            </a:r>
            <a:r>
              <a:rPr lang="fa-IR" altLang="en-US" sz="2800" b="1" dirty="0" smtClean="0">
                <a:cs typeface="B Zar" pitchFamily="2" charset="-78"/>
              </a:rPr>
              <a:t>)</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7921499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A0EA2E9-7FE0-4963-A62B-75184CA38E71}" type="slidenum">
              <a:rPr lang="ar-SA">
                <a:solidFill>
                  <a:srgbClr val="FFFFFF"/>
                </a:solidFill>
              </a:rPr>
              <a:pPr>
                <a:defRPr/>
              </a:pPr>
              <a:t>3</a:t>
            </a:fld>
            <a:endParaRPr lang="en-US">
              <a:solidFill>
                <a:srgbClr val="FFFFFF"/>
              </a:solidFill>
            </a:endParaRPr>
          </a:p>
        </p:txBody>
      </p:sp>
      <p:sp>
        <p:nvSpPr>
          <p:cNvPr id="134146" name="Rectangle 3"/>
          <p:cNvSpPr>
            <a:spLocks noGrp="1" noChangeArrowheads="1"/>
          </p:cNvSpPr>
          <p:nvPr>
            <p:ph type="body" idx="4294967295"/>
          </p:nvPr>
        </p:nvSpPr>
        <p:spPr>
          <a:xfrm>
            <a:off x="179396" y="1104901"/>
            <a:ext cx="8713787" cy="4681539"/>
          </a:xfrm>
        </p:spPr>
        <p:txBody>
          <a:bodyPr/>
          <a:lstStyle/>
          <a:p>
            <a:pPr algn="ctr" eaLnBrk="1" hangingPunct="1">
              <a:buFontTx/>
              <a:buNone/>
              <a:defRPr/>
            </a:pPr>
            <a:endParaRPr lang="fa-IR" sz="5400" b="1" dirty="0" smtClean="0">
              <a:solidFill>
                <a:schemeClr val="hlink"/>
              </a:solidFill>
              <a:effectLst>
                <a:outerShdw blurRad="38100" dist="38100" dir="2700000" algn="tl">
                  <a:srgbClr val="000000"/>
                </a:outerShdw>
              </a:effectLst>
              <a:cs typeface="B Nazanin" pitchFamily="2" charset="-78"/>
            </a:endParaRPr>
          </a:p>
          <a:p>
            <a:pPr algn="ctr" eaLnBrk="1" hangingPunct="1">
              <a:buFontTx/>
              <a:buNone/>
              <a:defRPr/>
            </a:pPr>
            <a:r>
              <a:rPr lang="fa-IR" sz="5400" b="1" dirty="0" smtClean="0">
                <a:solidFill>
                  <a:schemeClr val="hlink"/>
                </a:solidFill>
                <a:effectLst>
                  <a:outerShdw blurRad="38100" dist="38100" dir="2700000" algn="tl">
                    <a:srgbClr val="000000"/>
                  </a:outerShdw>
                </a:effectLst>
                <a:cs typeface="B Nazanin" pitchFamily="2" charset="-78"/>
              </a:rPr>
              <a:t>علل دگرگوني ها و تحولات اقليمي</a:t>
            </a:r>
          </a:p>
          <a:p>
            <a:pPr lvl="1" eaLnBrk="1" hangingPunct="1">
              <a:buFontTx/>
              <a:buNone/>
              <a:defRPr/>
            </a:pPr>
            <a:r>
              <a:rPr lang="fa-IR" sz="3600" b="1" dirty="0" smtClean="0">
                <a:effectLst>
                  <a:outerShdw blurRad="38100" dist="38100" dir="2700000" algn="tl">
                    <a:srgbClr val="000000"/>
                  </a:outerShdw>
                </a:effectLst>
                <a:cs typeface="B Nazanin" pitchFamily="2" charset="-78"/>
              </a:rPr>
              <a:t>1- عوامل بيروني</a:t>
            </a:r>
          </a:p>
          <a:p>
            <a:pPr lvl="1" eaLnBrk="1" hangingPunct="1">
              <a:buFontTx/>
              <a:buNone/>
              <a:defRPr/>
            </a:pPr>
            <a:r>
              <a:rPr lang="fa-IR" sz="3600" b="1" dirty="0" smtClean="0">
                <a:effectLst>
                  <a:outerShdw blurRad="38100" dist="38100" dir="2700000" algn="tl">
                    <a:srgbClr val="000000"/>
                  </a:outerShdw>
                </a:effectLst>
                <a:cs typeface="B Nazanin" pitchFamily="2" charset="-78"/>
              </a:rPr>
              <a:t>2- عوامل دروني</a:t>
            </a:r>
          </a:p>
        </p:txBody>
      </p:sp>
      <p:sp>
        <p:nvSpPr>
          <p:cNvPr id="114696" name="Rectangle 8"/>
          <p:cNvSpPr>
            <a:spLocks noGrp="1" noChangeArrowheads="1"/>
          </p:cNvSpPr>
          <p:nvPr>
            <p:ph type="title" idx="4294967295"/>
          </p:nvPr>
        </p:nvSpPr>
        <p:spPr>
          <a:xfrm>
            <a:off x="457200" y="115893"/>
            <a:ext cx="8229600" cy="576263"/>
          </a:xfrm>
        </p:spPr>
        <p:txBody>
          <a:bodyPr/>
          <a:lstStyle/>
          <a:p>
            <a:pPr eaLnBrk="1" hangingPunct="1">
              <a:defRPr/>
            </a:pPr>
            <a:r>
              <a:rPr lang="fa-IR" sz="4000" b="1" dirty="0" smtClean="0">
                <a:solidFill>
                  <a:srgbClr val="CCFF33"/>
                </a:solidFill>
              </a:rPr>
              <a:t>تغيير اقليم</a:t>
            </a:r>
            <a:endParaRPr lang="en-US" sz="4000" b="1" dirty="0" smtClean="0">
              <a:solidFill>
                <a:srgbClr val="CCFF33"/>
              </a:solidFill>
            </a:endParaRPr>
          </a:p>
        </p:txBody>
      </p:sp>
    </p:spTree>
    <p:extLst>
      <p:ext uri="{BB962C8B-B14F-4D97-AF65-F5344CB8AC3E}">
        <p14:creationId xmlns:p14="http://schemas.microsoft.com/office/powerpoint/2010/main" val="97904751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30</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انواع مدلهای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467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4573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31</a:t>
            </a:fld>
            <a:endParaRPr lang="en-US">
              <a:solidFill>
                <a:srgbClr val="FFFFFF"/>
              </a:solidFill>
            </a:endParaRPr>
          </a:p>
        </p:txBody>
      </p:sp>
      <p:sp>
        <p:nvSpPr>
          <p:cNvPr id="25603" name="Rectangle 3"/>
          <p:cNvSpPr>
            <a:spLocks noGrp="1" noChangeArrowheads="1"/>
          </p:cNvSpPr>
          <p:nvPr>
            <p:ph type="body" idx="4294967295"/>
          </p:nvPr>
        </p:nvSpPr>
        <p:spPr>
          <a:xfrm>
            <a:off x="250825" y="836613"/>
            <a:ext cx="8713787" cy="5400675"/>
          </a:xfrm>
        </p:spPr>
        <p:txBody>
          <a:bodyPr/>
          <a:lstStyle/>
          <a:p>
            <a:pPr algn="just" eaLnBrk="1" hangingPunct="1">
              <a:buFontTx/>
              <a:buNone/>
            </a:pPr>
            <a:r>
              <a:rPr lang="fa-IR" altLang="en-US" sz="2400" b="1" dirty="0">
                <a:solidFill>
                  <a:srgbClr val="FF0000"/>
                </a:solidFill>
                <a:cs typeface="B Zar" pitchFamily="2" charset="-78"/>
              </a:rPr>
              <a:t>مدلهاي موازنه </a:t>
            </a:r>
            <a:r>
              <a:rPr lang="fa-IR" altLang="en-US" sz="2400" b="1" dirty="0" smtClean="0">
                <a:solidFill>
                  <a:srgbClr val="FF0000"/>
                </a:solidFill>
                <a:cs typeface="B Zar" pitchFamily="2" charset="-78"/>
              </a:rPr>
              <a:t>انرژي </a:t>
            </a:r>
            <a:r>
              <a:rPr lang="fa-IR" altLang="en-US" sz="2400" b="1" dirty="0" smtClean="0">
                <a:solidFill>
                  <a:srgbClr val="FFFF00"/>
                </a:solidFill>
                <a:cs typeface="B Zar" pitchFamily="2" charset="-78"/>
              </a:rPr>
              <a:t>(</a:t>
            </a:r>
            <a:r>
              <a:rPr lang="en-US" altLang="en-US" sz="2400" b="1" dirty="0" smtClean="0">
                <a:solidFill>
                  <a:srgbClr val="FFFF00"/>
                </a:solidFill>
                <a:cs typeface="B Zar" pitchFamily="2" charset="-78"/>
              </a:rPr>
              <a:t>EBM</a:t>
            </a:r>
            <a:r>
              <a:rPr lang="fa-IR" altLang="en-US" sz="2400" b="1" dirty="0" smtClean="0">
                <a:solidFill>
                  <a:srgbClr val="FFFF00"/>
                </a:solidFill>
                <a:cs typeface="B Zar" pitchFamily="2" charset="-78"/>
              </a:rPr>
              <a:t>):</a:t>
            </a:r>
          </a:p>
          <a:p>
            <a:pPr algn="just" eaLnBrk="1" hangingPunct="1">
              <a:buFontTx/>
              <a:buNone/>
            </a:pPr>
            <a:r>
              <a:rPr lang="fa-IR" altLang="en-US" sz="2400" b="1" dirty="0" smtClean="0">
                <a:solidFill>
                  <a:srgbClr val="00F600"/>
                </a:solidFill>
                <a:cs typeface="B Zar" pitchFamily="2" charset="-78"/>
              </a:rPr>
              <a:t>این </a:t>
            </a:r>
            <a:r>
              <a:rPr lang="fa-IR" altLang="en-US" sz="2400" b="1" dirty="0">
                <a:solidFill>
                  <a:srgbClr val="00F600"/>
                </a:solidFill>
                <a:cs typeface="B Zar" pitchFamily="2" charset="-78"/>
              </a:rPr>
              <a:t>مدل اثر تابش را بر دماي سطحی در معرض توجه قرار می دهد ولی قادر به نمایش محتویات دینامیکی دیگر سیگنالهاي اقلیمی و تغییرپذیري عناصر اقلیمی نیست. همچنین به برخی فرآیندهاي موثري نظیربازخورد حاصل از بخار آب، یخهاي دریایی وقعی نمی گذارد. در اینگونه مدلها تنها رابطه بین الگوي تابش و پاسخ دماي سطحی عرضه میگردد ولی فرآیندهاي چرخش اتمسفري که منجر به کاهش گرادیان دمایی میشود، در این مدلها نادیده گرفته میشود. </a:t>
            </a:r>
            <a:endParaRPr lang="fa-IR" altLang="en-US" sz="2400" b="1" dirty="0" smtClean="0">
              <a:solidFill>
                <a:srgbClr val="00F600"/>
              </a:solidFill>
              <a:cs typeface="B Zar" pitchFamily="2" charset="-78"/>
            </a:endParaRPr>
          </a:p>
          <a:p>
            <a:pPr algn="just" eaLnBrk="1" hangingPunct="1">
              <a:buFontTx/>
              <a:buNone/>
            </a:pPr>
            <a:endParaRPr lang="fa-IR" altLang="en-US" sz="2400" b="1" dirty="0">
              <a:cs typeface="B Zar" pitchFamily="2" charset="-78"/>
            </a:endParaRPr>
          </a:p>
          <a:p>
            <a:pPr algn="just" eaLnBrk="1" hangingPunct="1">
              <a:buFontTx/>
              <a:buNone/>
            </a:pPr>
            <a:r>
              <a:rPr lang="fa-IR" altLang="en-US" sz="2400" b="1" dirty="0">
                <a:solidFill>
                  <a:srgbClr val="FFC000"/>
                </a:solidFill>
                <a:cs typeface="B Zar" pitchFamily="2" charset="-78"/>
              </a:rPr>
              <a:t>در این قبیل مدلها اختلافات عمودي دما و جریانات تشعشعی زمین در نظر گرفته نمی شود؛ بنابراین بازآفرینی یا پیش بینی متغیرهاي اقلیمی بر اساس دماي سطحی و بر پایه فرمول استفان- بولتزمن انجام میگیرد. همچنین اینگونه مدلها به شکل گیري ابر و نقش آنها بر اقلیم کمتر توجه دارند. بنابراین مدلهاي مزبور ساده ترین مدلهاي فیزیکی اقلیم به شمار می آیند(عساکره، 1386)</a:t>
            </a:r>
            <a:endParaRPr lang="fa-IR" altLang="en-US" sz="2400" b="1" dirty="0" smtClean="0">
              <a:solidFill>
                <a:srgbClr val="FFC000"/>
              </a:solidFill>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انواع مدلهای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39276721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32</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endParaRPr lang="en-US" altLang="en-US" sz="2800" b="1" dirty="0" smtClean="0">
              <a:cs typeface="B Zar" pitchFamily="2" charset="-78"/>
            </a:endParaRPr>
          </a:p>
          <a:p>
            <a:pPr algn="just" eaLnBrk="1" hangingPunct="1">
              <a:buFontTx/>
              <a:buNone/>
            </a:pPr>
            <a:r>
              <a:rPr lang="fa-IR" altLang="en-US" sz="2800" b="1" dirty="0" smtClean="0">
                <a:cs typeface="B Zar" pitchFamily="2" charset="-78"/>
              </a:rPr>
              <a:t>مدلهاي </a:t>
            </a:r>
            <a:r>
              <a:rPr lang="fa-IR" altLang="en-US" sz="2800" b="1" dirty="0">
                <a:cs typeface="B Zar" pitchFamily="2" charset="-78"/>
              </a:rPr>
              <a:t>موازنه انرژي صفر یا یک بعدي هستند. مدل صفر بعدي زمین را به عنوان نقطه اي در فضا در نظرمیگیرد در این مدلها متوسط دماي جهانی به عنوان دماي موثر زمین به حساب میآید. در مدلهاي یک بعدي دماي کره زمین و همچنین اقیانوسها در امتداد مدارات ملاحظه و تقسیم بندي گردد(عساکره 1386)</a:t>
            </a:r>
          </a:p>
          <a:p>
            <a:pPr algn="just" eaLnBrk="1" hangingPunct="1">
              <a:buFontTx/>
              <a:buNone/>
            </a:pPr>
            <a:r>
              <a:rPr lang="fa-IR" altLang="en-US" sz="2800" b="1" dirty="0">
                <a:solidFill>
                  <a:srgbClr val="00F600"/>
                </a:solidFill>
                <a:cs typeface="B Zar" pitchFamily="2" charset="-78"/>
              </a:rPr>
              <a:t>مدلها موازنه انرژي تغییرات دماي سطح زمین (اقیانوسها) را در عرضهاي جغرافیایی مختلف پیشبینی میکنند.</a:t>
            </a: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64329305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33</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solidFill>
                  <a:srgbClr val="FFC000"/>
                </a:solidFill>
                <a:cs typeface="B Zar" pitchFamily="2" charset="-78"/>
              </a:rPr>
              <a:t>مدلهاي تابش- </a:t>
            </a:r>
            <a:r>
              <a:rPr lang="fa-IR" altLang="en-US" sz="2800" b="1" dirty="0" smtClean="0">
                <a:solidFill>
                  <a:srgbClr val="FFC000"/>
                </a:solidFill>
                <a:cs typeface="B Zar" pitchFamily="2" charset="-78"/>
              </a:rPr>
              <a:t>همرفتی</a:t>
            </a:r>
            <a:r>
              <a:rPr lang="en-US" altLang="en-US" sz="2800" b="1" dirty="0" smtClean="0">
                <a:solidFill>
                  <a:srgbClr val="FFC000"/>
                </a:solidFill>
                <a:cs typeface="B Zar" pitchFamily="2" charset="-78"/>
              </a:rPr>
              <a:t> </a:t>
            </a:r>
            <a:r>
              <a:rPr lang="fa-IR" altLang="en-US" sz="2800" b="1" dirty="0" smtClean="0">
                <a:solidFill>
                  <a:srgbClr val="FFC000"/>
                </a:solidFill>
                <a:cs typeface="B Zar" pitchFamily="2" charset="-78"/>
              </a:rPr>
              <a:t>(</a:t>
            </a:r>
            <a:r>
              <a:rPr lang="en-US" altLang="en-US" sz="2800" b="1" dirty="0" smtClean="0">
                <a:solidFill>
                  <a:srgbClr val="FFC000"/>
                </a:solidFill>
                <a:cs typeface="B Zar" pitchFamily="2" charset="-78"/>
              </a:rPr>
              <a:t>RCM</a:t>
            </a:r>
            <a:r>
              <a:rPr lang="fa-IR" altLang="en-US" sz="2800" b="1" dirty="0" smtClean="0">
                <a:solidFill>
                  <a:srgbClr val="FFC000"/>
                </a:solidFill>
                <a:cs typeface="B Zar" pitchFamily="2" charset="-78"/>
              </a:rPr>
              <a:t>):</a:t>
            </a:r>
            <a:endParaRPr lang="en-US" altLang="en-US" sz="2800" b="1" dirty="0" smtClean="0">
              <a:solidFill>
                <a:srgbClr val="FFC000"/>
              </a:solidFill>
              <a:cs typeface="B Zar" pitchFamily="2" charset="-78"/>
            </a:endParaRPr>
          </a:p>
          <a:p>
            <a:pPr algn="just" eaLnBrk="1" hangingPunct="1">
              <a:lnSpc>
                <a:spcPct val="80000"/>
              </a:lnSpc>
              <a:buFontTx/>
              <a:buNone/>
            </a:pPr>
            <a:endParaRPr lang="fa-IR" altLang="en-US" sz="2800" b="1" dirty="0">
              <a:cs typeface="B Zar" pitchFamily="2" charset="-78"/>
            </a:endParaRPr>
          </a:p>
          <a:p>
            <a:pPr algn="just" eaLnBrk="1" hangingPunct="1">
              <a:buFontTx/>
              <a:buNone/>
            </a:pPr>
            <a:r>
              <a:rPr lang="fa-IR" altLang="en-US" sz="2800" b="1" dirty="0">
                <a:cs typeface="B Zar" pitchFamily="2" charset="-78"/>
              </a:rPr>
              <a:t>مدلهاي تابشی- همرفتی، بر اساس میانگین دماي کره زمین و به منظور بازسازي و پیش بینی آن بر اساس مقادیر فرآیندهاي تابش و همرفت محاسبه میشود. </a:t>
            </a:r>
            <a:r>
              <a:rPr lang="fa-IR" altLang="en-US" sz="2800" b="1" dirty="0">
                <a:solidFill>
                  <a:srgbClr val="00F600"/>
                </a:solidFill>
                <a:cs typeface="B Zar" pitchFamily="2" charset="-78"/>
              </a:rPr>
              <a:t>به دلیل ویژگی ذاتی این قبیل مدلها، جریانات حرارت تابشی براي لایه هاي هم دماي اتمسفر برآورد می گردد. توضیح اینکه در اینگونه مدلها جو به لایه هایی تقسیم شده و مقادیر تابش خالص (خروجی- ورودي) بر اساس مقادیر ابرناکی و آلبدوي سطحی در میانه هرلایه محاسبه و در پایان نیمرخ دماي تابشی مشخص میشود. </a:t>
            </a:r>
            <a:endParaRPr lang="fa-IR" altLang="en-US" sz="2800" b="1" dirty="0">
              <a:solidFill>
                <a:srgbClr val="FFC000"/>
              </a:solidFill>
              <a:cs typeface="B Zar" pitchFamily="2" charset="-78"/>
            </a:endParaRP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79912266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34</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cs typeface="B Zar" pitchFamily="2" charset="-78"/>
              </a:rPr>
              <a:t>اصولاً مدلهاي تابشی- همرفتی بر اساس قوانین بنیادي ذیل بنا نهاده شده اند:(عساکره ، 1386</a:t>
            </a:r>
            <a:r>
              <a:rPr lang="fa-IR" altLang="en-US" sz="2800" b="1" dirty="0" smtClean="0">
                <a:cs typeface="B Zar" pitchFamily="2" charset="-78"/>
              </a:rPr>
              <a:t>)</a:t>
            </a:r>
            <a:endParaRPr lang="en-US" altLang="en-US" sz="2800" b="1" dirty="0" smtClean="0">
              <a:cs typeface="B Zar" pitchFamily="2" charset="-78"/>
            </a:endParaRPr>
          </a:p>
          <a:p>
            <a:pPr algn="just" eaLnBrk="1" hangingPunct="1">
              <a:lnSpc>
                <a:spcPct val="80000"/>
              </a:lnSpc>
              <a:buFontTx/>
              <a:buNone/>
            </a:pPr>
            <a:endParaRPr lang="en-US" altLang="en-US" sz="2800" b="1" dirty="0" smtClean="0">
              <a:cs typeface="B Zar" pitchFamily="2" charset="-78"/>
            </a:endParaRPr>
          </a:p>
          <a:p>
            <a:pPr algn="just" eaLnBrk="1" hangingPunct="1">
              <a:lnSpc>
                <a:spcPct val="80000"/>
              </a:lnSpc>
              <a:buFontTx/>
              <a:buNone/>
            </a:pPr>
            <a:r>
              <a:rPr lang="fa-IR" altLang="en-US" sz="2800" b="1" dirty="0">
                <a:solidFill>
                  <a:srgbClr val="FFC000"/>
                </a:solidFill>
                <a:cs typeface="B Zar" pitchFamily="2" charset="-78"/>
              </a:rPr>
              <a:t>1- برابري مقادیر تابش ورودي (موج کوتاه) و خروجی (موج بلند) زمین در بلندمدت</a:t>
            </a:r>
          </a:p>
          <a:p>
            <a:pPr algn="just" eaLnBrk="1" hangingPunct="1">
              <a:lnSpc>
                <a:spcPct val="80000"/>
              </a:lnSpc>
              <a:buFontTx/>
              <a:buNone/>
            </a:pPr>
            <a:r>
              <a:rPr lang="fa-IR" altLang="en-US" sz="2800" b="1" dirty="0">
                <a:solidFill>
                  <a:srgbClr val="FFC000"/>
                </a:solidFill>
                <a:cs typeface="B Zar" pitchFamily="2" charset="-78"/>
              </a:rPr>
              <a:t>2-  توصیف ویژگیهاي رطوبتی در لایه هاي عمودي جو</a:t>
            </a:r>
          </a:p>
          <a:p>
            <a:pPr algn="just" eaLnBrk="1" hangingPunct="1">
              <a:lnSpc>
                <a:spcPct val="80000"/>
              </a:lnSpc>
              <a:buFontTx/>
              <a:buNone/>
            </a:pPr>
            <a:r>
              <a:rPr lang="fa-IR" altLang="en-US" sz="2800" b="1" dirty="0">
                <a:solidFill>
                  <a:srgbClr val="FFC000"/>
                </a:solidFill>
                <a:cs typeface="B Zar" pitchFamily="2" charset="-78"/>
              </a:rPr>
              <a:t>3-  عدم وجود انقطاع حرارتی بین لایه هاي عمودي جو </a:t>
            </a:r>
          </a:p>
          <a:p>
            <a:pPr algn="just" eaLnBrk="1" hangingPunct="1">
              <a:lnSpc>
                <a:spcPct val="80000"/>
              </a:lnSpc>
              <a:buFontTx/>
              <a:buNone/>
            </a:pPr>
            <a:r>
              <a:rPr lang="fa-IR" altLang="en-US" sz="2800" b="1" dirty="0">
                <a:solidFill>
                  <a:srgbClr val="FFC000"/>
                </a:solidFill>
                <a:cs typeface="B Zar" pitchFamily="2" charset="-78"/>
              </a:rPr>
              <a:t>4- عدم عدول مقادیر لپس ریت از مقادیر بحرانی (این مقدار عمدتاً 6.5 درجه برای هر کیلومتر است)</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solidFill>
                  <a:srgbClr val="00F600"/>
                </a:solidFill>
                <a:cs typeface="B Zar" pitchFamily="2" charset="-78"/>
              </a:rPr>
              <a:t>مدلهاي تابشی- همرفتی نیمرخ عمودي دما را محاسبه </a:t>
            </a:r>
            <a:r>
              <a:rPr lang="fa-IR" altLang="en-US" sz="2800" b="1" dirty="0" smtClean="0">
                <a:solidFill>
                  <a:srgbClr val="00F600"/>
                </a:solidFill>
                <a:cs typeface="B Zar" pitchFamily="2" charset="-78"/>
              </a:rPr>
              <a:t>می</a:t>
            </a:r>
            <a:r>
              <a:rPr lang="en-US" altLang="en-US" sz="2800" b="1" dirty="0" smtClean="0">
                <a:solidFill>
                  <a:srgbClr val="00F600"/>
                </a:solidFill>
                <a:cs typeface="B Zar" pitchFamily="2" charset="-78"/>
              </a:rPr>
              <a:t> </a:t>
            </a:r>
            <a:r>
              <a:rPr lang="fa-IR" altLang="en-US" sz="2800" b="1" dirty="0" smtClean="0">
                <a:solidFill>
                  <a:srgbClr val="00F600"/>
                </a:solidFill>
                <a:cs typeface="B Zar" pitchFamily="2" charset="-78"/>
              </a:rPr>
              <a:t>کنند </a:t>
            </a:r>
            <a:r>
              <a:rPr lang="fa-IR" altLang="en-US" sz="2800" b="1" dirty="0">
                <a:solidFill>
                  <a:srgbClr val="00F600"/>
                </a:solidFill>
                <a:cs typeface="B Zar" pitchFamily="2" charset="-78"/>
              </a:rPr>
              <a:t>که معمولاً به صورت میانگین سیاره اي محاسبه میشوند.</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0704369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35</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solidFill>
                  <a:srgbClr val="FFC000"/>
                </a:solidFill>
                <a:cs typeface="B Zar" pitchFamily="2" charset="-78"/>
              </a:rPr>
              <a:t>مدلهاي دو بعدي آماري- </a:t>
            </a:r>
            <a:r>
              <a:rPr lang="fa-IR" altLang="en-US" sz="2800" b="1" dirty="0" smtClean="0">
                <a:solidFill>
                  <a:srgbClr val="FFC000"/>
                </a:solidFill>
                <a:cs typeface="B Zar" pitchFamily="2" charset="-78"/>
              </a:rPr>
              <a:t>دینامیکی</a:t>
            </a:r>
            <a:r>
              <a:rPr lang="en-US" altLang="en-US" sz="2800" b="1" dirty="0" smtClean="0">
                <a:solidFill>
                  <a:srgbClr val="FFC000"/>
                </a:solidFill>
                <a:cs typeface="B Zar" pitchFamily="2" charset="-78"/>
              </a:rPr>
              <a:t> </a:t>
            </a:r>
            <a:r>
              <a:rPr lang="fa-IR" altLang="en-US" sz="2800" b="1" dirty="0" smtClean="0">
                <a:solidFill>
                  <a:srgbClr val="FFC000"/>
                </a:solidFill>
                <a:cs typeface="B Zar" pitchFamily="2" charset="-78"/>
              </a:rPr>
              <a:t>(</a:t>
            </a:r>
            <a:r>
              <a:rPr lang="en-US" altLang="en-US" sz="2800" b="1" dirty="0" smtClean="0">
                <a:solidFill>
                  <a:srgbClr val="FFC000"/>
                </a:solidFill>
                <a:cs typeface="B Zar" pitchFamily="2" charset="-78"/>
              </a:rPr>
              <a:t>SDM</a:t>
            </a:r>
            <a:r>
              <a:rPr lang="fa-IR" altLang="en-US" sz="2800" b="1" dirty="0" smtClean="0">
                <a:solidFill>
                  <a:srgbClr val="FFC000"/>
                </a:solidFill>
                <a:cs typeface="B Zar" pitchFamily="2" charset="-78"/>
              </a:rPr>
              <a:t>):</a:t>
            </a:r>
            <a:endParaRPr lang="fa-IR" altLang="en-US" sz="2800" b="1" dirty="0">
              <a:solidFill>
                <a:srgbClr val="FFC000"/>
              </a:solidFill>
              <a:cs typeface="B Zar" pitchFamily="2" charset="-78"/>
            </a:endParaRPr>
          </a:p>
          <a:p>
            <a:pPr algn="just" eaLnBrk="1" hangingPunct="1">
              <a:buFontTx/>
              <a:buNone/>
            </a:pPr>
            <a:r>
              <a:rPr lang="fa-IR" altLang="en-US" sz="2800" b="1" dirty="0">
                <a:cs typeface="B Zar" pitchFamily="2" charset="-78"/>
              </a:rPr>
              <a:t>در این مدلها فرآیندهاي سطحی و دینامیک در قالب میانگین هاي ناحیه اي و در جهت قائم بررسی می شود. </a:t>
            </a:r>
            <a:r>
              <a:rPr lang="fa-IR" altLang="en-US" sz="2800" b="1" dirty="0">
                <a:solidFill>
                  <a:srgbClr val="00F600"/>
                </a:solidFill>
                <a:cs typeface="B Zar" pitchFamily="2" charset="-78"/>
              </a:rPr>
              <a:t>این مدلها در واقع ترکیبی از مدلهاي موازنه انرژي و مدلهاي تابشی- همرفتی به شمار میآیند. در این مدلها انتقال ماده و انرژي بین مدارات محاسبه شده و بر اساس بنیادهاي تئوري و تجارب علمی جریانات چرخهاي بین مدارات برآورد میشود. شناسایی و پیشرفت در شناخت موجهاي باروکلینیک نتیجه مطالعه مدلهاي دو بعدي است؛ </a:t>
            </a:r>
            <a:r>
              <a:rPr lang="fa-IR" altLang="en-US" sz="2800" b="1" dirty="0">
                <a:solidFill>
                  <a:srgbClr val="FFC000"/>
                </a:solidFill>
                <a:cs typeface="B Zar" pitchFamily="2" charset="-78"/>
              </a:rPr>
              <a:t>اما مهمترین نقص این مدلها در این است که به  تغییرات درون هر مدار توجه کمی معطوف می دارد(عساکره ، 1386)</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61720292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36</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solidFill>
                  <a:srgbClr val="FFC000"/>
                </a:solidFill>
                <a:cs typeface="B Zar" pitchFamily="2" charset="-78"/>
              </a:rPr>
              <a:t>مدلهاي گردش عمومی جو:</a:t>
            </a:r>
          </a:p>
          <a:p>
            <a:pPr algn="just" eaLnBrk="1" hangingPunct="1">
              <a:buFontTx/>
              <a:buNone/>
            </a:pPr>
            <a:r>
              <a:rPr lang="fa-IR" altLang="en-US" sz="2800" b="1" dirty="0">
                <a:cs typeface="B Zar" pitchFamily="2" charset="-78"/>
              </a:rPr>
              <a:t>در این مدلها همه عوامل اقلیمی شایان توجه، در مدلهاي گردش عمومی جو منظور شده است. </a:t>
            </a:r>
            <a:r>
              <a:rPr lang="fa-IR" altLang="en-US" sz="2800" b="1" dirty="0">
                <a:solidFill>
                  <a:srgbClr val="00F600"/>
                </a:solidFill>
                <a:cs typeface="B Zar" pitchFamily="2" charset="-78"/>
              </a:rPr>
              <a:t>براي مثال توجه به سلسله مراتب  وبرهمکنش اقیانوس، جو، یخهاي دریایی و سطوح خشکیها در این مدلها سرلوحه مدلسازي است و خود بر سه نوع چرخش عمومی </a:t>
            </a:r>
            <a:r>
              <a:rPr lang="fa-IR" altLang="en-US" sz="2800" b="1" dirty="0" smtClean="0">
                <a:solidFill>
                  <a:srgbClr val="00F600"/>
                </a:solidFill>
                <a:cs typeface="B Zar" pitchFamily="2" charset="-78"/>
              </a:rPr>
              <a:t>جو</a:t>
            </a:r>
            <a:r>
              <a:rPr lang="fa-IR" altLang="en-US" sz="2800" b="1" dirty="0" smtClean="0">
                <a:solidFill>
                  <a:srgbClr val="FF0000"/>
                </a:solidFill>
                <a:cs typeface="B Zar" pitchFamily="2" charset="-78"/>
              </a:rPr>
              <a:t>(</a:t>
            </a:r>
            <a:r>
              <a:rPr lang="en-US" altLang="en-US" sz="2800" b="1" dirty="0">
                <a:solidFill>
                  <a:srgbClr val="FF0000"/>
                </a:solidFill>
                <a:cs typeface="B Zar" pitchFamily="2" charset="-78"/>
              </a:rPr>
              <a:t>AGCM</a:t>
            </a:r>
            <a:r>
              <a:rPr lang="fa-IR" altLang="en-US" sz="2800" b="1" dirty="0" smtClean="0">
                <a:solidFill>
                  <a:srgbClr val="FF0000"/>
                </a:solidFill>
                <a:cs typeface="B Zar" pitchFamily="2" charset="-78"/>
              </a:rPr>
              <a:t>)</a:t>
            </a:r>
            <a:r>
              <a:rPr lang="en-US" altLang="en-US" sz="2800" b="1" dirty="0" smtClean="0">
                <a:solidFill>
                  <a:srgbClr val="00F600"/>
                </a:solidFill>
                <a:cs typeface="B Zar" pitchFamily="2" charset="-78"/>
              </a:rPr>
              <a:t> </a:t>
            </a:r>
            <a:r>
              <a:rPr lang="fa-IR" altLang="en-US" sz="2800" b="1" dirty="0" smtClean="0">
                <a:solidFill>
                  <a:srgbClr val="00F600"/>
                </a:solidFill>
                <a:cs typeface="B Zar" pitchFamily="2" charset="-78"/>
              </a:rPr>
              <a:t>چرخش </a:t>
            </a:r>
            <a:r>
              <a:rPr lang="fa-IR" altLang="en-US" sz="2800" b="1" dirty="0">
                <a:solidFill>
                  <a:srgbClr val="00F600"/>
                </a:solidFill>
                <a:cs typeface="B Zar" pitchFamily="2" charset="-78"/>
              </a:rPr>
              <a:t>عمومی </a:t>
            </a:r>
            <a:r>
              <a:rPr lang="fa-IR" altLang="en-US" sz="2800" b="1" dirty="0" smtClean="0">
                <a:solidFill>
                  <a:srgbClr val="00F600"/>
                </a:solidFill>
                <a:cs typeface="B Zar" pitchFamily="2" charset="-78"/>
              </a:rPr>
              <a:t>اقیانوس</a:t>
            </a:r>
            <a:r>
              <a:rPr lang="fa-IR" altLang="en-US" sz="2800" b="1" dirty="0" smtClean="0">
                <a:solidFill>
                  <a:srgbClr val="FF0000"/>
                </a:solidFill>
                <a:cs typeface="B Zar" pitchFamily="2" charset="-78"/>
              </a:rPr>
              <a:t>(</a:t>
            </a:r>
            <a:r>
              <a:rPr lang="en-US" altLang="en-US" sz="2800" b="1" dirty="0">
                <a:solidFill>
                  <a:srgbClr val="FF0000"/>
                </a:solidFill>
                <a:cs typeface="B Zar" pitchFamily="2" charset="-78"/>
              </a:rPr>
              <a:t>OGCM</a:t>
            </a:r>
            <a:r>
              <a:rPr lang="fa-IR" altLang="en-US" sz="2800" b="1" dirty="0" smtClean="0">
                <a:solidFill>
                  <a:srgbClr val="FF0000"/>
                </a:solidFill>
                <a:cs typeface="B Zar" pitchFamily="2" charset="-78"/>
              </a:rPr>
              <a:t>)</a:t>
            </a:r>
            <a:r>
              <a:rPr lang="en-US" altLang="en-US" sz="2800" b="1" dirty="0" smtClean="0">
                <a:solidFill>
                  <a:srgbClr val="00F600"/>
                </a:solidFill>
                <a:cs typeface="B Zar" pitchFamily="2" charset="-78"/>
              </a:rPr>
              <a:t> </a:t>
            </a:r>
            <a:r>
              <a:rPr lang="fa-IR" altLang="en-US" sz="2800" b="1" dirty="0" smtClean="0">
                <a:solidFill>
                  <a:srgbClr val="00F600"/>
                </a:solidFill>
                <a:cs typeface="B Zar" pitchFamily="2" charset="-78"/>
              </a:rPr>
              <a:t>و </a:t>
            </a:r>
            <a:r>
              <a:rPr lang="fa-IR" altLang="en-US" sz="2800" b="1" dirty="0">
                <a:solidFill>
                  <a:srgbClr val="00F600"/>
                </a:solidFill>
                <a:cs typeface="B Zar" pitchFamily="2" charset="-78"/>
              </a:rPr>
              <a:t>مزدوج</a:t>
            </a:r>
            <a:r>
              <a:rPr lang="fa-IR" altLang="en-US" sz="2800" b="1" dirty="0">
                <a:solidFill>
                  <a:srgbClr val="FF0000"/>
                </a:solidFill>
                <a:cs typeface="B Zar" pitchFamily="2" charset="-78"/>
              </a:rPr>
              <a:t>(</a:t>
            </a:r>
            <a:r>
              <a:rPr lang="en-US" altLang="en-US" sz="2800" b="1" dirty="0" smtClean="0">
                <a:solidFill>
                  <a:srgbClr val="FF0000"/>
                </a:solidFill>
                <a:cs typeface="B Zar" pitchFamily="2" charset="-78"/>
              </a:rPr>
              <a:t>AOGCM</a:t>
            </a:r>
            <a:r>
              <a:rPr lang="fa-IR" altLang="en-US" sz="2800" b="1" dirty="0" smtClean="0">
                <a:solidFill>
                  <a:srgbClr val="FF0000"/>
                </a:solidFill>
                <a:cs typeface="B Zar" pitchFamily="2" charset="-78"/>
              </a:rPr>
              <a:t>)</a:t>
            </a:r>
            <a:r>
              <a:rPr lang="en-US" altLang="en-US" sz="2800" b="1" dirty="0" smtClean="0">
                <a:solidFill>
                  <a:srgbClr val="FF0000"/>
                </a:solidFill>
                <a:cs typeface="B Zar" pitchFamily="2" charset="-78"/>
              </a:rPr>
              <a:t> </a:t>
            </a:r>
            <a:r>
              <a:rPr lang="fa-IR" altLang="en-US" sz="2800" b="1" dirty="0">
                <a:solidFill>
                  <a:srgbClr val="00F600"/>
                </a:solidFill>
                <a:cs typeface="B Zar" pitchFamily="2" charset="-78"/>
              </a:rPr>
              <a:t>تقسیم می شوند. </a:t>
            </a:r>
          </a:p>
          <a:p>
            <a:pPr algn="just" eaLnBrk="1" hangingPunct="1">
              <a:buFontTx/>
              <a:buNone/>
            </a:pPr>
            <a:r>
              <a:rPr lang="fa-IR" altLang="en-US" sz="2800" b="1" dirty="0">
                <a:solidFill>
                  <a:srgbClr val="FFC000"/>
                </a:solidFill>
                <a:cs typeface="B Zar" pitchFamily="2" charset="-78"/>
              </a:rPr>
              <a:t>به کارگیري مدلهاي چرخشی عمومی جو براي بازسازي اقلیم گذشته یا پیش بینی اقلیم آینده، این قبیل مدلها را را به مدلهاي جهانی اقلیم</a:t>
            </a:r>
            <a:r>
              <a:rPr lang="en-US" altLang="en-US" sz="2800" b="1" dirty="0">
                <a:solidFill>
                  <a:srgbClr val="FFC000"/>
                </a:solidFill>
                <a:cs typeface="B Zar" pitchFamily="2" charset="-78"/>
              </a:rPr>
              <a:t>GCM </a:t>
            </a:r>
            <a:r>
              <a:rPr lang="fa-IR" altLang="en-US" sz="2800" b="1" dirty="0">
                <a:solidFill>
                  <a:srgbClr val="FFC000"/>
                </a:solidFill>
                <a:cs typeface="B Zar" pitchFamily="2" charset="-78"/>
              </a:rPr>
              <a:t>معروف نموده است.</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63433675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37</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600" b="1" dirty="0">
                <a:solidFill>
                  <a:srgbClr val="FFC000"/>
                </a:solidFill>
                <a:cs typeface="B Zar" pitchFamily="2" charset="-78"/>
              </a:rPr>
              <a:t>هدف مدلهاي </a:t>
            </a:r>
            <a:r>
              <a:rPr lang="en-US" altLang="en-US" sz="2600" b="1" dirty="0">
                <a:solidFill>
                  <a:srgbClr val="FFC000"/>
                </a:solidFill>
                <a:cs typeface="B Zar" pitchFamily="2" charset="-78"/>
              </a:rPr>
              <a:t>GCM  </a:t>
            </a:r>
            <a:r>
              <a:rPr lang="fa-IR" altLang="en-US" sz="2600" b="1" dirty="0">
                <a:solidFill>
                  <a:srgbClr val="FFC000"/>
                </a:solidFill>
                <a:cs typeface="B Zar" pitchFamily="2" charset="-78"/>
              </a:rPr>
              <a:t>محاسبه شاخصهاي سه بعدي اقلیم در شبکه هاي مشخص است. ابتدا در مدلهاي مزبور سطح زمین به شبکه هاي 5*5و گاهی 2.5*4درجه طول و عرض جغرافیایی تقسیم میشود. هر شبکه از سطح زمین تا جو بالا به لایه هاي افقی افراز میگردد؛ بنابراین براي سطح زمین حدود25920شبکه به وجود میآید. </a:t>
            </a:r>
          </a:p>
          <a:p>
            <a:pPr algn="just" eaLnBrk="1" hangingPunct="1">
              <a:buFontTx/>
              <a:buNone/>
            </a:pPr>
            <a:r>
              <a:rPr lang="fa-IR" altLang="en-US" sz="2600" b="1" dirty="0">
                <a:solidFill>
                  <a:srgbClr val="00F600"/>
                </a:solidFill>
                <a:cs typeface="B Zar" pitchFamily="2" charset="-78"/>
              </a:rPr>
              <a:t>قدرت تفکیک افقی مدل</a:t>
            </a:r>
            <a:r>
              <a:rPr lang="en-US" altLang="en-US" sz="2600" b="1" dirty="0">
                <a:solidFill>
                  <a:srgbClr val="00F600"/>
                </a:solidFill>
                <a:cs typeface="B Zar" pitchFamily="2" charset="-78"/>
              </a:rPr>
              <a:t>AGCM </a:t>
            </a:r>
            <a:r>
              <a:rPr lang="fa-IR" altLang="en-US" sz="2600" b="1" dirty="0">
                <a:solidFill>
                  <a:srgbClr val="00F600"/>
                </a:solidFill>
                <a:cs typeface="B Zar" pitchFamily="2" charset="-78"/>
              </a:rPr>
              <a:t>بیش از 100 کیلومتر(2.8 درجه قوسی) و قدرت تفکیک عمودي 10 تا 30 متر است مدلهاي مزدوج با پیچیدگی بیشتر و در نظر گرفتن ابرهاي منفرد یا همرفت یا انتقال حرارت از مرزها در مقیاس متوسط باقدرت تفکیک125 تا 250 کیلومترو قدرت عمودی 200 تا 400 مترطراحی میشوند. گامهاي زمانی برای مدلها 30 دقیقه ای است.(عساکره ،1386)</a:t>
            </a: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424654528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38</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700" b="1" dirty="0">
                <a:cs typeface="B Zar" pitchFamily="2" charset="-78"/>
              </a:rPr>
              <a:t>معادلات ریاضی بر اساس قوانین بنیادین فیزیک به هر شبکه ارزشی رقومی داده و به وسیله نرم افزارهاي کامپیوتري انتقال ماده و انرژي در سطوح مختلف افقی و عمودي هر شبکه و همچنین از شبکه اي به شبکه دیگر را محاسبه نموده و نیز فرآیندهاي فیزیکی حاصل از این نقل و انتقال شبیه سازي می شود. </a:t>
            </a:r>
            <a:r>
              <a:rPr lang="fa-IR" altLang="en-US" sz="2700" b="1" dirty="0">
                <a:solidFill>
                  <a:srgbClr val="00F600"/>
                </a:solidFill>
                <a:cs typeface="B Zar" pitchFamily="2" charset="-78"/>
              </a:rPr>
              <a:t>توضیح اینکه همه فرایندهاي دینامیک و ترمودینامیک، انتقال انرژي و ماده درشبکه ها به مدل کشیده می شود.</a:t>
            </a:r>
          </a:p>
          <a:p>
            <a:pPr algn="just" eaLnBrk="1" hangingPunct="1">
              <a:buFontTx/>
              <a:buNone/>
            </a:pPr>
            <a:r>
              <a:rPr lang="fa-IR" altLang="en-US" sz="2700" b="1" dirty="0">
                <a:solidFill>
                  <a:srgbClr val="FFC000"/>
                </a:solidFill>
                <a:cs typeface="B Zar" pitchFamily="2" charset="-78"/>
              </a:rPr>
              <a:t>معادلات اساسی براي حرکت افقی و عمودي (قانون دوم نیوتن، بقاء گشتاور)، بقاء انرژي (قانون اول ترمودینامیک)، معادله حالت (قانون گاز ایده آل)، ویژگیهاي آب و بقاء ماده و همچنین زمان تأخیر،اصطکاك سطحی و تشکیلات ابري براي دوره هاي زمانی و سطوح متفاوت جوي در این مدلها مورد توجه قرار می گیرد.</a:t>
            </a:r>
          </a:p>
          <a:p>
            <a:pPr algn="just" eaLnBrk="1" hangingPunct="1">
              <a:buFontTx/>
              <a:buNone/>
            </a:pPr>
            <a:endParaRPr lang="fa-IR" altLang="en-US" sz="27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58771182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39</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cs typeface="B Zar" pitchFamily="2" charset="-78"/>
              </a:rPr>
              <a:t>غالباً مدلهای </a:t>
            </a:r>
            <a:r>
              <a:rPr lang="en-US" altLang="en-US" sz="2800" b="1" dirty="0">
                <a:cs typeface="B Zar" pitchFamily="2" charset="-78"/>
              </a:rPr>
              <a:t>GCM </a:t>
            </a:r>
            <a:r>
              <a:rPr lang="fa-IR" altLang="en-US" sz="2800" b="1" dirty="0">
                <a:cs typeface="B Zar" pitchFamily="2" charset="-78"/>
              </a:rPr>
              <a:t>سه محتواي اساسی را در بر میگیرند</a:t>
            </a:r>
            <a:r>
              <a:rPr lang="fa-IR" altLang="en-US" sz="2800" b="1" dirty="0" smtClean="0">
                <a:cs typeface="B Zar" pitchFamily="2" charset="-78"/>
              </a:rPr>
              <a:t>:</a:t>
            </a:r>
          </a:p>
          <a:p>
            <a:pPr algn="just" eaLnBrk="1" hangingPunct="1">
              <a:lnSpc>
                <a:spcPct val="80000"/>
              </a:lnSpc>
              <a:buFontTx/>
              <a:buNone/>
            </a:pPr>
            <a:endParaRPr lang="fa-IR" altLang="en-US" sz="2800" b="1" dirty="0">
              <a:cs typeface="B Zar" pitchFamily="2" charset="-78"/>
            </a:endParaRPr>
          </a:p>
          <a:p>
            <a:pPr algn="just" eaLnBrk="1" hangingPunct="1">
              <a:buFontTx/>
              <a:buNone/>
            </a:pPr>
            <a:r>
              <a:rPr lang="fa-IR" altLang="en-US" sz="2800" b="1" dirty="0">
                <a:solidFill>
                  <a:srgbClr val="FFC000"/>
                </a:solidFill>
                <a:cs typeface="B Zar" pitchFamily="2" charset="-78"/>
              </a:rPr>
              <a:t>1-	 فرایندهاي دینامیکی: شامل طرحهاي رقومی بزرگ مقیاس از هوا سپهر که به روش کارتزین (فضاي منظم شبکه اي) و یا فضاي طیفی محاسبه میشوند. در سیستم کارتزین معمولاً شبکه ها افقی و منظم است </a:t>
            </a:r>
            <a:r>
              <a:rPr lang="fa-IR" altLang="en-US" sz="2800" b="1" dirty="0">
                <a:cs typeface="B Zar" pitchFamily="2" charset="-78"/>
              </a:rPr>
              <a:t>درحالیکه در فضا یابی عمومی مساحت شبکه ها در سطوح مختلف متفاوت خواهد بود. اختلاف بین شبکه ها در مراحل کوتاه زمانی مورد توجه قرار میگیرند تا کمترین تغییرات درون شبکهاي و بین شبکه اي مشخص شود. </a:t>
            </a:r>
            <a:r>
              <a:rPr lang="fa-IR" altLang="en-US" sz="2800" b="1" dirty="0">
                <a:solidFill>
                  <a:srgbClr val="00F600"/>
                </a:solidFill>
                <a:cs typeface="B Zar" pitchFamily="2" charset="-78"/>
              </a:rPr>
              <a:t>در روش طیفی فرآیندهاي تابش، انتقال عمودي ماده و انرژي و فرایندهاي سطحی براي کل سطح زمین و در قالب شبکه هاي چهارگوش شبیه سازي میگردد.</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5514157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067C411-0142-4699-8006-B2D844DBFD01}" type="slidenum">
              <a:rPr lang="ar-SA">
                <a:solidFill>
                  <a:srgbClr val="FFFFFF"/>
                </a:solidFill>
              </a:rPr>
              <a:pPr>
                <a:defRPr/>
              </a:pPr>
              <a:t>4</a:t>
            </a:fld>
            <a:endParaRPr lang="en-US">
              <a:solidFill>
                <a:srgbClr val="FFFFFF"/>
              </a:solidFill>
            </a:endParaRPr>
          </a:p>
        </p:txBody>
      </p:sp>
      <p:sp>
        <p:nvSpPr>
          <p:cNvPr id="5123" name="Rectangle 3"/>
          <p:cNvSpPr>
            <a:spLocks noGrp="1" noChangeArrowheads="1"/>
          </p:cNvSpPr>
          <p:nvPr>
            <p:ph type="body" idx="4294967295"/>
          </p:nvPr>
        </p:nvSpPr>
        <p:spPr>
          <a:xfrm>
            <a:off x="457200" y="981075"/>
            <a:ext cx="8229600" cy="5043488"/>
          </a:xfrm>
        </p:spPr>
        <p:txBody>
          <a:bodyPr/>
          <a:lstStyle/>
          <a:p>
            <a:pPr algn="just" eaLnBrk="1" hangingPunct="1"/>
            <a:r>
              <a:rPr lang="fa-IR" altLang="en-US" sz="2800" b="1" smtClean="0">
                <a:solidFill>
                  <a:srgbClr val="FFFF00"/>
                </a:solidFill>
                <a:cs typeface="B Zar" pitchFamily="2" charset="-78"/>
              </a:rPr>
              <a:t>تحولات اقليمي</a:t>
            </a:r>
            <a:r>
              <a:rPr lang="fa-IR" altLang="en-US" sz="2800" b="1" smtClean="0">
                <a:cs typeface="B Zar" pitchFamily="2" charset="-78"/>
              </a:rPr>
              <a:t>، حاصل سلسله رويدادهاي گسترده اي است كه در سيستم اقليم به وقوع مي پيوندد و هيچ عامل منفردي قادر به توضيح و توجيه دقيق رويدادهاي مزبور نيست.</a:t>
            </a:r>
          </a:p>
          <a:p>
            <a:pPr algn="just" eaLnBrk="1" hangingPunct="1"/>
            <a:r>
              <a:rPr lang="fa-IR" altLang="en-US" sz="2800" b="1" smtClean="0">
                <a:solidFill>
                  <a:schemeClr val="hlink"/>
                </a:solidFill>
                <a:cs typeface="B Zar" pitchFamily="2" charset="-78"/>
              </a:rPr>
              <a:t>بدين دليل مجموعه اي از علل و شايد عللي كه تاكنون از آنها آگاهي نداريم در پيدايش دگرگوني ها دخالت داشته اند. نقطه مشترك همه عوامل، تاثير بر موازنه انرژي زمين است.</a:t>
            </a:r>
          </a:p>
          <a:p>
            <a:pPr algn="just" eaLnBrk="1" hangingPunct="1"/>
            <a:r>
              <a:rPr lang="fa-IR" altLang="en-US" sz="2800" b="1" smtClean="0">
                <a:solidFill>
                  <a:srgbClr val="99CC00"/>
                </a:solidFill>
                <a:cs typeface="B Zar" pitchFamily="2" charset="-78"/>
              </a:rPr>
              <a:t>به هر حال اگرچه علل پديد آورنده دگرگوني ها ماهيت جهاني دارد، اما اثرات آنها همه جا به يك شكل ظاهر نمي شود. بدين دليل دگرگوني هاي اقليمي از الگوي جغرافيايي خاصي پيروي مي كنند.</a:t>
            </a:r>
            <a:endParaRPr lang="en-US" altLang="en-US" sz="2800" b="1" smtClean="0">
              <a:solidFill>
                <a:srgbClr val="99CC00"/>
              </a:solidFill>
              <a:cs typeface="B Zar" pitchFamily="2" charset="-78"/>
            </a:endParaRPr>
          </a:p>
        </p:txBody>
      </p:sp>
      <p:sp>
        <p:nvSpPr>
          <p:cNvPr id="114696" name="Rectangle 8"/>
          <p:cNvSpPr>
            <a:spLocks noGrp="1" noChangeArrowheads="1"/>
          </p:cNvSpPr>
          <p:nvPr>
            <p:ph type="title" idx="4294967295"/>
          </p:nvPr>
        </p:nvSpPr>
        <p:spPr>
          <a:xfrm>
            <a:off x="457200" y="115893"/>
            <a:ext cx="8229600" cy="576263"/>
          </a:xfrm>
        </p:spPr>
        <p:txBody>
          <a:bodyPr/>
          <a:lstStyle/>
          <a:p>
            <a:pPr eaLnBrk="1" hangingPunct="1">
              <a:defRPr/>
            </a:pPr>
            <a:r>
              <a:rPr lang="fa-IR" sz="2800" b="1" dirty="0" smtClean="0">
                <a:solidFill>
                  <a:srgbClr val="CCFF33"/>
                </a:solidFill>
              </a:rPr>
              <a:t>علل دگرگوني ها و تحولات اقليمي</a:t>
            </a:r>
            <a:endParaRPr lang="en-US" sz="2800" b="1" dirty="0" smtClean="0">
              <a:solidFill>
                <a:srgbClr val="CCFF33"/>
              </a:solidFill>
            </a:endParaRPr>
          </a:p>
        </p:txBody>
      </p:sp>
    </p:spTree>
    <p:extLst>
      <p:ext uri="{BB962C8B-B14F-4D97-AF65-F5344CB8AC3E}">
        <p14:creationId xmlns:p14="http://schemas.microsoft.com/office/powerpoint/2010/main" val="331156228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40</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600" b="1" dirty="0">
                <a:solidFill>
                  <a:srgbClr val="00F600"/>
                </a:solidFill>
                <a:cs typeface="B Zar" pitchFamily="2" charset="-78"/>
              </a:rPr>
              <a:t>2-	 فرآیندهاي فیزیکی: در این قسمت شش متغیر شامل فشار هوا- جهت و سرعت باد دما- رطوبت وارتفاع ژئوپتانسیل، بنیاد مدلها را تشکیل میدهد. همه شش متغیر مزبور به اقتضاي زمان یا مکان درزیرمجموعه هاي الگوي انتقال تابش، الگوي لایه مرزي و میانگین سطوح عمده زمین و نیز میانگین رطوبتی آنها به منظور محاسبه و تعریف سطوح مزبور، مدل را همراهی مینمایند.</a:t>
            </a:r>
          </a:p>
          <a:p>
            <a:pPr algn="just" eaLnBrk="1" hangingPunct="1">
              <a:buFontTx/>
              <a:buNone/>
            </a:pPr>
            <a:r>
              <a:rPr lang="fa-IR" altLang="en-US" sz="2600" b="1" dirty="0">
                <a:solidFill>
                  <a:srgbClr val="FFC000"/>
                </a:solidFill>
                <a:cs typeface="B Zar" pitchFamily="2" charset="-78"/>
              </a:rPr>
              <a:t>3-	سطوح مؤثر بر اقلیم: سطوحی نظیر ابرها نیز در دو مقیاس ناحیهاي و جهانی تعریف می شوند. ابرهاي همرفتی به علت اینکه کوچک تر از واحدهاي شبکه اي </a:t>
            </a:r>
            <a:r>
              <a:rPr lang="en-US" altLang="en-US" sz="2600" b="1" dirty="0">
                <a:solidFill>
                  <a:srgbClr val="FFC000"/>
                </a:solidFill>
                <a:cs typeface="B Zar" pitchFamily="2" charset="-78"/>
              </a:rPr>
              <a:t>GCM </a:t>
            </a:r>
            <a:r>
              <a:rPr lang="fa-IR" altLang="en-US" sz="2600" b="1" dirty="0">
                <a:solidFill>
                  <a:srgbClr val="FFC000"/>
                </a:solidFill>
                <a:cs typeface="B Zar" pitchFamily="2" charset="-78"/>
              </a:rPr>
              <a:t>هستند، کمتر در مدل مورد توجه قرارمی گیرند و بیشتر ابرهاي بزرگ مقیاس و فوق اشباع از اهمیت برخوردارند. سطوح دیگري همچون پهنه هاي یخی، آبی کوهستانی و غیره در مدلهاي</a:t>
            </a:r>
            <a:r>
              <a:rPr lang="en-US" altLang="en-US" sz="2600" b="1" dirty="0">
                <a:solidFill>
                  <a:srgbClr val="FFC000"/>
                </a:solidFill>
                <a:cs typeface="B Zar" pitchFamily="2" charset="-78"/>
              </a:rPr>
              <a:t>GCM </a:t>
            </a:r>
            <a:r>
              <a:rPr lang="fa-IR" altLang="en-US" sz="2600" b="1" dirty="0">
                <a:solidFill>
                  <a:srgbClr val="FFC000"/>
                </a:solidFill>
                <a:cs typeface="B Zar" pitchFamily="2" charset="-78"/>
              </a:rPr>
              <a:t>مورد توجه خاص قرار میگیرند</a:t>
            </a:r>
          </a:p>
          <a:p>
            <a:pPr algn="just" eaLnBrk="1" hangingPunct="1">
              <a:buFontTx/>
              <a:buNone/>
            </a:pPr>
            <a:endParaRPr lang="fa-IR" altLang="en-US" sz="26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09734845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41</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cs typeface="B Zar" pitchFamily="2" charset="-78"/>
              </a:rPr>
              <a:t>محدودیتهای مدلهای گردش عمومی جو</a:t>
            </a:r>
            <a:r>
              <a:rPr lang="fa-IR" altLang="en-US" sz="2800" b="1" dirty="0" smtClean="0">
                <a:cs typeface="B Zar" pitchFamily="2" charset="-78"/>
              </a:rPr>
              <a:t>:</a:t>
            </a:r>
          </a:p>
          <a:p>
            <a:pPr algn="just" eaLnBrk="1" hangingPunct="1">
              <a:lnSpc>
                <a:spcPct val="80000"/>
              </a:lnSpc>
              <a:buFontTx/>
              <a:buNone/>
            </a:pPr>
            <a:endParaRPr lang="fa-IR" altLang="en-US" sz="2800" b="1" dirty="0">
              <a:cs typeface="B Zar" pitchFamily="2" charset="-78"/>
            </a:endParaRPr>
          </a:p>
          <a:p>
            <a:pPr algn="just" eaLnBrk="1" hangingPunct="1">
              <a:buFontTx/>
              <a:buNone/>
            </a:pPr>
            <a:r>
              <a:rPr lang="fa-IR" altLang="en-US" sz="2800" b="1" dirty="0">
                <a:solidFill>
                  <a:srgbClr val="00F600"/>
                </a:solidFill>
                <a:cs typeface="B Zar" pitchFamily="2" charset="-78"/>
              </a:rPr>
              <a:t>الف )وقت گیر بودن:</a:t>
            </a:r>
          </a:p>
          <a:p>
            <a:pPr algn="just" eaLnBrk="1" hangingPunct="1">
              <a:buFontTx/>
              <a:buNone/>
            </a:pPr>
            <a:r>
              <a:rPr lang="fa-IR" altLang="en-US" sz="2800" b="1" dirty="0">
                <a:cs typeface="B Zar" pitchFamily="2" charset="-78"/>
              </a:rPr>
              <a:t>مثلاً براي محاسبه هر متغیر جوي در هر نقطه اي از شبکه نیاز به صدهزار عدد است که در هر مرحله زمانی باید محاسبه و ذخیره شود هم اکنون هر نقطه شبکه اي 3 تا 5 درجه طول و عرض جغرافیایی را در بر گرفته و در فاصله هاي 30 دقیقه ای محاسبه میشوند. </a:t>
            </a:r>
            <a:r>
              <a:rPr lang="fa-IR" altLang="en-US" sz="2800" b="1" dirty="0">
                <a:solidFill>
                  <a:srgbClr val="FFC000"/>
                </a:solidFill>
                <a:cs typeface="B Zar" pitchFamily="2" charset="-78"/>
              </a:rPr>
              <a:t>براي کاهش حجم محاسباتی طبقه بندي عمودي هوا سپهر به شش تا پانزده (و عموماً ده) سطح محدود میشود؛ بنابراین قدرت تفکیک تا 100 کیلومتر و بیشتر خواهد بود در نتیجه باید بیشتر ساده شود که این امر خود از کیفیت شبیه سازي می کاهد.</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70933486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42</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solidFill>
                  <a:srgbClr val="00F600"/>
                </a:solidFill>
                <a:cs typeface="B Zar" pitchFamily="2" charset="-78"/>
              </a:rPr>
              <a:t>ب) اهمیت ندادن به برخی فرآیندهاي سطحی:</a:t>
            </a:r>
          </a:p>
          <a:p>
            <a:pPr algn="just" eaLnBrk="1" hangingPunct="1">
              <a:lnSpc>
                <a:spcPct val="80000"/>
              </a:lnSpc>
              <a:buFontTx/>
              <a:buNone/>
            </a:pPr>
            <a:r>
              <a:rPr lang="fa-IR" altLang="en-US" sz="2800" b="1" dirty="0">
                <a:cs typeface="B Zar" pitchFamily="2" charset="-78"/>
              </a:rPr>
              <a:t>مثلاً این مدلها به اثرات سر زمینهاي پرمافروست که به طور فصلی در تسلط یخبندان است و به عملکرد یخهاي دریایی توجه کافی ندارند. دماي سطوح یخی، میزان و تأثیر حرکت یخها نیز اصولاً در این مدلها در نظر گرفته نمیشود.</a:t>
            </a:r>
          </a:p>
          <a:p>
            <a:pPr algn="just" eaLnBrk="1" hangingPunct="1">
              <a:lnSpc>
                <a:spcPct val="80000"/>
              </a:lnSpc>
              <a:buFontTx/>
              <a:buNone/>
            </a:pPr>
            <a:r>
              <a:rPr lang="fa-IR" altLang="en-US" sz="2800" b="1" dirty="0">
                <a:solidFill>
                  <a:srgbClr val="FFC000"/>
                </a:solidFill>
                <a:cs typeface="B Zar" pitchFamily="2" charset="-78"/>
              </a:rPr>
              <a:t>ج) عدم توانایی در بکار گیري دقیق ابرهاي کوچک مقیاس در پیشبینی وبازآفرینی اقلیم:</a:t>
            </a:r>
          </a:p>
          <a:p>
            <a:pPr algn="just" eaLnBrk="1" hangingPunct="1">
              <a:lnSpc>
                <a:spcPct val="80000"/>
              </a:lnSpc>
              <a:buFontTx/>
              <a:buNone/>
            </a:pPr>
            <a:r>
              <a:rPr lang="fa-IR" altLang="en-US" sz="2800" b="1" dirty="0">
                <a:cs typeface="B Zar" pitchFamily="2" charset="-78"/>
              </a:rPr>
              <a:t>به طوري که در یک آزمایش از بین 14 نمونه  </a:t>
            </a:r>
            <a:r>
              <a:rPr lang="en-US" altLang="en-US" sz="2800" b="1" dirty="0">
                <a:cs typeface="B Zar" pitchFamily="2" charset="-78"/>
              </a:rPr>
              <a:t>GCM </a:t>
            </a:r>
            <a:r>
              <a:rPr lang="fa-IR" altLang="en-US" sz="2800" b="1" dirty="0">
                <a:cs typeface="B Zar" pitchFamily="2" charset="-78"/>
              </a:rPr>
              <a:t>تنها به خاطر عدم توانایی درتشخیص مقادیر مربوط به ابرها 14 نتیجه متفاوت به دست آمد مدلهاي اقلیمی پس از تشکیل مورد ارزیابی قرار می گیرند یکی از این ارزیابی ها آزمون براي روشن نمودن بیلان تابش و انتقال انرژي در سطوح مختلف و نیز آزمون میزان خطا است</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11178670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43</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solidFill>
                  <a:srgbClr val="00F600"/>
                </a:solidFill>
                <a:cs typeface="B Zar" pitchFamily="2" charset="-78"/>
              </a:rPr>
              <a:t>مدلهاي </a:t>
            </a:r>
            <a:r>
              <a:rPr lang="en-US" altLang="en-US" sz="2800" b="1" dirty="0">
                <a:solidFill>
                  <a:srgbClr val="00F600"/>
                </a:solidFill>
                <a:cs typeface="B Zar" pitchFamily="2" charset="-78"/>
              </a:rPr>
              <a:t>AOGCM:</a:t>
            </a:r>
          </a:p>
          <a:p>
            <a:pPr algn="just" eaLnBrk="1" hangingPunct="1">
              <a:lnSpc>
                <a:spcPct val="80000"/>
              </a:lnSpc>
              <a:buFontTx/>
              <a:buNone/>
            </a:pPr>
            <a:r>
              <a:rPr lang="fa-IR" altLang="en-US" sz="2800" b="1" dirty="0">
                <a:cs typeface="B Zar" pitchFamily="2" charset="-78"/>
              </a:rPr>
              <a:t>این مدلها بر پایه قوانین فیزیکی که به وسیله روابط ریاضی ارائه می شوند، استوار میباشند. این روابط در یک شبکه سه بعدي در سطح کره زمین حل میگردند. به منظور شبیه سازي اقلیم کره زمین فرایندهاي اصلی اقلیمی (اتمسفر، اقیانوس، سطح زمین، یخ پوسته و زیست کره)در مدلهاي فرعی جداگانه شبیه سازي میشوند. سپس تمام مدلهاي فرعی مربوط به اتمسفر و اقیانوس با یکدیگر جفت شده و مدلهاي گردش عمومی اقیانوس- اتمسفر را تشکیل می دهند. </a:t>
            </a:r>
          </a:p>
          <a:p>
            <a:pPr algn="just" eaLnBrk="1" hangingPunct="1">
              <a:lnSpc>
                <a:spcPct val="80000"/>
              </a:lnSpc>
              <a:buFontTx/>
              <a:buNone/>
            </a:pPr>
            <a:r>
              <a:rPr lang="fa-IR" altLang="en-US" sz="2800" b="1" dirty="0">
                <a:solidFill>
                  <a:srgbClr val="FFC000"/>
                </a:solidFill>
                <a:cs typeface="B Zar" pitchFamily="2" charset="-78"/>
              </a:rPr>
              <a:t>در برنامه هاي فرعی، جابجایی مومنتوم، گرما ورطوبت در مقیاسهاي بزرگ، شبیه سازي می گردند. دقت مکانی افقی مدلها در سطح خشکیهاي کره زمین نوعا250 کیلومترو دقت مکانی قائم آن حدود یک کیلومترمیباشد. درحالیکه دقت مکانی قائم در اقیانوسها200 تا 400 متر و دقت مکانی افقی آن125 تا 250 کیلومتر می باشد</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72294527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44</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solidFill>
                  <a:srgbClr val="00F600"/>
                </a:solidFill>
                <a:cs typeface="B Zar" pitchFamily="2" charset="-78"/>
              </a:rPr>
              <a:t>ًکمترین مقیاس زمانی براي حل معادلات 30 دقیقه است درحالی که فرایندهاي فیزیکی زیادي نظیر فرایندهاي مربوط به ابرها واقیانوسها درمقیاسهاي زمانی کمتري اتفاق میافتند که بعضی از این فرآیندها را نمی توان به سادگی شبیه سازي نمود. دراین حالت با در نظر گرفتن رابطه فیزیکی مربوط با متغیرهاي بزرگ مقیاس، به طور تقریبی اثرات میانگین آنها، در مدل لحاظ میشود که به آن پرمایش  میگویند.</a:t>
            </a:r>
          </a:p>
          <a:p>
            <a:pPr algn="just" eaLnBrk="1" hangingPunct="1">
              <a:buFontTx/>
              <a:buNone/>
            </a:pPr>
            <a:r>
              <a:rPr lang="fa-IR" altLang="en-US" sz="2800" b="1" dirty="0">
                <a:solidFill>
                  <a:srgbClr val="FFC000"/>
                </a:solidFill>
                <a:cs typeface="B Zar" pitchFamily="2" charset="-78"/>
              </a:rPr>
              <a:t>نتایج حاصل از شبیه سازي مدلهاي</a:t>
            </a:r>
            <a:r>
              <a:rPr lang="en-US" altLang="en-US" sz="2800" b="1" dirty="0">
                <a:solidFill>
                  <a:srgbClr val="FFC000"/>
                </a:solidFill>
                <a:cs typeface="B Zar" pitchFamily="2" charset="-78"/>
              </a:rPr>
              <a:t>AOGCM  </a:t>
            </a:r>
            <a:r>
              <a:rPr lang="fa-IR" altLang="en-US" sz="2800" b="1" dirty="0">
                <a:solidFill>
                  <a:srgbClr val="FFC000"/>
                </a:solidFill>
                <a:cs typeface="B Zar" pitchFamily="2" charset="-78"/>
              </a:rPr>
              <a:t>تحت سناریوهاي انتشار، سري زمانی متغیرهاي اقلیمی را تا سال 2100 ارائه می دهند.</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511463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45</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solidFill>
                  <a:srgbClr val="00F600"/>
                </a:solidFill>
                <a:cs typeface="B Zar" pitchFamily="2" charset="-78"/>
              </a:rPr>
              <a:t>ریز مقیاس نمایی:</a:t>
            </a:r>
          </a:p>
          <a:p>
            <a:pPr algn="just" eaLnBrk="1" hangingPunct="1">
              <a:lnSpc>
                <a:spcPct val="80000"/>
              </a:lnSpc>
              <a:buFontTx/>
              <a:buNone/>
            </a:pPr>
            <a:r>
              <a:rPr lang="fa-IR" altLang="en-US" sz="2800" b="1" dirty="0">
                <a:cs typeface="B Zar" pitchFamily="2" charset="-78"/>
              </a:rPr>
              <a:t>مدل های گردش عمومی هیچگاه نمی توانند مستقیما برای پیش بینی های منطقه ای یا نقطه ای استفاده شوند، آنها نیازمند ریزمقیاس نمایی هستند تا با اعمال رفتار های محلی در آنها پیش بینی هایشان در مقیاس های محلی بهبود یابند. بایستی قبل از استفاده از این داده ها آنها را ریزمقیاس کنید. کوچک مقیاس کردن در حقیقت به فرآیند حرکت از پیش بینی کننده های بزرگ مقیاس به پیش بینی شونده ها در مقیاس محلی اطلاق می شود. </a:t>
            </a:r>
          </a:p>
          <a:p>
            <a:pPr algn="just" eaLnBrk="1" hangingPunct="1">
              <a:lnSpc>
                <a:spcPct val="80000"/>
              </a:lnSpc>
              <a:buFontTx/>
              <a:buNone/>
            </a:pPr>
            <a:r>
              <a:rPr lang="fa-IR" altLang="en-US" sz="2800" b="1" dirty="0">
                <a:solidFill>
                  <a:srgbClr val="FFC000"/>
                </a:solidFill>
                <a:cs typeface="B Zar" pitchFamily="2" charset="-78"/>
              </a:rPr>
              <a:t>روش های مختلفی جهت تولید سناریوهای اقلیمی منطقه ای از سناریوهای اقلیمی مدل های چرخه عمومی جو وجود دارد که از آن جمله می توان روشهای ریز مقیاس را نام برد.</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49900992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46</a:t>
            </a:fld>
            <a:endParaRPr lang="en-US">
              <a:solidFill>
                <a:srgbClr val="FFFFFF"/>
              </a:solidFill>
            </a:endParaRPr>
          </a:p>
        </p:txBody>
      </p:sp>
      <p:sp>
        <p:nvSpPr>
          <p:cNvPr id="25603" name="Rectangle 3"/>
          <p:cNvSpPr>
            <a:spLocks noGrp="1" noChangeArrowheads="1"/>
          </p:cNvSpPr>
          <p:nvPr>
            <p:ph type="body" idx="4294967295"/>
          </p:nvPr>
        </p:nvSpPr>
        <p:spPr>
          <a:xfrm>
            <a:off x="492919" y="838200"/>
            <a:ext cx="8229600" cy="5400675"/>
          </a:xfrm>
        </p:spPr>
        <p:txBody>
          <a:bodyPr/>
          <a:lstStyle/>
          <a:p>
            <a:pPr eaLnBrk="1" hangingPunct="1">
              <a:lnSpc>
                <a:spcPct val="80000"/>
              </a:lnSpc>
              <a:buFontTx/>
              <a:buNone/>
            </a:pPr>
            <a:r>
              <a:rPr lang="fa-IR" altLang="en-US" sz="2800" b="1" dirty="0">
                <a:solidFill>
                  <a:srgbClr val="00F600"/>
                </a:solidFill>
                <a:cs typeface="B Zar" pitchFamily="2" charset="-78"/>
              </a:rPr>
              <a:t>ریز مقیاس نمایی به دو صورت انجام می شود: </a:t>
            </a:r>
            <a:r>
              <a:rPr lang="fa-IR" altLang="en-US" sz="2800" b="1" dirty="0">
                <a:cs typeface="B Zar" pitchFamily="2" charset="-78"/>
              </a:rPr>
              <a:t/>
            </a:r>
            <a:br>
              <a:rPr lang="fa-IR" altLang="en-US" sz="2800" b="1" dirty="0">
                <a:cs typeface="B Zar" pitchFamily="2" charset="-78"/>
              </a:rPr>
            </a:br>
            <a:endParaRPr lang="fa-IR" altLang="en-US" sz="2800" b="1" dirty="0" smtClean="0">
              <a:cs typeface="B Zar" pitchFamily="2" charset="-78"/>
            </a:endParaRPr>
          </a:p>
          <a:p>
            <a:pPr eaLnBrk="1" hangingPunct="1">
              <a:lnSpc>
                <a:spcPct val="80000"/>
              </a:lnSpc>
              <a:buFontTx/>
              <a:buNone/>
            </a:pPr>
            <a:r>
              <a:rPr lang="fa-IR" altLang="en-US" sz="2800" b="1" dirty="0" smtClean="0">
                <a:cs typeface="B Zar" pitchFamily="2" charset="-78"/>
              </a:rPr>
              <a:t>1- ریز مقیاس نمایی دینامیکی </a:t>
            </a:r>
          </a:p>
          <a:p>
            <a:pPr eaLnBrk="1" hangingPunct="1">
              <a:lnSpc>
                <a:spcPct val="80000"/>
              </a:lnSpc>
              <a:buFontTx/>
              <a:buNone/>
            </a:pPr>
            <a:r>
              <a:rPr lang="fa-IR" altLang="en-US" sz="2800" b="1" dirty="0" smtClean="0">
                <a:cs typeface="B Zar" pitchFamily="2" charset="-78"/>
              </a:rPr>
              <a:t>2- ریز مقیاس نمایی آماری</a:t>
            </a:r>
            <a:r>
              <a:rPr lang="fa-IR" altLang="en-US" sz="2800" b="1" dirty="0">
                <a:cs typeface="B Zar" pitchFamily="2" charset="-78"/>
              </a:rPr>
              <a:t>. </a:t>
            </a:r>
            <a:endParaRPr lang="fa-IR" altLang="en-US" sz="2800" b="1" dirty="0" smtClean="0">
              <a:cs typeface="B Zar" pitchFamily="2" charset="-78"/>
            </a:endParaRPr>
          </a:p>
          <a:p>
            <a:pPr eaLnBrk="1" hangingPunct="1">
              <a:lnSpc>
                <a:spcPct val="80000"/>
              </a:lnSpc>
              <a:buFontTx/>
              <a:buNone/>
            </a:pPr>
            <a:r>
              <a:rPr lang="fa-IR" altLang="en-US" sz="2800" b="1" dirty="0">
                <a:cs typeface="B Zar" pitchFamily="2" charset="-78"/>
              </a:rPr>
              <a:t/>
            </a:r>
            <a:br>
              <a:rPr lang="fa-IR" altLang="en-US" sz="2800" b="1" dirty="0">
                <a:cs typeface="B Zar" pitchFamily="2" charset="-78"/>
              </a:rPr>
            </a:br>
            <a:r>
              <a:rPr lang="fa-IR" altLang="en-US" sz="2800" b="1" dirty="0" smtClean="0">
                <a:solidFill>
                  <a:srgbClr val="FFC000"/>
                </a:solidFill>
                <a:cs typeface="B Zar" pitchFamily="2" charset="-78"/>
              </a:rPr>
              <a:t>الف) </a:t>
            </a:r>
            <a:r>
              <a:rPr lang="fa-IR" altLang="en-US" b="1" dirty="0" smtClean="0">
                <a:solidFill>
                  <a:srgbClr val="FFC000"/>
                </a:solidFill>
                <a:cs typeface="B Zar" pitchFamily="2" charset="-78"/>
              </a:rPr>
              <a:t>ریز </a:t>
            </a:r>
            <a:r>
              <a:rPr lang="fa-IR" altLang="en-US" b="1" dirty="0">
                <a:solidFill>
                  <a:srgbClr val="FFC000"/>
                </a:solidFill>
                <a:cs typeface="B Zar" pitchFamily="2" charset="-78"/>
              </a:rPr>
              <a:t>مقیاس نمایی دینامیکی</a:t>
            </a:r>
            <a:r>
              <a:rPr lang="fa-IR" altLang="en-US" b="1" dirty="0" smtClean="0">
                <a:solidFill>
                  <a:srgbClr val="FFC000"/>
                </a:solidFill>
                <a:cs typeface="B Zar" pitchFamily="2" charset="-78"/>
              </a:rPr>
              <a:t>:</a:t>
            </a:r>
          </a:p>
          <a:p>
            <a:pPr algn="just" eaLnBrk="1" hangingPunct="1">
              <a:lnSpc>
                <a:spcPct val="80000"/>
              </a:lnSpc>
              <a:buFontTx/>
              <a:buNone/>
            </a:pPr>
            <a:r>
              <a:rPr lang="fa-IR" altLang="en-US" sz="2800" b="1" dirty="0">
                <a:cs typeface="B Zar" pitchFamily="2" charset="-78"/>
              </a:rPr>
              <a:t/>
            </a:r>
            <a:br>
              <a:rPr lang="fa-IR" altLang="en-US" sz="2800" b="1" dirty="0">
                <a:cs typeface="B Zar" pitchFamily="2" charset="-78"/>
              </a:rPr>
            </a:br>
            <a:r>
              <a:rPr lang="fa-IR" altLang="en-US" sz="2600" b="1" dirty="0">
                <a:cs typeface="B Zar" pitchFamily="2" charset="-78"/>
              </a:rPr>
              <a:t>مدل هایی که برای ریز مقیاس نمایی دینامیکی استفاده می شوند بسیار شبیه همان مدل های گردش عمومی هستند، منتها گامهای زمانی و مکانی شبکه ریزتر و دقیقتر هستند. </a:t>
            </a:r>
            <a:r>
              <a:rPr lang="fa-IR" altLang="en-US" sz="2600" b="1" dirty="0" smtClean="0">
                <a:cs typeface="B Zar" pitchFamily="2" charset="-78"/>
              </a:rPr>
              <a:t>مثلا </a:t>
            </a:r>
            <a:r>
              <a:rPr lang="fa-IR" altLang="en-US" sz="2600" b="1" dirty="0">
                <a:cs typeface="B Zar" pitchFamily="2" charset="-78"/>
              </a:rPr>
              <a:t>گام مکانی مدل های گردش عمومی حدود 2.5 در 2.5 درجه جغرافیایی-حدود 250 کیلومتر در عرض های جغرافیایی محدوده کشورمان- می باشد در حالیکه که گام مکانی مدل های ریزمقیاس نمایی دینامیکی که به آنها مدل های منطقه ای نیز می گویند بین 20 تا 50 کیلومتر در نظر گرفته می شود. </a:t>
            </a: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
        <p:nvSpPr>
          <p:cNvPr id="2" name="Right Arrow 1"/>
          <p:cNvSpPr/>
          <p:nvPr/>
        </p:nvSpPr>
        <p:spPr bwMode="auto">
          <a:xfrm>
            <a:off x="1752600" y="6172200"/>
            <a:ext cx="978408" cy="484632"/>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r" defTabSz="914400" rtl="1" eaLnBrk="1" fontAlgn="base" latinLnBrk="0" hangingPunct="1">
              <a:lnSpc>
                <a:spcPct val="100000"/>
              </a:lnSpc>
              <a:spcBef>
                <a:spcPct val="20000"/>
              </a:spcBef>
              <a:spcAft>
                <a:spcPct val="0"/>
              </a:spcAft>
              <a:buClr>
                <a:schemeClr val="tx2"/>
              </a:buClr>
              <a:buSzTx/>
              <a:buFontTx/>
              <a:buNone/>
              <a:tabLst/>
            </a:pPr>
            <a:endParaRPr kumimoji="0" lang="en-US" sz="3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5155335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47</a:t>
            </a:fld>
            <a:endParaRPr lang="en-US">
              <a:solidFill>
                <a:srgbClr val="FFFFFF"/>
              </a:solidFill>
            </a:endParaRPr>
          </a:p>
        </p:txBody>
      </p:sp>
      <p:sp>
        <p:nvSpPr>
          <p:cNvPr id="25603" name="Rectangle 3"/>
          <p:cNvSpPr>
            <a:spLocks noGrp="1" noChangeArrowheads="1"/>
          </p:cNvSpPr>
          <p:nvPr>
            <p:ph type="body" idx="4294967295"/>
          </p:nvPr>
        </p:nvSpPr>
        <p:spPr>
          <a:xfrm>
            <a:off x="250825" y="836613"/>
            <a:ext cx="8588375" cy="5400675"/>
          </a:xfrm>
        </p:spPr>
        <p:txBody>
          <a:bodyPr/>
          <a:lstStyle/>
          <a:p>
            <a:pPr algn="just" eaLnBrk="1" hangingPunct="1">
              <a:lnSpc>
                <a:spcPct val="80000"/>
              </a:lnSpc>
              <a:buFontTx/>
              <a:buNone/>
            </a:pPr>
            <a:r>
              <a:rPr lang="fa-IR" altLang="en-US" sz="2800" b="1" dirty="0">
                <a:solidFill>
                  <a:srgbClr val="00F600"/>
                </a:solidFill>
                <a:cs typeface="B Zar" pitchFamily="2" charset="-78"/>
              </a:rPr>
              <a:t>البته این عدد ثابت نیست و ممکن است شما گام مکانی را 10 کیلومتر هم بگیرید</a:t>
            </a:r>
            <a:r>
              <a:rPr lang="fa-IR" altLang="en-US" sz="2800" b="1" dirty="0" smtClean="0">
                <a:solidFill>
                  <a:srgbClr val="00F600"/>
                </a:solidFill>
                <a:cs typeface="B Zar" pitchFamily="2" charset="-78"/>
              </a:rPr>
              <a:t>.</a:t>
            </a:r>
          </a:p>
          <a:p>
            <a:pPr algn="just" eaLnBrk="1" hangingPunct="1">
              <a:buFontTx/>
              <a:buNone/>
            </a:pPr>
            <a:r>
              <a:rPr lang="fa-IR" altLang="en-US" sz="2800" b="1" dirty="0" smtClean="0">
                <a:cs typeface="B Zar" pitchFamily="2" charset="-78"/>
              </a:rPr>
              <a:t> </a:t>
            </a:r>
            <a:br>
              <a:rPr lang="fa-IR" altLang="en-US" sz="2800" b="1" dirty="0" smtClean="0">
                <a:cs typeface="B Zar" pitchFamily="2" charset="-78"/>
              </a:rPr>
            </a:br>
            <a:r>
              <a:rPr lang="fa-IR" altLang="en-US" sz="2600" b="1" dirty="0" smtClean="0">
                <a:solidFill>
                  <a:srgbClr val="FFC000"/>
                </a:solidFill>
                <a:cs typeface="B Zar" pitchFamily="2" charset="-78"/>
              </a:rPr>
              <a:t>از انواع مدل های دینامیکی می توان به </a:t>
            </a:r>
            <a:r>
              <a:rPr lang="en-US" altLang="en-US" sz="2600" b="1" dirty="0" err="1" smtClean="0">
                <a:solidFill>
                  <a:srgbClr val="FFC000"/>
                </a:solidFill>
                <a:cs typeface="B Zar" pitchFamily="2" charset="-78"/>
              </a:rPr>
              <a:t>RegCM</a:t>
            </a:r>
            <a:r>
              <a:rPr lang="en-US" altLang="en-US" sz="2600" b="1" dirty="0" smtClean="0">
                <a:solidFill>
                  <a:srgbClr val="FFC000"/>
                </a:solidFill>
                <a:cs typeface="B Zar" pitchFamily="2" charset="-78"/>
              </a:rPr>
              <a:t> </a:t>
            </a:r>
            <a:r>
              <a:rPr lang="fa-IR" altLang="en-US" sz="2600" b="1" dirty="0" smtClean="0">
                <a:solidFill>
                  <a:srgbClr val="FFC000"/>
                </a:solidFill>
                <a:cs typeface="B Zar" pitchFamily="2" charset="-78"/>
              </a:rPr>
              <a:t>، </a:t>
            </a:r>
            <a:r>
              <a:rPr lang="en-US" altLang="en-US" sz="2600" b="1" dirty="0" smtClean="0">
                <a:solidFill>
                  <a:srgbClr val="FFC000"/>
                </a:solidFill>
                <a:cs typeface="B Zar" pitchFamily="2" charset="-78"/>
              </a:rPr>
              <a:t>WRF</a:t>
            </a:r>
            <a:r>
              <a:rPr lang="fa-IR" altLang="en-US" sz="2600" b="1" dirty="0" smtClean="0">
                <a:solidFill>
                  <a:srgbClr val="FFC000"/>
                </a:solidFill>
                <a:cs typeface="B Zar" pitchFamily="2" charset="-78"/>
              </a:rPr>
              <a:t> ویا</a:t>
            </a:r>
          </a:p>
          <a:p>
            <a:pPr eaLnBrk="1" hangingPunct="1">
              <a:buFontTx/>
              <a:buNone/>
            </a:pPr>
            <a:r>
              <a:rPr lang="fa-IR" altLang="en-US" sz="2600" b="1" dirty="0" smtClean="0">
                <a:solidFill>
                  <a:srgbClr val="FFC000"/>
                </a:solidFill>
                <a:cs typeface="B Zar" pitchFamily="2" charset="-78"/>
              </a:rPr>
              <a:t>  </a:t>
            </a:r>
            <a:r>
              <a:rPr lang="en-US" altLang="en-US" sz="2600" b="1" dirty="0" smtClean="0">
                <a:solidFill>
                  <a:srgbClr val="FFC000"/>
                </a:solidFill>
                <a:cs typeface="B Zar" pitchFamily="2" charset="-78"/>
              </a:rPr>
              <a:t>NCEP/RSM</a:t>
            </a:r>
            <a:r>
              <a:rPr lang="fa-IR" altLang="en-US" sz="2600" b="1" dirty="0" smtClean="0">
                <a:solidFill>
                  <a:srgbClr val="FFC000"/>
                </a:solidFill>
                <a:cs typeface="B Zar" pitchFamily="2" charset="-78"/>
              </a:rPr>
              <a:t>اشاره کرد.</a:t>
            </a:r>
          </a:p>
          <a:p>
            <a:pPr algn="just" eaLnBrk="1" hangingPunct="1">
              <a:buFontTx/>
              <a:buNone/>
            </a:pPr>
            <a:r>
              <a:rPr lang="fa-IR" altLang="en-US" b="1" dirty="0" smtClean="0">
                <a:solidFill>
                  <a:srgbClr val="FF0000"/>
                </a:solidFill>
                <a:cs typeface="B Zar" pitchFamily="2" charset="-78"/>
              </a:rPr>
              <a:t>ب )روش </a:t>
            </a:r>
            <a:r>
              <a:rPr lang="fa-IR" altLang="en-US" b="1" dirty="0">
                <a:solidFill>
                  <a:srgbClr val="FF0000"/>
                </a:solidFill>
                <a:cs typeface="B Zar" pitchFamily="2" charset="-78"/>
              </a:rPr>
              <a:t>ریز مقیاس نمایی آماری :</a:t>
            </a:r>
          </a:p>
          <a:p>
            <a:pPr algn="just" eaLnBrk="1" hangingPunct="1">
              <a:buFontTx/>
              <a:buNone/>
            </a:pPr>
            <a:r>
              <a:rPr lang="fa-IR" altLang="en-US" sz="2600" b="1" dirty="0">
                <a:cs typeface="B Zar" pitchFamily="2" charset="-78"/>
              </a:rPr>
              <a:t>روش دیگری که شما می توانید مدل های گردش عمومی را </a:t>
            </a:r>
            <a:r>
              <a:rPr lang="fa-IR" altLang="en-US" sz="2600" b="1" dirty="0" smtClean="0">
                <a:cs typeface="B Zar" pitchFamily="2" charset="-78"/>
              </a:rPr>
              <a:t>ریزمقیاس </a:t>
            </a:r>
            <a:r>
              <a:rPr lang="fa-IR" altLang="en-US" sz="2600" b="1" dirty="0">
                <a:cs typeface="B Zar" pitchFamily="2" charset="-78"/>
              </a:rPr>
              <a:t>کنید ریزمقیاس نمایی آماری است.</a:t>
            </a:r>
          </a:p>
          <a:p>
            <a:pPr algn="just" eaLnBrk="1" hangingPunct="1">
              <a:buFontTx/>
              <a:buNone/>
            </a:pPr>
            <a:r>
              <a:rPr lang="fa-IR" altLang="en-US" sz="2600" b="1" dirty="0">
                <a:cs typeface="B Zar" pitchFamily="2" charset="-78"/>
              </a:rPr>
              <a:t> در این روش پس از تعیین تابع مطلوب، متغیرهای اقلیمی بزرگ مقیاس که توسط مدل های چرخه عمومی در دوره های آتی شبیه سازی شده اند، به عنوان ورودی در این توابع اعمال شده و متغیر سطحی مورد نظر نتیجه خواهد شد</a:t>
            </a:r>
          </a:p>
          <a:p>
            <a:pPr eaLnBrk="1" hangingPunct="1">
              <a:buFontTx/>
              <a:buNone/>
            </a:pPr>
            <a:endParaRPr lang="fa-IR" altLang="en-US" sz="2600" b="1" dirty="0">
              <a:solidFill>
                <a:srgbClr val="FFC000"/>
              </a:solidFill>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56299974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48</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cs typeface="B Zar" pitchFamily="2" charset="-78"/>
              </a:rPr>
              <a:t>در این روش یک ارتباط آماری با استفاده از رگرسیون ساده، چند متغیره ، شبکه عصبی و . . . بین رفتار واقعی ایستگاه و برونداد مدل گردش عمومی ایجاد می شود. </a:t>
            </a:r>
            <a:r>
              <a:rPr lang="fa-IR" altLang="en-US" sz="2800" b="1" dirty="0">
                <a:solidFill>
                  <a:srgbClr val="00F600"/>
                </a:solidFill>
                <a:cs typeface="B Zar" pitchFamily="2" charset="-78"/>
              </a:rPr>
              <a:t>بعد از راستی آزمایی، این معادلات می توانند در ریزمقیاس نمایی پیش بینی های آینده با استفاده از سناریوهای انتشار مورد استفاده قرار گیرند. اگر چه این روش نسبت به روش های قبلی نتایج بهتری را ارائه می کند، ولی نیاز به داده های مشاهداتی زیاد و قضاوت متخصصین به منظور برقراری رابطه مناسب را دارد</a:t>
            </a:r>
            <a:r>
              <a:rPr lang="fa-IR" altLang="en-US" sz="2800" b="1" dirty="0">
                <a:cs typeface="B Zar" pitchFamily="2" charset="-78"/>
              </a:rPr>
              <a:t>.</a:t>
            </a:r>
          </a:p>
          <a:p>
            <a:pPr algn="just" eaLnBrk="1" hangingPunct="1">
              <a:buFontTx/>
              <a:buNone/>
            </a:pPr>
            <a:r>
              <a:rPr lang="fa-IR" altLang="en-US" sz="2800" b="1" dirty="0">
                <a:cs typeface="B Zar" pitchFamily="2" charset="-78"/>
              </a:rPr>
              <a:t>برخی از مدل هایی که برای این روش استفاده می شوند عبارتند از</a:t>
            </a:r>
            <a:r>
              <a:rPr lang="fa-IR" altLang="en-US" sz="2800" b="1" dirty="0" smtClean="0">
                <a:cs typeface="B Zar" pitchFamily="2" charset="-78"/>
              </a:rPr>
              <a:t>:</a:t>
            </a:r>
          </a:p>
          <a:p>
            <a:pPr algn="l" eaLnBrk="1" hangingPunct="1">
              <a:buFontTx/>
              <a:buNone/>
            </a:pPr>
            <a:r>
              <a:rPr lang="en-US" altLang="en-US" sz="2800" b="1" i="1" dirty="0">
                <a:solidFill>
                  <a:srgbClr val="FFC000"/>
                </a:solidFill>
                <a:cs typeface="B Zar" pitchFamily="2" charset="-78"/>
              </a:rPr>
              <a:t>WGEN, CLIMGEN, LARS-WG, SDSM, ASD, </a:t>
            </a:r>
            <a:r>
              <a:rPr lang="en-US" altLang="en-US" sz="2800" b="1" i="1" dirty="0" err="1">
                <a:solidFill>
                  <a:srgbClr val="FFC000"/>
                </a:solidFill>
                <a:cs typeface="B Zar" pitchFamily="2" charset="-78"/>
              </a:rPr>
              <a:t>Magicc-Scengen</a:t>
            </a:r>
            <a:endParaRPr lang="fa-IR" altLang="en-US" sz="2800" b="1" i="1" dirty="0">
              <a:solidFill>
                <a:srgbClr val="FFC000"/>
              </a:solidFill>
              <a:cs typeface="B Zar" pitchFamily="2" charset="-78"/>
            </a:endParaRP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25426954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49</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b="1" dirty="0">
                <a:solidFill>
                  <a:srgbClr val="FFC000"/>
                </a:solidFill>
                <a:cs typeface="B Titr" panose="00000700000000000000" pitchFamily="2" charset="-78"/>
              </a:rPr>
              <a:t>مدلهاي آماري- احتمالی</a:t>
            </a:r>
            <a:r>
              <a:rPr lang="fa-IR" altLang="en-US" b="1" dirty="0" smtClean="0">
                <a:solidFill>
                  <a:srgbClr val="FFC000"/>
                </a:solidFill>
                <a:cs typeface="B Titr" panose="00000700000000000000" pitchFamily="2" charset="-78"/>
              </a:rPr>
              <a:t>:</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smtClean="0">
                <a:solidFill>
                  <a:srgbClr val="00F600"/>
                </a:solidFill>
                <a:cs typeface="B Zar" pitchFamily="2" charset="-78"/>
              </a:rPr>
              <a:t>الف </a:t>
            </a:r>
            <a:r>
              <a:rPr lang="fa-IR" altLang="en-US" sz="2800" b="1" dirty="0">
                <a:solidFill>
                  <a:srgbClr val="00F600"/>
                </a:solidFill>
                <a:cs typeface="B Zar" pitchFamily="2" charset="-78"/>
              </a:rPr>
              <a:t>) روشهاي همبستگی:</a:t>
            </a:r>
          </a:p>
          <a:p>
            <a:pPr algn="just" eaLnBrk="1" hangingPunct="1">
              <a:lnSpc>
                <a:spcPct val="80000"/>
              </a:lnSpc>
              <a:buFontTx/>
              <a:buNone/>
            </a:pPr>
            <a:endParaRPr lang="fa-IR" altLang="en-US" sz="2800" b="1" dirty="0">
              <a:cs typeface="B Zar" pitchFamily="2" charset="-78"/>
            </a:endParaRPr>
          </a:p>
          <a:p>
            <a:pPr algn="just" eaLnBrk="1" hangingPunct="1">
              <a:buFontTx/>
              <a:buNone/>
            </a:pPr>
            <a:r>
              <a:rPr lang="fa-IR" altLang="en-US" sz="2800" b="1" dirty="0">
                <a:cs typeface="B Zar" pitchFamily="2" charset="-78"/>
              </a:rPr>
              <a:t>همبستگی شاخصی آماري است که رابطه ي بین دو یا چند متغیر را توصیف میکند و همبستگی بین دومتغیر را با استفاده از ضریب همبستگی نشان میدهد که عددي بین 1 و 1- میباشد و رابطه بین دو متغیرمی تواند مثبت یا منفی باشد. در ادامه به انواع ضرایب همبستگی اشاره می شود:</a:t>
            </a:r>
          </a:p>
          <a:p>
            <a:pPr algn="just" eaLnBrk="1" hangingPunct="1">
              <a:lnSpc>
                <a:spcPct val="80000"/>
              </a:lnSpc>
              <a:buFontTx/>
              <a:buNone/>
            </a:pPr>
            <a:r>
              <a:rPr lang="fa-IR" altLang="en-US" sz="2800" b="1" dirty="0" smtClean="0">
                <a:solidFill>
                  <a:srgbClr val="FFC000"/>
                </a:solidFill>
                <a:cs typeface="B Zar" pitchFamily="2" charset="-78"/>
              </a:rPr>
              <a:t>ا)همبستگی </a:t>
            </a:r>
            <a:r>
              <a:rPr lang="fa-IR" altLang="en-US" sz="2800" b="1" dirty="0">
                <a:solidFill>
                  <a:srgbClr val="FFC000"/>
                </a:solidFill>
                <a:cs typeface="B Zar" pitchFamily="2" charset="-78"/>
              </a:rPr>
              <a:t>پارامتری</a:t>
            </a:r>
          </a:p>
          <a:p>
            <a:pPr algn="just" eaLnBrk="1" hangingPunct="1">
              <a:lnSpc>
                <a:spcPct val="80000"/>
              </a:lnSpc>
              <a:buFontTx/>
              <a:buNone/>
            </a:pPr>
            <a:endParaRPr lang="fa-IR" altLang="en-US" sz="2800" b="1" dirty="0">
              <a:solidFill>
                <a:srgbClr val="FFC000"/>
              </a:solidFill>
              <a:cs typeface="B Zar" pitchFamily="2" charset="-78"/>
            </a:endParaRPr>
          </a:p>
          <a:p>
            <a:pPr algn="just" eaLnBrk="1" hangingPunct="1">
              <a:lnSpc>
                <a:spcPct val="80000"/>
              </a:lnSpc>
              <a:buFontTx/>
              <a:buNone/>
            </a:pPr>
            <a:r>
              <a:rPr lang="fa-IR" altLang="en-US" sz="2800" b="1" dirty="0">
                <a:solidFill>
                  <a:srgbClr val="FFC000"/>
                </a:solidFill>
                <a:cs typeface="B Zar" pitchFamily="2" charset="-78"/>
              </a:rPr>
              <a:t>2) همبستگی ناپارامتری</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93074457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488B9DB-44B6-43E1-802A-979B544E97F5}" type="slidenum">
              <a:rPr lang="ar-SA">
                <a:solidFill>
                  <a:srgbClr val="FFFFFF"/>
                </a:solidFill>
              </a:rPr>
              <a:pPr>
                <a:defRPr/>
              </a:pPr>
              <a:t>5</a:t>
            </a:fld>
            <a:endParaRPr lang="en-US">
              <a:solidFill>
                <a:srgbClr val="FFFFFF"/>
              </a:solidFill>
            </a:endParaRPr>
          </a:p>
        </p:txBody>
      </p:sp>
      <p:sp>
        <p:nvSpPr>
          <p:cNvPr id="6147" name="Rectangle 3"/>
          <p:cNvSpPr>
            <a:spLocks noGrp="1" noChangeArrowheads="1"/>
          </p:cNvSpPr>
          <p:nvPr>
            <p:ph type="body" idx="4294967295"/>
          </p:nvPr>
        </p:nvSpPr>
        <p:spPr>
          <a:xfrm>
            <a:off x="457200" y="981075"/>
            <a:ext cx="8229600" cy="5043488"/>
          </a:xfrm>
        </p:spPr>
        <p:txBody>
          <a:bodyPr/>
          <a:lstStyle/>
          <a:p>
            <a:pPr algn="just" eaLnBrk="1" hangingPunct="1"/>
            <a:r>
              <a:rPr lang="fa-IR" altLang="en-US" sz="2800" b="1" smtClean="0">
                <a:solidFill>
                  <a:srgbClr val="FFFF00"/>
                </a:solidFill>
                <a:cs typeface="B Zar" pitchFamily="2" charset="-78"/>
              </a:rPr>
              <a:t>مجموع علل دگرگوني ها و تحولات اقليمي را به دو دسته علل بيروني و دروني تقسيم نموده اند:</a:t>
            </a:r>
          </a:p>
          <a:p>
            <a:pPr algn="just" eaLnBrk="1" hangingPunct="1"/>
            <a:r>
              <a:rPr lang="fa-IR" altLang="en-US" sz="2800" b="1" smtClean="0">
                <a:solidFill>
                  <a:srgbClr val="99CC00"/>
                </a:solidFill>
                <a:cs typeface="B Zar" pitchFamily="2" charset="-78"/>
              </a:rPr>
              <a:t>علل بيروني، دگرگوني هاي اقليمي را به عملكرد عاملي فراتر از جو زمين نسبت مي دهد. در حالي كه علل دروني به كنش هاي دروني سيستم اقليمي و در محدوده جو زمين توجه دارند.</a:t>
            </a:r>
          </a:p>
          <a:p>
            <a:pPr algn="just" eaLnBrk="1" hangingPunct="1"/>
            <a:r>
              <a:rPr lang="fa-IR" altLang="en-US" sz="2800" b="1" smtClean="0">
                <a:solidFill>
                  <a:srgbClr val="66FF33"/>
                </a:solidFill>
                <a:cs typeface="B Zar" pitchFamily="2" charset="-78"/>
              </a:rPr>
              <a:t>تغيير پذيري حاصل از علل بيروني اگرچه بعضا بر اثر رويدادهاي ناگهاني اما عموما در بازه هاي زماني بزرگ رخ ميدهند. در حالي كه تحولات حاصل از عوامل دروني در مقياس هاي زماني مختلف و كوتاه تر از چند هفته تا چند هزاره ممكن است اثرگذار باشند. </a:t>
            </a:r>
            <a:endParaRPr lang="en-US" altLang="en-US" sz="2800" b="1" smtClean="0">
              <a:solidFill>
                <a:srgbClr val="66FF33"/>
              </a:solidFill>
              <a:cs typeface="B Zar" pitchFamily="2" charset="-78"/>
            </a:endParaRPr>
          </a:p>
        </p:txBody>
      </p:sp>
      <p:sp>
        <p:nvSpPr>
          <p:cNvPr id="114696" name="Rectangle 8"/>
          <p:cNvSpPr>
            <a:spLocks noGrp="1" noChangeArrowheads="1"/>
          </p:cNvSpPr>
          <p:nvPr>
            <p:ph type="title" idx="4294967295"/>
          </p:nvPr>
        </p:nvSpPr>
        <p:spPr>
          <a:xfrm>
            <a:off x="457200" y="115893"/>
            <a:ext cx="8229600" cy="576263"/>
          </a:xfrm>
        </p:spPr>
        <p:txBody>
          <a:bodyPr/>
          <a:lstStyle/>
          <a:p>
            <a:pPr eaLnBrk="1" hangingPunct="1">
              <a:defRPr/>
            </a:pPr>
            <a:r>
              <a:rPr lang="fa-IR" sz="2800" b="1" dirty="0" smtClean="0">
                <a:solidFill>
                  <a:srgbClr val="CCFF33"/>
                </a:solidFill>
              </a:rPr>
              <a:t>علل دگرگوني ها و تحولات اقليمي</a:t>
            </a:r>
            <a:endParaRPr lang="en-US" sz="2800" b="1" dirty="0" smtClean="0">
              <a:solidFill>
                <a:srgbClr val="CCFF33"/>
              </a:solidFill>
            </a:endParaRPr>
          </a:p>
        </p:txBody>
      </p:sp>
    </p:spTree>
    <p:extLst>
      <p:ext uri="{BB962C8B-B14F-4D97-AF65-F5344CB8AC3E}">
        <p14:creationId xmlns:p14="http://schemas.microsoft.com/office/powerpoint/2010/main" val="135967244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50</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cs typeface="B Zar" pitchFamily="2" charset="-78"/>
              </a:rPr>
              <a:t> </a:t>
            </a:r>
            <a:r>
              <a:rPr lang="fa-IR" altLang="en-US" sz="2800" b="1" dirty="0">
                <a:solidFill>
                  <a:srgbClr val="00F600"/>
                </a:solidFill>
                <a:cs typeface="B Zar" pitchFamily="2" charset="-78"/>
              </a:rPr>
              <a:t>1- همبستگی پارامتری:</a:t>
            </a:r>
          </a:p>
          <a:p>
            <a:pPr algn="just" eaLnBrk="1" hangingPunct="1">
              <a:lnSpc>
                <a:spcPct val="80000"/>
              </a:lnSpc>
              <a:buFontTx/>
              <a:buNone/>
            </a:pPr>
            <a:endParaRPr lang="fa-IR" altLang="en-US" sz="2800" b="1" dirty="0">
              <a:cs typeface="B Zar" pitchFamily="2" charset="-78"/>
            </a:endParaRPr>
          </a:p>
          <a:p>
            <a:pPr algn="just" eaLnBrk="1" hangingPunct="1">
              <a:buFontTx/>
              <a:buNone/>
            </a:pPr>
            <a:r>
              <a:rPr lang="fa-IR" altLang="en-US" sz="2800" b="1" dirty="0">
                <a:cs typeface="B Zar" pitchFamily="2" charset="-78"/>
              </a:rPr>
              <a:t>همبستگی پارامتري شامل ضریب همبستگی پیرسون می باشد که آن را با علامت </a:t>
            </a:r>
            <a:r>
              <a:rPr lang="en-US" altLang="en-US" sz="2800" b="1" dirty="0">
                <a:cs typeface="B Zar" pitchFamily="2" charset="-78"/>
              </a:rPr>
              <a:t>r </a:t>
            </a:r>
            <a:r>
              <a:rPr lang="fa-IR" altLang="en-US" sz="2800" b="1" dirty="0">
                <a:cs typeface="B Zar" pitchFamily="2" charset="-78"/>
              </a:rPr>
              <a:t>نشان میدهند. مقیاس دو متغیر مورد نظر باید فاصله اي/ نسبی باشد. مقادیر ضریب همبستگی بین 1+ تا 1- در نوسان است که علامت آن، نشانگر جهت رابطه (مثبت یا منفی) می باشد.</a:t>
            </a:r>
          </a:p>
          <a:p>
            <a:pPr algn="just" eaLnBrk="1" hangingPunct="1">
              <a:buFontTx/>
              <a:buNone/>
            </a:pPr>
            <a:endParaRPr lang="fa-IR" altLang="en-US" sz="2800" b="1" dirty="0">
              <a:cs typeface="B Zar" pitchFamily="2" charset="-78"/>
            </a:endParaRPr>
          </a:p>
          <a:p>
            <a:pPr algn="just" eaLnBrk="1" hangingPunct="1">
              <a:buFontTx/>
              <a:buNone/>
            </a:pPr>
            <a:r>
              <a:rPr lang="fa-IR" altLang="en-US" sz="2800" b="1" dirty="0">
                <a:solidFill>
                  <a:srgbClr val="FFC000"/>
                </a:solidFill>
                <a:cs typeface="B Zar" pitchFamily="2" charset="-78"/>
              </a:rPr>
              <a:t>ضریب همبستگی پیرسون چون یک آزمون پارامتري است، حتماً باید توزیع صفتها در جامعه نرمال باشد، بنابراین براي اطمینان حتماً از آزمون کولموگروف- اسمیرنف براي فرض نرمال بودن استفاده می شود.</a:t>
            </a: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19436395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51</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b="1" dirty="0">
                <a:solidFill>
                  <a:srgbClr val="00F600"/>
                </a:solidFill>
                <a:cs typeface="B Zar" pitchFamily="2" charset="-78"/>
              </a:rPr>
              <a:t>پیش فرضهاي آزمون ضریب همبستگی پیرسون</a:t>
            </a:r>
            <a:r>
              <a:rPr lang="fa-IR" altLang="en-US" b="1" dirty="0" smtClean="0">
                <a:solidFill>
                  <a:srgbClr val="00F600"/>
                </a:solidFill>
                <a:cs typeface="B Zar" pitchFamily="2" charset="-78"/>
              </a:rPr>
              <a:t>:</a:t>
            </a:r>
          </a:p>
          <a:p>
            <a:pPr algn="just" eaLnBrk="1" hangingPunct="1">
              <a:lnSpc>
                <a:spcPct val="80000"/>
              </a:lnSpc>
              <a:buFontTx/>
              <a:buNone/>
            </a:pPr>
            <a:endParaRPr lang="fa-IR" altLang="en-US" sz="2800" b="1" dirty="0">
              <a:cs typeface="B Zar" pitchFamily="2" charset="-78"/>
            </a:endParaRPr>
          </a:p>
          <a:p>
            <a:pPr algn="just" eaLnBrk="1" hangingPunct="1">
              <a:lnSpc>
                <a:spcPct val="150000"/>
              </a:lnSpc>
              <a:buFontTx/>
              <a:buNone/>
            </a:pPr>
            <a:r>
              <a:rPr lang="fa-IR" altLang="en-US" sz="2800" b="1" dirty="0">
                <a:solidFill>
                  <a:srgbClr val="FFC000"/>
                </a:solidFill>
                <a:cs typeface="B Zar" pitchFamily="2" charset="-78"/>
              </a:rPr>
              <a:t>•	هر دو متغیر در سطح سنجش فاصله اي/ نسبی باشند.</a:t>
            </a:r>
          </a:p>
          <a:p>
            <a:pPr algn="just" eaLnBrk="1" hangingPunct="1">
              <a:lnSpc>
                <a:spcPct val="150000"/>
              </a:lnSpc>
              <a:buFontTx/>
              <a:buNone/>
            </a:pPr>
            <a:r>
              <a:rPr lang="fa-IR" altLang="en-US" sz="2800" b="1" dirty="0">
                <a:solidFill>
                  <a:srgbClr val="FFC000"/>
                </a:solidFill>
                <a:cs typeface="B Zar" pitchFamily="2" charset="-78"/>
              </a:rPr>
              <a:t>•	رابطه بین دو متغیر باید خطی باشد.</a:t>
            </a:r>
          </a:p>
          <a:p>
            <a:pPr algn="just" eaLnBrk="1" hangingPunct="1">
              <a:lnSpc>
                <a:spcPct val="150000"/>
              </a:lnSpc>
              <a:buFontTx/>
              <a:buNone/>
            </a:pPr>
            <a:r>
              <a:rPr lang="fa-IR" altLang="en-US" sz="2800" b="1" dirty="0">
                <a:cs typeface="B Zar" pitchFamily="2" charset="-78"/>
              </a:rPr>
              <a:t>•	شکل توزیع دو متغیر مشابه هم باشند.</a:t>
            </a:r>
          </a:p>
          <a:p>
            <a:pPr algn="just" eaLnBrk="1" hangingPunct="1">
              <a:lnSpc>
                <a:spcPct val="150000"/>
              </a:lnSpc>
              <a:buFontTx/>
              <a:buNone/>
            </a:pPr>
            <a:r>
              <a:rPr lang="fa-IR" altLang="en-US" sz="2800" b="1" dirty="0">
                <a:solidFill>
                  <a:srgbClr val="FFFF00"/>
                </a:solidFill>
                <a:cs typeface="B Zar" pitchFamily="2" charset="-78"/>
              </a:rPr>
              <a:t>•	نمودار پراکنش یکسان باشد.</a:t>
            </a:r>
          </a:p>
          <a:p>
            <a:pPr algn="just" eaLnBrk="1" hangingPunct="1">
              <a:lnSpc>
                <a:spcPct val="150000"/>
              </a:lnSpc>
              <a:buFontTx/>
              <a:buNone/>
            </a:pPr>
            <a:r>
              <a:rPr lang="fa-IR" altLang="en-US" sz="2800" b="1" dirty="0">
                <a:solidFill>
                  <a:srgbClr val="FFFF00"/>
                </a:solidFill>
                <a:cs typeface="B Zar" pitchFamily="2" charset="-78"/>
              </a:rPr>
              <a:t>•	هر دو توزیع بیش از یک نما نداشته باشند</a:t>
            </a:r>
            <a:r>
              <a:rPr lang="fa-IR" altLang="en-US" sz="2800" b="1" dirty="0">
                <a:cs typeface="B Zar" pitchFamily="2" charset="-78"/>
              </a:rPr>
              <a:t>.</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9956008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52</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cs typeface="B Zar" pitchFamily="2" charset="-78"/>
              </a:rPr>
              <a:t> </a:t>
            </a:r>
            <a:r>
              <a:rPr lang="fa-IR" altLang="en-US" b="1" dirty="0">
                <a:cs typeface="B Zar" pitchFamily="2" charset="-78"/>
              </a:rPr>
              <a:t>2) همبستگی هاي ناپارامتري:</a:t>
            </a:r>
          </a:p>
          <a:p>
            <a:pPr algn="just" eaLnBrk="1" hangingPunct="1">
              <a:buFontTx/>
              <a:buNone/>
            </a:pPr>
            <a:endParaRPr lang="fa-IR" altLang="en-US" sz="2800" b="1" dirty="0">
              <a:cs typeface="B Zar" pitchFamily="2" charset="-78"/>
            </a:endParaRPr>
          </a:p>
          <a:p>
            <a:pPr algn="just" eaLnBrk="1" hangingPunct="1">
              <a:buFontTx/>
              <a:buNone/>
            </a:pPr>
            <a:r>
              <a:rPr lang="fa-IR" altLang="en-US" sz="2800" b="1" dirty="0">
                <a:solidFill>
                  <a:srgbClr val="FFC000"/>
                </a:solidFill>
                <a:cs typeface="B Zar" pitchFamily="2" charset="-78"/>
              </a:rPr>
              <a:t>همبستگی ناپارامتري شامل دو همبستگی اسپیرمن و کندال تاوي - بی است که براي آزمون دو متغیر با مقیاس ترتیبی به کار می روند.</a:t>
            </a:r>
          </a:p>
          <a:p>
            <a:pPr algn="just" eaLnBrk="1" hangingPunct="1">
              <a:buFontTx/>
              <a:buNone/>
            </a:pPr>
            <a:r>
              <a:rPr lang="fa-IR" altLang="en-US" sz="2800" b="1" dirty="0">
                <a:solidFill>
                  <a:srgbClr val="FF0000"/>
                </a:solidFill>
                <a:cs typeface="B Zar" pitchFamily="2" charset="-78"/>
              </a:rPr>
              <a:t>1-2- ضریب همبستگی اسپیرمن:</a:t>
            </a:r>
          </a:p>
          <a:p>
            <a:pPr algn="just" eaLnBrk="1" hangingPunct="1">
              <a:buFontTx/>
              <a:buNone/>
            </a:pPr>
            <a:r>
              <a:rPr lang="fa-IR" altLang="en-US" sz="2800" b="1" dirty="0">
                <a:solidFill>
                  <a:srgbClr val="00F600"/>
                </a:solidFill>
                <a:cs typeface="B Zar" pitchFamily="2" charset="-78"/>
              </a:rPr>
              <a:t>این همبستگی دامنه تغییراتش بین 1+ تا 1- میباشد. اگر مقیاس هر دو متغیر ترتیبی بوده و حجم نمونه پایین باشد از ضریب اسپیرمن استفاده کنید و اگر حجم نمونه زیاد بود از ضریب کندال تاوي- بی استفاده کنید.</a:t>
            </a:r>
          </a:p>
          <a:p>
            <a:pPr algn="just" eaLnBrk="1" hangingPunct="1">
              <a:buFontTx/>
              <a:buNone/>
            </a:pPr>
            <a:endParaRPr lang="fa-IR" altLang="en-US" sz="2800" b="1" dirty="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2535540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53</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cs typeface="B Zar" pitchFamily="2" charset="-78"/>
              </a:rPr>
              <a:t>2-2- ضریب همبستگی کندال تاوي- بی:</a:t>
            </a:r>
          </a:p>
          <a:p>
            <a:pPr algn="just" eaLnBrk="1" hangingPunct="1">
              <a:lnSpc>
                <a:spcPct val="80000"/>
              </a:lnSpc>
              <a:buFontTx/>
              <a:buNone/>
            </a:pPr>
            <a:r>
              <a:rPr lang="fa-IR" altLang="en-US" sz="2800" b="1" dirty="0">
                <a:solidFill>
                  <a:srgbClr val="FFC000"/>
                </a:solidFill>
                <a:cs typeface="B Zar" pitchFamily="2" charset="-78"/>
              </a:rPr>
              <a:t>این ضریب همبستگی براي متغیرهایی با مقیاس ترتیبی بهکاربرده میشود، ولی حجم نمونه باید بالا باشد تا از این ضریب همبستگی استفاده شود.</a:t>
            </a:r>
          </a:p>
          <a:p>
            <a:pPr algn="just" eaLnBrk="1" hangingPunct="1">
              <a:lnSpc>
                <a:spcPct val="80000"/>
              </a:lnSpc>
              <a:buFontTx/>
              <a:buNone/>
            </a:pPr>
            <a:r>
              <a:rPr lang="fa-IR" altLang="en-US" sz="2800" b="1" dirty="0">
                <a:solidFill>
                  <a:srgbClr val="FF0000"/>
                </a:solidFill>
                <a:cs typeface="B Zar" pitchFamily="2" charset="-78"/>
              </a:rPr>
              <a:t>ملاحظات مهم در تفسیر نتایج ضرایب همبستگی:</a:t>
            </a:r>
          </a:p>
          <a:p>
            <a:pPr algn="just" eaLnBrk="1" hangingPunct="1">
              <a:lnSpc>
                <a:spcPct val="80000"/>
              </a:lnSpc>
              <a:buFontTx/>
              <a:buNone/>
            </a:pPr>
            <a:r>
              <a:rPr lang="fa-IR" altLang="en-US" sz="2800" b="1" dirty="0">
                <a:cs typeface="B Zar" pitchFamily="2" charset="-78"/>
              </a:rPr>
              <a:t>1- در این همبستگیها، سطح معناداري عبارت است احتمال به دست آوردن نتایج تحقیق تا حد و درجه اي که محقق مشاهده کرده است. اگر سطح معناداري کوچکتر از0.05باشد، نتیجه می گیریم که بین دو متغیرهمبستگی معنی دار وجود دارد؛ اما اگر سطح معناداري بزرگتر از0.05باشد در آن صورت، همبستگی بین دو متغیر معنی دار نبوده و این دو متغیر ارتباط خطی با یکدیگر ندارند.</a:t>
            </a:r>
          </a:p>
          <a:p>
            <a:pPr algn="just" eaLnBrk="1" hangingPunct="1">
              <a:lnSpc>
                <a:spcPct val="80000"/>
              </a:lnSpc>
              <a:buFontTx/>
              <a:buNone/>
            </a:pPr>
            <a:r>
              <a:rPr lang="fa-IR" altLang="en-US" sz="2800" b="1" dirty="0">
                <a:cs typeface="B Zar" pitchFamily="2" charset="-78"/>
              </a:rPr>
              <a:t>2</a:t>
            </a:r>
            <a:r>
              <a:rPr lang="fa-IR" altLang="en-US" sz="2800" b="1" dirty="0">
                <a:solidFill>
                  <a:srgbClr val="00F600"/>
                </a:solidFill>
                <a:cs typeface="B Zar" pitchFamily="2" charset="-78"/>
              </a:rPr>
              <a:t>-  مقادیر تمامی ضرایب همبستگی بین 1- تا 1+ در نوسان است و نشانگر منفی یا مثبت فقط جهت رابطه را نشان می دهد.</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64151360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54</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cs typeface="B Zar" pitchFamily="2" charset="-78"/>
              </a:rPr>
              <a:t>3-  در تفسیر ضریب همبستگی، نباید آن را درصدي از همبستگی کامل محسوب کرد.</a:t>
            </a:r>
          </a:p>
          <a:p>
            <a:pPr algn="just" eaLnBrk="1" hangingPunct="1">
              <a:lnSpc>
                <a:spcPct val="80000"/>
              </a:lnSpc>
              <a:buFontTx/>
              <a:buNone/>
            </a:pPr>
            <a:r>
              <a:rPr lang="fa-IR" altLang="en-US" sz="2800" b="1" dirty="0">
                <a:solidFill>
                  <a:srgbClr val="FFC000"/>
                </a:solidFill>
                <a:cs typeface="B Zar" pitchFamily="2" charset="-78"/>
              </a:rPr>
              <a:t>4-  در تفسیر ضریب همبستگی از مطلق نگري اجتناب کنید.</a:t>
            </a:r>
          </a:p>
          <a:p>
            <a:pPr algn="just" eaLnBrk="1" hangingPunct="1">
              <a:lnSpc>
                <a:spcPct val="80000"/>
              </a:lnSpc>
              <a:buFontTx/>
              <a:buNone/>
            </a:pPr>
            <a:r>
              <a:rPr lang="fa-IR" altLang="en-US" sz="2800" b="1" dirty="0">
                <a:solidFill>
                  <a:srgbClr val="FFC000"/>
                </a:solidFill>
                <a:cs typeface="B Zar" pitchFamily="2" charset="-78"/>
              </a:rPr>
              <a:t>5-  بر اساس شکل هندسی، ضریب همبستگی هر متغیر با خودش، برابر با عدد یک است.</a:t>
            </a:r>
          </a:p>
          <a:p>
            <a:pPr algn="just" eaLnBrk="1" hangingPunct="1">
              <a:lnSpc>
                <a:spcPct val="80000"/>
              </a:lnSpc>
              <a:buFontTx/>
              <a:buNone/>
            </a:pPr>
            <a:r>
              <a:rPr lang="fa-IR" altLang="en-US" sz="2800" b="1" dirty="0">
                <a:solidFill>
                  <a:srgbClr val="00F600"/>
                </a:solidFill>
                <a:cs typeface="B Zar" pitchFamily="2" charset="-78"/>
              </a:rPr>
              <a:t>6-  ضرایب همبستگی تنها روابط خطی را اندازه گیري میکنند.</a:t>
            </a:r>
          </a:p>
          <a:p>
            <a:pPr algn="just" eaLnBrk="1" hangingPunct="1">
              <a:lnSpc>
                <a:spcPct val="80000"/>
              </a:lnSpc>
              <a:buFontTx/>
              <a:buNone/>
            </a:pPr>
            <a:r>
              <a:rPr lang="fa-IR" altLang="en-US" sz="2800" b="1" dirty="0">
                <a:solidFill>
                  <a:srgbClr val="00F600"/>
                </a:solidFill>
                <a:cs typeface="B Zar" pitchFamily="2" charset="-78"/>
              </a:rPr>
              <a:t>7-  همبستگی لزوماً علیت را نشان نمیدهد. هرگز بر اساس یک همبستگی، نمیتوان نتیجه گیري کرد که تغییرات در یک متغیر به تغییر در متغیر دیگر می انجامد.</a:t>
            </a:r>
          </a:p>
          <a:p>
            <a:pPr algn="just" eaLnBrk="1" hangingPunct="1">
              <a:lnSpc>
                <a:spcPct val="80000"/>
              </a:lnSpc>
              <a:buFontTx/>
              <a:buNone/>
            </a:pPr>
            <a:r>
              <a:rPr lang="fa-IR" altLang="en-US" sz="2800" b="1" dirty="0">
                <a:cs typeface="B Zar" pitchFamily="2" charset="-78"/>
              </a:rPr>
              <a:t>8- اندازه همبستگی تا حدي تابعی از تغییرپذیري دو توزیعی است که می خواهیم همبستگی آنها را تعیین کنیم و بنابراین محدود کردن دایره نمره هایی که قرار است باهم همبسته شوند، درجه رابطه مشاهده شده بین دو متغیر را کاهش می دهد.</a:t>
            </a:r>
          </a:p>
          <a:p>
            <a:pPr algn="just" eaLnBrk="1" hangingPunct="1">
              <a:lnSpc>
                <a:spcPct val="80000"/>
              </a:lnSpc>
              <a:buFontTx/>
              <a:buNone/>
            </a:pPr>
            <a:endParaRPr lang="fa-IR" altLang="en-US" sz="2800" b="1" dirty="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34062772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55</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b="1" dirty="0">
                <a:cs typeface="B Zar" pitchFamily="2" charset="-78"/>
              </a:rPr>
              <a:t>نحوه تفسیر دامنه ضریب همبستگی:</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solidFill>
                  <a:srgbClr val="00F600"/>
                </a:solidFill>
                <a:cs typeface="B Zar" pitchFamily="2" charset="-78"/>
              </a:rPr>
              <a:t>دامنه همبستگی 0.2 تا 0.35 : </a:t>
            </a:r>
            <a:r>
              <a:rPr lang="fa-IR" altLang="en-US" sz="2800" b="1" dirty="0">
                <a:cs typeface="B Zar" pitchFamily="2" charset="-78"/>
              </a:rPr>
              <a:t>این همبستگی اگرچه معنی دار باشد ولی رابطه نسبتاً ضعیف بین متغیرها را نشان می دهد.</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solidFill>
                  <a:srgbClr val="FFC000"/>
                </a:solidFill>
                <a:cs typeface="B Zar" pitchFamily="2" charset="-78"/>
              </a:rPr>
              <a:t>دامنه همبستگی  0.35تا 0.65 : </a:t>
            </a:r>
            <a:r>
              <a:rPr lang="fa-IR" altLang="en-US" sz="2800" b="1" dirty="0">
                <a:cs typeface="B Zar" pitchFamily="2" charset="-78"/>
              </a:rPr>
              <a:t>در این دامنه، همبستگیها از نظر آماري بالاتر از سطح یک درصد معنی داراست.</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solidFill>
                  <a:srgbClr val="FF0000"/>
                </a:solidFill>
                <a:cs typeface="B Zar" pitchFamily="2" charset="-78"/>
              </a:rPr>
              <a:t>دامنه همبستگی0.65 تا 0.85 : </a:t>
            </a:r>
            <a:r>
              <a:rPr lang="fa-IR" altLang="en-US" sz="2800" b="1" dirty="0">
                <a:cs typeface="B Zar" pitchFamily="2" charset="-78"/>
              </a:rPr>
              <a:t>با استفاده از همبستگیهاي این دامنه، میتوان پیش بینی هاي گروهی انجام داد که به اندازه کافی دقیق باشند.</a:t>
            </a:r>
          </a:p>
          <a:p>
            <a:pPr algn="just" eaLnBrk="1" hangingPunct="1">
              <a:lnSpc>
                <a:spcPct val="80000"/>
              </a:lnSpc>
              <a:buFontTx/>
              <a:buNone/>
            </a:pPr>
            <a:r>
              <a:rPr lang="fa-IR" altLang="en-US" sz="2800" b="1" dirty="0" smtClean="0">
                <a:solidFill>
                  <a:srgbClr val="FFC000"/>
                </a:solidFill>
                <a:cs typeface="B Zar" pitchFamily="2" charset="-78"/>
              </a:rPr>
              <a:t>همبستگی </a:t>
            </a:r>
            <a:r>
              <a:rPr lang="fa-IR" altLang="en-US" sz="2800" b="1" dirty="0">
                <a:solidFill>
                  <a:srgbClr val="FFC000"/>
                </a:solidFill>
                <a:cs typeface="B Zar" pitchFamily="2" charset="-78"/>
              </a:rPr>
              <a:t>های بالاتر از 0.85 : </a:t>
            </a:r>
            <a:r>
              <a:rPr lang="fa-IR" altLang="en-US" sz="2800" b="1" dirty="0">
                <a:cs typeface="B Zar" pitchFamily="2" charset="-78"/>
              </a:rPr>
              <a:t>همبستگی هاي بالاتر از0.85 نشان دهنده رابطه نزدیک بین دو متغیر است.</a:t>
            </a:r>
          </a:p>
          <a:p>
            <a:pPr algn="just" eaLnBrk="1" hangingPunct="1">
              <a:lnSpc>
                <a:spcPct val="80000"/>
              </a:lnSpc>
              <a:buFontTx/>
              <a:buNone/>
            </a:pPr>
            <a:endParaRPr lang="fa-IR" altLang="en-US" sz="2800" b="1" dirty="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81934384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56</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868987"/>
          </a:xfrm>
        </p:spPr>
        <p:txBody>
          <a:bodyPr/>
          <a:lstStyle/>
          <a:p>
            <a:pPr algn="just" eaLnBrk="1" hangingPunct="1">
              <a:lnSpc>
                <a:spcPct val="80000"/>
              </a:lnSpc>
              <a:buFontTx/>
              <a:buNone/>
            </a:pPr>
            <a:r>
              <a:rPr lang="fa-IR" altLang="en-US" sz="2800" b="1" dirty="0">
                <a:cs typeface="B Zar" pitchFamily="2" charset="-78"/>
              </a:rPr>
              <a:t>ب) مدلهاي رگرسیونی :</a:t>
            </a:r>
          </a:p>
          <a:p>
            <a:pPr algn="just" eaLnBrk="1" hangingPunct="1">
              <a:lnSpc>
                <a:spcPct val="80000"/>
              </a:lnSpc>
              <a:buFontTx/>
              <a:buNone/>
            </a:pPr>
            <a:r>
              <a:rPr lang="fa-IR" altLang="en-US" sz="2800" b="1" dirty="0">
                <a:solidFill>
                  <a:srgbClr val="FFC000"/>
                </a:solidFill>
                <a:cs typeface="B Zar" pitchFamily="2" charset="-78"/>
              </a:rPr>
              <a:t>رگرسیون یکی از مهمترین مباحث آماري در جغرافیا و مطالعات اقلیمی است و یکی از اهداف آن دراقلیم شناسی، انتخاب بهترین مدل مناسب براي یافتن روابط موجود بین داده ها و تهیه مدلهایی براي اهداف پیش بینی است.</a:t>
            </a:r>
          </a:p>
          <a:p>
            <a:pPr algn="just" eaLnBrk="1" hangingPunct="1">
              <a:lnSpc>
                <a:spcPct val="80000"/>
              </a:lnSpc>
              <a:buFontTx/>
              <a:buNone/>
            </a:pPr>
            <a:endParaRPr lang="fa-IR" altLang="en-US" sz="2800" b="1" dirty="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2773363"/>
            <a:ext cx="5730875" cy="377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80121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57</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solidFill>
                  <a:srgbClr val="FFC000"/>
                </a:solidFill>
                <a:cs typeface="B Zar" pitchFamily="2" charset="-78"/>
              </a:rPr>
              <a:t>1- رگرسیون خطی ساده:</a:t>
            </a:r>
          </a:p>
          <a:p>
            <a:pPr algn="just" eaLnBrk="1" hangingPunct="1">
              <a:lnSpc>
                <a:spcPct val="80000"/>
              </a:lnSpc>
              <a:buFontTx/>
              <a:buNone/>
            </a:pPr>
            <a:r>
              <a:rPr lang="fa-IR" altLang="en-US" sz="2800" b="1" dirty="0">
                <a:cs typeface="B Zar" pitchFamily="2" charset="-78"/>
              </a:rPr>
              <a:t>در این مدل آماري، فرض بر این است که رابطه بین متغیرهاي مستقل و متغیر وابسته، به صورت زیر است:</a:t>
            </a:r>
          </a:p>
          <a:p>
            <a:pPr algn="l" eaLnBrk="1" hangingPunct="1">
              <a:lnSpc>
                <a:spcPct val="80000"/>
              </a:lnSpc>
              <a:buFontTx/>
              <a:buNone/>
            </a:pPr>
            <a:r>
              <a:rPr lang="en-US" altLang="en-US" sz="2800" b="1" dirty="0">
                <a:solidFill>
                  <a:srgbClr val="FF0000"/>
                </a:solidFill>
                <a:cs typeface="B Zar" pitchFamily="2" charset="-78"/>
              </a:rPr>
              <a:t>Yi=ßo+ß1x+e</a:t>
            </a:r>
          </a:p>
          <a:p>
            <a:pPr algn="just" eaLnBrk="1" hangingPunct="1">
              <a:lnSpc>
                <a:spcPct val="80000"/>
              </a:lnSpc>
              <a:buFontTx/>
              <a:buNone/>
            </a:pPr>
            <a:r>
              <a:rPr lang="fa-IR" altLang="en-US" sz="2800" b="1" dirty="0">
                <a:solidFill>
                  <a:srgbClr val="00F600"/>
                </a:solidFill>
                <a:cs typeface="B Zar" pitchFamily="2" charset="-78"/>
              </a:rPr>
              <a:t>که در آن </a:t>
            </a:r>
            <a:r>
              <a:rPr lang="en-US" altLang="en-US" sz="2800" b="1" dirty="0" err="1">
                <a:solidFill>
                  <a:srgbClr val="00F600"/>
                </a:solidFill>
                <a:cs typeface="B Zar" pitchFamily="2" charset="-78"/>
              </a:rPr>
              <a:t>ßo</a:t>
            </a:r>
            <a:r>
              <a:rPr lang="fa-IR" altLang="en-US" sz="2800" b="1" dirty="0">
                <a:solidFill>
                  <a:srgbClr val="00F600"/>
                </a:solidFill>
                <a:cs typeface="B Zar" pitchFamily="2" charset="-78"/>
              </a:rPr>
              <a:t>عرض از مبدأ، </a:t>
            </a:r>
            <a:r>
              <a:rPr lang="en-US" altLang="en-US" sz="2800" b="1" dirty="0">
                <a:solidFill>
                  <a:srgbClr val="00F600"/>
                </a:solidFill>
                <a:cs typeface="B Zar" pitchFamily="2" charset="-78"/>
              </a:rPr>
              <a:t>ß </a:t>
            </a:r>
            <a:r>
              <a:rPr lang="fa-IR" altLang="en-US" sz="2800" b="1" dirty="0">
                <a:solidFill>
                  <a:srgbClr val="00F600"/>
                </a:solidFill>
                <a:cs typeface="B Zar" pitchFamily="2" charset="-78"/>
              </a:rPr>
              <a:t>شیب خط،</a:t>
            </a:r>
            <a:r>
              <a:rPr lang="en-US" altLang="en-US" sz="2800" b="1" dirty="0">
                <a:solidFill>
                  <a:srgbClr val="00F600"/>
                </a:solidFill>
                <a:cs typeface="B Zar" pitchFamily="2" charset="-78"/>
              </a:rPr>
              <a:t>Y</a:t>
            </a:r>
            <a:r>
              <a:rPr lang="fa-IR" altLang="en-US" sz="2800" b="1" dirty="0">
                <a:solidFill>
                  <a:srgbClr val="00F600"/>
                </a:solidFill>
                <a:cs typeface="B Zar" pitchFamily="2" charset="-78"/>
              </a:rPr>
              <a:t>متغیر وابسته و </a:t>
            </a:r>
            <a:r>
              <a:rPr lang="en-US" altLang="en-US" sz="2800" b="1" dirty="0">
                <a:solidFill>
                  <a:srgbClr val="00F600"/>
                </a:solidFill>
                <a:cs typeface="B Zar" pitchFamily="2" charset="-78"/>
              </a:rPr>
              <a:t>e</a:t>
            </a:r>
            <a:r>
              <a:rPr lang="fa-IR" altLang="en-US" sz="2800" b="1" dirty="0">
                <a:solidFill>
                  <a:srgbClr val="00F600"/>
                </a:solidFill>
                <a:cs typeface="B Zar" pitchFamily="2" charset="-78"/>
              </a:rPr>
              <a:t>عامل  خطا میباشد.</a:t>
            </a:r>
          </a:p>
          <a:p>
            <a:pPr algn="just" eaLnBrk="1" hangingPunct="1">
              <a:lnSpc>
                <a:spcPct val="80000"/>
              </a:lnSpc>
              <a:buFontTx/>
              <a:buNone/>
            </a:pPr>
            <a:r>
              <a:rPr lang="fa-IR" altLang="en-US" sz="2800" b="1" dirty="0">
                <a:cs typeface="B Zar" pitchFamily="2" charset="-78"/>
              </a:rPr>
              <a:t>رگرسیون خطی به دو صورت رگرسیون خطی ساده و رگرسیون خطی چند متغیره یا چندگانه طرح می گردد.</a:t>
            </a:r>
          </a:p>
          <a:p>
            <a:pPr algn="just" eaLnBrk="1" hangingPunct="1">
              <a:lnSpc>
                <a:spcPct val="80000"/>
              </a:lnSpc>
              <a:buFontTx/>
              <a:buNone/>
            </a:pPr>
            <a:r>
              <a:rPr lang="fa-IR" altLang="en-US" sz="2800" b="1" dirty="0">
                <a:solidFill>
                  <a:srgbClr val="FFC000"/>
                </a:solidFill>
                <a:cs typeface="B Zar" pitchFamily="2" charset="-78"/>
              </a:rPr>
              <a:t>رگرسیون خطی ساده به پیش بینی مقدار یک متغیر وابسته بر اساس مقدار یک متغیر مستقل می پردازد؛ اما رگرسیون چندگانه روشی است براي تحلیل مشارکت دو یا چند متغیر مستقل در تغییرات یک متغیر وابسته.</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76351775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58</a:t>
            </a:fld>
            <a:endParaRPr lang="en-US">
              <a:solidFill>
                <a:srgbClr val="FFFFFF"/>
              </a:solidFill>
            </a:endParaRPr>
          </a:p>
        </p:txBody>
      </p:sp>
      <p:sp>
        <p:nvSpPr>
          <p:cNvPr id="25603" name="Rectangle 3"/>
          <p:cNvSpPr>
            <a:spLocks noGrp="1" noChangeArrowheads="1"/>
          </p:cNvSpPr>
          <p:nvPr>
            <p:ph type="body" idx="4294967295"/>
          </p:nvPr>
        </p:nvSpPr>
        <p:spPr>
          <a:xfrm>
            <a:off x="250825" y="836613"/>
            <a:ext cx="8713787" cy="5640387"/>
          </a:xfrm>
        </p:spPr>
        <p:txBody>
          <a:bodyPr/>
          <a:lstStyle/>
          <a:p>
            <a:pPr algn="just" eaLnBrk="1" hangingPunct="1">
              <a:lnSpc>
                <a:spcPct val="80000"/>
              </a:lnSpc>
              <a:buFontTx/>
              <a:buNone/>
            </a:pPr>
            <a:r>
              <a:rPr lang="fa-IR" altLang="en-US" b="1" dirty="0">
                <a:cs typeface="B Zar" pitchFamily="2" charset="-78"/>
              </a:rPr>
              <a:t>انواع روشهاي رگرسیون خطی:</a:t>
            </a:r>
          </a:p>
          <a:p>
            <a:pPr algn="just" eaLnBrk="1" hangingPunct="1">
              <a:lnSpc>
                <a:spcPct val="80000"/>
              </a:lnSpc>
              <a:buFontTx/>
              <a:buNone/>
            </a:pPr>
            <a:r>
              <a:rPr lang="fa-IR" altLang="en-US" sz="2800" b="1" dirty="0">
                <a:solidFill>
                  <a:srgbClr val="FF0000"/>
                </a:solidFill>
                <a:cs typeface="B Zar" pitchFamily="2" charset="-78"/>
              </a:rPr>
              <a:t>1-  روش همزمان </a:t>
            </a:r>
            <a:r>
              <a:rPr lang="en-US" altLang="en-US" sz="2800" b="1" dirty="0">
                <a:solidFill>
                  <a:srgbClr val="FF0000"/>
                </a:solidFill>
                <a:cs typeface="B Zar" pitchFamily="2" charset="-78"/>
              </a:rPr>
              <a:t>Enter Method :</a:t>
            </a:r>
          </a:p>
          <a:p>
            <a:pPr algn="just" eaLnBrk="1" hangingPunct="1">
              <a:lnSpc>
                <a:spcPct val="80000"/>
              </a:lnSpc>
              <a:buFontTx/>
              <a:buNone/>
            </a:pPr>
            <a:r>
              <a:rPr lang="fa-IR" altLang="en-US" sz="2800" b="1" dirty="0">
                <a:solidFill>
                  <a:srgbClr val="FFC000"/>
                </a:solidFill>
                <a:cs typeface="B Zar" pitchFamily="2" charset="-78"/>
              </a:rPr>
              <a:t>در این روش، کلیه متغیرهاي مستقل به طور همزمان وارد مدل میشوند تا تأثیر کلیه متغیرهاي مهم و غیرمهم بر متغیر وابسته مشخص گردد.</a:t>
            </a:r>
          </a:p>
          <a:p>
            <a:pPr algn="just" eaLnBrk="1" hangingPunct="1">
              <a:lnSpc>
                <a:spcPct val="80000"/>
              </a:lnSpc>
              <a:buFontTx/>
              <a:buNone/>
            </a:pPr>
            <a:r>
              <a:rPr lang="fa-IR" altLang="en-US" sz="2800" b="1" dirty="0">
                <a:solidFill>
                  <a:srgbClr val="FF0000"/>
                </a:solidFill>
                <a:cs typeface="B Zar" pitchFamily="2" charset="-78"/>
              </a:rPr>
              <a:t>2- روش گام به گام </a:t>
            </a:r>
            <a:r>
              <a:rPr lang="en-US" altLang="en-US" sz="2800" b="1" dirty="0">
                <a:solidFill>
                  <a:srgbClr val="FF0000"/>
                </a:solidFill>
                <a:cs typeface="B Zar" pitchFamily="2" charset="-78"/>
              </a:rPr>
              <a:t>Stepwise Method:</a:t>
            </a:r>
          </a:p>
          <a:p>
            <a:pPr algn="just" eaLnBrk="1" hangingPunct="1">
              <a:lnSpc>
                <a:spcPct val="80000"/>
              </a:lnSpc>
              <a:buFontTx/>
              <a:buNone/>
            </a:pPr>
            <a:r>
              <a:rPr lang="fa-IR" altLang="en-US" sz="2800" b="1" dirty="0">
                <a:solidFill>
                  <a:srgbClr val="00F600"/>
                </a:solidFill>
                <a:cs typeface="B Zar" pitchFamily="2" charset="-78"/>
              </a:rPr>
              <a:t>در این روش، مانند روش</a:t>
            </a:r>
            <a:r>
              <a:rPr lang="en-US" altLang="en-US" sz="2800" b="1" dirty="0">
                <a:solidFill>
                  <a:srgbClr val="00F600"/>
                </a:solidFill>
                <a:cs typeface="B Zar" pitchFamily="2" charset="-78"/>
              </a:rPr>
              <a:t>Forward</a:t>
            </a:r>
            <a:r>
              <a:rPr lang="fa-IR" altLang="en-US" sz="2800" b="1" dirty="0">
                <a:solidFill>
                  <a:srgbClr val="00F600"/>
                </a:solidFill>
                <a:cs typeface="B Zar" pitchFamily="2" charset="-78"/>
              </a:rPr>
              <a:t>متغیرها را یک به یک وارد مدل می کنیم؛ یعنی ابتدا متغیري که  بیشترین همبستگی را با متغیر وابسته دارد، انتخاب می کنیم. فرق این روش با روش</a:t>
            </a:r>
            <a:r>
              <a:rPr lang="en-US" altLang="en-US" sz="2800" b="1" dirty="0">
                <a:solidFill>
                  <a:srgbClr val="00F600"/>
                </a:solidFill>
                <a:cs typeface="B Zar" pitchFamily="2" charset="-78"/>
              </a:rPr>
              <a:t>Forward</a:t>
            </a:r>
            <a:r>
              <a:rPr lang="fa-IR" altLang="en-US" sz="2800" b="1" dirty="0">
                <a:solidFill>
                  <a:srgbClr val="00F600"/>
                </a:solidFill>
                <a:cs typeface="B Zar" pitchFamily="2" charset="-78"/>
              </a:rPr>
              <a:t>در آن است که در روش </a:t>
            </a:r>
            <a:r>
              <a:rPr lang="en-US" altLang="en-US" sz="2800" b="1" dirty="0">
                <a:solidFill>
                  <a:srgbClr val="00F600"/>
                </a:solidFill>
                <a:cs typeface="B Zar" pitchFamily="2" charset="-78"/>
              </a:rPr>
              <a:t>Forward</a:t>
            </a:r>
            <a:r>
              <a:rPr lang="fa-IR" altLang="en-US" sz="2800" b="1" dirty="0">
                <a:solidFill>
                  <a:srgbClr val="00F600"/>
                </a:solidFill>
                <a:cs typeface="B Zar" pitchFamily="2" charset="-78"/>
              </a:rPr>
              <a:t>متغیرهاي واردشده در تحلیل، در معادله باقی می مانند، ولی در روش </a:t>
            </a:r>
            <a:r>
              <a:rPr lang="en-US" altLang="en-US" sz="2800" b="1" dirty="0">
                <a:solidFill>
                  <a:srgbClr val="00F600"/>
                </a:solidFill>
                <a:cs typeface="B Zar" pitchFamily="2" charset="-78"/>
              </a:rPr>
              <a:t>Stepwise</a:t>
            </a:r>
            <a:r>
              <a:rPr lang="fa-IR" altLang="en-US" sz="2800" b="1" dirty="0">
                <a:solidFill>
                  <a:srgbClr val="00F600"/>
                </a:solidFill>
                <a:cs typeface="B Zar" pitchFamily="2" charset="-78"/>
              </a:rPr>
              <a:t>باورود متغیر جدید، متغیرهایی که قبلاً وارد معادله </a:t>
            </a:r>
            <a:r>
              <a:rPr lang="fa-IR" altLang="en-US" sz="2800" b="1" dirty="0" smtClean="0">
                <a:solidFill>
                  <a:srgbClr val="00F600"/>
                </a:solidFill>
                <a:cs typeface="B Zar" pitchFamily="2" charset="-78"/>
              </a:rPr>
              <a:t>شده اند</a:t>
            </a:r>
            <a:r>
              <a:rPr lang="fa-IR" altLang="en-US" sz="2800" b="1" dirty="0">
                <a:solidFill>
                  <a:srgbClr val="00F600"/>
                </a:solidFill>
                <a:cs typeface="B Zar" pitchFamily="2" charset="-78"/>
              </a:rPr>
              <a:t>، از نو آزموده می شوند.</a:t>
            </a:r>
          </a:p>
          <a:p>
            <a:pPr algn="just" eaLnBrk="1" hangingPunct="1">
              <a:lnSpc>
                <a:spcPct val="80000"/>
              </a:lnSpc>
              <a:buFontTx/>
              <a:buNone/>
            </a:pPr>
            <a:endParaRPr lang="fa-IR" altLang="en-US" sz="2800" b="1" dirty="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425866172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59</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solidFill>
                  <a:srgbClr val="FF0000"/>
                </a:solidFill>
                <a:cs typeface="B Zar" pitchFamily="2" charset="-78"/>
              </a:rPr>
              <a:t>3- روش حذف </a:t>
            </a:r>
            <a:r>
              <a:rPr lang="en-US" altLang="en-US" sz="2800" b="1" dirty="0">
                <a:solidFill>
                  <a:srgbClr val="FF0000"/>
                </a:solidFill>
                <a:cs typeface="B Zar" pitchFamily="2" charset="-78"/>
              </a:rPr>
              <a:t>Remove Method:</a:t>
            </a:r>
          </a:p>
          <a:p>
            <a:pPr algn="just" eaLnBrk="1" hangingPunct="1">
              <a:buFontTx/>
              <a:buNone/>
            </a:pPr>
            <a:r>
              <a:rPr lang="fa-IR" altLang="en-US" sz="2800" b="1" dirty="0">
                <a:solidFill>
                  <a:srgbClr val="FFC000"/>
                </a:solidFill>
                <a:cs typeface="B Zar" pitchFamily="2" charset="-78"/>
              </a:rPr>
              <a:t>با این روش میتوان متغیرهاي یک بلوك را از مدل رگرسیونی حذف کرد. این روش کاربرد چندانی دررگرسیون چند متغیره ندارد، چون تحلیل واریانس را انجام نمی دهد.</a:t>
            </a:r>
          </a:p>
          <a:p>
            <a:pPr algn="just" eaLnBrk="1" hangingPunct="1">
              <a:buFontTx/>
              <a:buNone/>
            </a:pPr>
            <a:r>
              <a:rPr lang="fa-IR" altLang="en-US" sz="2800" b="1" dirty="0">
                <a:solidFill>
                  <a:srgbClr val="FF0000"/>
                </a:solidFill>
                <a:cs typeface="B Zar" pitchFamily="2" charset="-78"/>
              </a:rPr>
              <a:t>4- روش پس رونده</a:t>
            </a:r>
            <a:r>
              <a:rPr lang="en-US" altLang="en-US" sz="2800" b="1" dirty="0">
                <a:solidFill>
                  <a:srgbClr val="FF0000"/>
                </a:solidFill>
                <a:cs typeface="B Zar" pitchFamily="2" charset="-78"/>
              </a:rPr>
              <a:t>Backward Method:</a:t>
            </a:r>
          </a:p>
          <a:p>
            <a:pPr algn="just" eaLnBrk="1" hangingPunct="1">
              <a:buFontTx/>
              <a:buNone/>
            </a:pPr>
            <a:r>
              <a:rPr lang="fa-IR" altLang="en-US" sz="2800" b="1" dirty="0">
                <a:solidFill>
                  <a:srgbClr val="00F600"/>
                </a:solidFill>
                <a:cs typeface="B Zar" pitchFamily="2" charset="-78"/>
              </a:rPr>
              <a:t>در این روش، همانند روش</a:t>
            </a:r>
            <a:r>
              <a:rPr lang="en-US" altLang="en-US" sz="2800" b="1" dirty="0">
                <a:solidFill>
                  <a:srgbClr val="00F600"/>
                </a:solidFill>
                <a:cs typeface="B Zar" pitchFamily="2" charset="-78"/>
              </a:rPr>
              <a:t>Enter،</a:t>
            </a:r>
            <a:r>
              <a:rPr lang="fa-IR" altLang="en-US" sz="2800" b="1" dirty="0">
                <a:solidFill>
                  <a:srgbClr val="00F600"/>
                </a:solidFill>
                <a:cs typeface="B Zar" pitchFamily="2" charset="-78"/>
              </a:rPr>
              <a:t>ابتدا کلیه متغیرهاي مستقل وارد معادله شده و اثر کلیه متغیرها بر روي متغیر وابسته سنجیده میشود؛ اما بر خلاف روش</a:t>
            </a:r>
            <a:r>
              <a:rPr lang="en-US" altLang="en-US" sz="2800" b="1" dirty="0">
                <a:solidFill>
                  <a:srgbClr val="00F600"/>
                </a:solidFill>
                <a:cs typeface="B Zar" pitchFamily="2" charset="-78"/>
              </a:rPr>
              <a:t>Enter</a:t>
            </a:r>
            <a:r>
              <a:rPr lang="fa-IR" altLang="en-US" sz="2800" b="1" dirty="0">
                <a:solidFill>
                  <a:srgbClr val="00F600"/>
                </a:solidFill>
                <a:cs typeface="B Zar" pitchFamily="2" charset="-78"/>
              </a:rPr>
              <a:t>در این روش، به مرور متغیرهاي ضعیفتر وکماثرتر یکی پس از دیگري از معادله خارجشده و در نهایت این مراحل تا زمانی ادامه مییابند که خطاي آزمون معنی داري به 1 درصد برسد.</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83923589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4D0CDCD-201A-4A3A-BD75-867F714719CB}" type="slidenum">
              <a:rPr lang="ar-SA">
                <a:solidFill>
                  <a:srgbClr val="FFFFFF"/>
                </a:solidFill>
              </a:rPr>
              <a:pPr>
                <a:defRPr/>
              </a:pPr>
              <a:t>6</a:t>
            </a:fld>
            <a:endParaRPr lang="en-US">
              <a:solidFill>
                <a:srgbClr val="FFFFFF"/>
              </a:solidFill>
            </a:endParaRPr>
          </a:p>
        </p:txBody>
      </p:sp>
      <p:sp>
        <p:nvSpPr>
          <p:cNvPr id="7171" name="Rectangle 3"/>
          <p:cNvSpPr>
            <a:spLocks noGrp="1" noChangeArrowheads="1"/>
          </p:cNvSpPr>
          <p:nvPr>
            <p:ph type="body" idx="4294967295"/>
          </p:nvPr>
        </p:nvSpPr>
        <p:spPr>
          <a:xfrm>
            <a:off x="457200" y="981075"/>
            <a:ext cx="8229600" cy="5043488"/>
          </a:xfrm>
        </p:spPr>
        <p:txBody>
          <a:bodyPr/>
          <a:lstStyle/>
          <a:p>
            <a:pPr algn="just" eaLnBrk="1" hangingPunct="1">
              <a:buFontTx/>
              <a:buNone/>
            </a:pPr>
            <a:r>
              <a:rPr lang="fa-IR" altLang="en-US" sz="3600" b="1" smtClean="0">
                <a:solidFill>
                  <a:schemeClr val="hlink"/>
                </a:solidFill>
                <a:cs typeface="B Jadid" pitchFamily="2" charset="-78"/>
              </a:rPr>
              <a:t>1- </a:t>
            </a:r>
            <a:r>
              <a:rPr lang="fa-IR" altLang="en-US" sz="3600" smtClean="0">
                <a:solidFill>
                  <a:schemeClr val="hlink"/>
                </a:solidFill>
                <a:cs typeface="B Jadid" pitchFamily="2" charset="-78"/>
              </a:rPr>
              <a:t>عوامل بيروني</a:t>
            </a:r>
            <a:endParaRPr lang="fa-IR" altLang="en-US" sz="3600" b="1" smtClean="0">
              <a:solidFill>
                <a:schemeClr val="hlink"/>
              </a:solidFill>
              <a:cs typeface="B Jadid" pitchFamily="2" charset="-78"/>
            </a:endParaRPr>
          </a:p>
          <a:p>
            <a:pPr algn="just" eaLnBrk="1" hangingPunct="1">
              <a:buFontTx/>
              <a:buNone/>
            </a:pPr>
            <a:r>
              <a:rPr lang="fa-IR" altLang="en-US" b="1" smtClean="0">
                <a:solidFill>
                  <a:srgbClr val="FF9933"/>
                </a:solidFill>
                <a:cs typeface="B Zar" pitchFamily="2" charset="-78"/>
              </a:rPr>
              <a:t>1-1- تغيير در درونداد انرژي</a:t>
            </a:r>
          </a:p>
          <a:p>
            <a:pPr algn="just" eaLnBrk="1" hangingPunct="1">
              <a:buFontTx/>
              <a:buNone/>
            </a:pPr>
            <a:r>
              <a:rPr lang="fa-IR" altLang="en-US" b="1" smtClean="0">
                <a:solidFill>
                  <a:srgbClr val="FF9933"/>
                </a:solidFill>
                <a:cs typeface="B Zar" pitchFamily="2" charset="-78"/>
              </a:rPr>
              <a:t>1-2- برخورد اجرام آسماني با جو زمين</a:t>
            </a:r>
          </a:p>
          <a:p>
            <a:pPr algn="just" eaLnBrk="1" hangingPunct="1">
              <a:buFontTx/>
              <a:buNone/>
            </a:pPr>
            <a:r>
              <a:rPr lang="fa-IR" altLang="en-US" b="1" smtClean="0">
                <a:solidFill>
                  <a:srgbClr val="FF9933"/>
                </a:solidFill>
                <a:cs typeface="B Zar" pitchFamily="2" charset="-78"/>
              </a:rPr>
              <a:t>1-3- نوسان هاي مدار هندسي زمين</a:t>
            </a:r>
          </a:p>
          <a:p>
            <a:pPr algn="just" eaLnBrk="1" hangingPunct="1">
              <a:buFontTx/>
              <a:buNone/>
            </a:pPr>
            <a:r>
              <a:rPr lang="fa-IR" altLang="en-US" b="1" smtClean="0">
                <a:solidFill>
                  <a:srgbClr val="FF9933"/>
                </a:solidFill>
                <a:cs typeface="B Zar" pitchFamily="2" charset="-78"/>
              </a:rPr>
              <a:t>1-4- تغيير مدار خورشيد</a:t>
            </a:r>
            <a:endParaRPr lang="en-US" altLang="en-US" b="1" smtClean="0">
              <a:solidFill>
                <a:srgbClr val="FF9933"/>
              </a:solidFill>
              <a:cs typeface="B Zar" pitchFamily="2" charset="-78"/>
            </a:endParaRPr>
          </a:p>
        </p:txBody>
      </p:sp>
      <p:sp>
        <p:nvSpPr>
          <p:cNvPr id="114696" name="Rectangle 8"/>
          <p:cNvSpPr>
            <a:spLocks noGrp="1" noChangeArrowheads="1"/>
          </p:cNvSpPr>
          <p:nvPr>
            <p:ph type="title" idx="4294967295"/>
          </p:nvPr>
        </p:nvSpPr>
        <p:spPr>
          <a:xfrm>
            <a:off x="457200" y="115893"/>
            <a:ext cx="8229600" cy="576263"/>
          </a:xfrm>
        </p:spPr>
        <p:txBody>
          <a:bodyPr/>
          <a:lstStyle/>
          <a:p>
            <a:pPr eaLnBrk="1" hangingPunct="1">
              <a:defRPr/>
            </a:pPr>
            <a:r>
              <a:rPr lang="fa-IR" sz="2800" b="1" dirty="0" smtClean="0">
                <a:solidFill>
                  <a:srgbClr val="CCFF33"/>
                </a:solidFill>
              </a:rPr>
              <a:t>علل دگرگوني ها و تحولات اقليمي</a:t>
            </a:r>
            <a:endParaRPr lang="en-US" sz="2800" b="1" dirty="0" smtClean="0">
              <a:solidFill>
                <a:srgbClr val="CCFF33"/>
              </a:solidFill>
            </a:endParaRPr>
          </a:p>
        </p:txBody>
      </p:sp>
    </p:spTree>
    <p:extLst>
      <p:ext uri="{BB962C8B-B14F-4D97-AF65-F5344CB8AC3E}">
        <p14:creationId xmlns:p14="http://schemas.microsoft.com/office/powerpoint/2010/main" val="173772022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60</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solidFill>
                  <a:srgbClr val="FF0000"/>
                </a:solidFill>
                <a:cs typeface="B Zar" pitchFamily="2" charset="-78"/>
              </a:rPr>
              <a:t>5- روش پیش رونده</a:t>
            </a:r>
            <a:r>
              <a:rPr lang="en-US" altLang="en-US" sz="2800" b="1" dirty="0">
                <a:solidFill>
                  <a:srgbClr val="FF0000"/>
                </a:solidFill>
                <a:cs typeface="B Zar" pitchFamily="2" charset="-78"/>
              </a:rPr>
              <a:t>Forward Method</a:t>
            </a:r>
            <a:r>
              <a:rPr lang="en-US" altLang="en-US" sz="2800" b="1" dirty="0" smtClean="0">
                <a:solidFill>
                  <a:srgbClr val="FF0000"/>
                </a:solidFill>
                <a:cs typeface="B Zar" pitchFamily="2" charset="-78"/>
              </a:rPr>
              <a:t>:</a:t>
            </a:r>
            <a:endParaRPr lang="fa-IR" altLang="en-US" sz="2800" b="1" dirty="0" smtClean="0">
              <a:solidFill>
                <a:srgbClr val="FF0000"/>
              </a:solidFill>
              <a:cs typeface="B Zar" pitchFamily="2" charset="-78"/>
            </a:endParaRPr>
          </a:p>
          <a:p>
            <a:pPr algn="just" eaLnBrk="1" hangingPunct="1">
              <a:buFontTx/>
              <a:buNone/>
            </a:pPr>
            <a:endParaRPr lang="en-US" altLang="en-US" sz="2800" b="1" dirty="0">
              <a:cs typeface="B Zar" pitchFamily="2" charset="-78"/>
            </a:endParaRPr>
          </a:p>
          <a:p>
            <a:pPr algn="just" eaLnBrk="1" hangingPunct="1">
              <a:buFontTx/>
              <a:buNone/>
            </a:pPr>
            <a:r>
              <a:rPr lang="fa-IR" altLang="en-US" sz="2800" b="1" dirty="0">
                <a:solidFill>
                  <a:srgbClr val="00F600"/>
                </a:solidFill>
                <a:cs typeface="B Zar" pitchFamily="2" charset="-78"/>
              </a:rPr>
              <a:t>این روش، ابتدا همبستگی ساده بین هر یک از متغیرهاي مستقل را با متغیر وابسته محاسبه میکند. سپس،متغیر مستقلی که بیشترین همبستگی را با متغیر وابسته دارد و به عبارتی بیشترین مقدار واریانس آن را تبیین میکند، وارد تحلیل میکند. دومین متغیري که وارد تحلیل میشود، متغیري است که پس از تفکیک متغیر اول، بیشترین ضریب همبستگی را با متغیر وابسته دارد. این روش تا زمانی ادامه دارد که خطاي آزمون به 5 درصد برسد.</a:t>
            </a:r>
          </a:p>
          <a:p>
            <a:pPr algn="just" eaLnBrk="1" hangingPunct="1">
              <a:buFontTx/>
              <a:buNone/>
            </a:pPr>
            <a:endParaRPr lang="fa-IR" altLang="en-US" sz="2800" b="1" dirty="0">
              <a:cs typeface="B Zar" pitchFamily="2" charset="-78"/>
            </a:endParaRP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425881369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61</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564187"/>
          </a:xfrm>
        </p:spPr>
        <p:txBody>
          <a:bodyPr/>
          <a:lstStyle/>
          <a:p>
            <a:pPr algn="just" eaLnBrk="1" hangingPunct="1">
              <a:lnSpc>
                <a:spcPct val="80000"/>
              </a:lnSpc>
              <a:buFontTx/>
              <a:buNone/>
            </a:pPr>
            <a:r>
              <a:rPr lang="fa-IR" altLang="en-US" b="1" dirty="0">
                <a:cs typeface="B Zar" pitchFamily="2" charset="-78"/>
              </a:rPr>
              <a:t>ب) رگرسیون خطی چندگانه/ چند متغیره</a:t>
            </a:r>
            <a:r>
              <a:rPr lang="fa-IR" altLang="en-US" b="1" dirty="0" smtClean="0">
                <a:cs typeface="B Zar" pitchFamily="2" charset="-78"/>
              </a:rPr>
              <a:t>:</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en-US" altLang="en-US" sz="2800" b="1" dirty="0">
                <a:solidFill>
                  <a:srgbClr val="FF0000"/>
                </a:solidFill>
                <a:cs typeface="B Zar" pitchFamily="2" charset="-78"/>
              </a:rPr>
              <a:t>Multiple Linear </a:t>
            </a:r>
            <a:r>
              <a:rPr lang="en-US" altLang="en-US" sz="2800" b="1" dirty="0" smtClean="0">
                <a:solidFill>
                  <a:srgbClr val="FF0000"/>
                </a:solidFill>
                <a:cs typeface="B Zar" pitchFamily="2" charset="-78"/>
              </a:rPr>
              <a:t>Regression</a:t>
            </a:r>
            <a:endParaRPr lang="fa-IR" altLang="en-US" sz="2800" b="1" dirty="0" smtClean="0">
              <a:solidFill>
                <a:srgbClr val="FF0000"/>
              </a:solidFill>
              <a:cs typeface="B Zar" pitchFamily="2" charset="-78"/>
            </a:endParaRPr>
          </a:p>
          <a:p>
            <a:pPr algn="just" eaLnBrk="1" hangingPunct="1">
              <a:lnSpc>
                <a:spcPct val="80000"/>
              </a:lnSpc>
              <a:buFontTx/>
              <a:buNone/>
            </a:pPr>
            <a:endParaRPr lang="en-US" altLang="en-US" sz="2800" b="1" dirty="0">
              <a:cs typeface="B Zar" pitchFamily="2" charset="-78"/>
            </a:endParaRPr>
          </a:p>
          <a:p>
            <a:pPr algn="just" eaLnBrk="1" hangingPunct="1">
              <a:buFontTx/>
              <a:buNone/>
            </a:pPr>
            <a:r>
              <a:rPr lang="fa-IR" altLang="en-US" sz="2800" b="1" dirty="0">
                <a:solidFill>
                  <a:srgbClr val="FFC000"/>
                </a:solidFill>
                <a:cs typeface="B Zar" pitchFamily="2" charset="-78"/>
              </a:rPr>
              <a:t>در بسیاري از موارد، مدلهاي رگرسیون خطی پاسخگوي مناسبی براي تغییرات بین متغیرها نیست (گلدسته و همکاران، 1377 ). برخلاف رگرسیون خطی سنتی که محدود به مدلهاي خطی است، دررگرسیون غیرخطی میتوان مدلهایی با ضابطه دلخواه بین متغیرهاي مستقل و وابسته برقرار کرد به لحاظ تنوع بیش از حد مدلهاي غیرخطی، براي برآورد پارامترها فرمول خاصی وجود ندارد، بلکه به کمک روشهاي عددي صورت میگیرد. به همین دلیل باید براي پارامترهاي مدل، مقدار اولیه تعریف شود.</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58430922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62</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150000"/>
              </a:lnSpc>
              <a:buFontTx/>
              <a:buNone/>
            </a:pPr>
            <a:r>
              <a:rPr lang="fa-IR" altLang="en-US" sz="2800" b="1" dirty="0">
                <a:cs typeface="B Zar" pitchFamily="2" charset="-78"/>
              </a:rPr>
              <a:t>این نوع از رگرسیون، روشی براي یافتن مدلی غیرخطی در جهت یافتن رابطه میان متغیر وابسته و مجموعه اي از متغیرهاي مستقل است. بر خلاف شیوه قدیمی رگرسیون خطی که (محاسبه مدل خطی را محدود میکرد) رگرسیون غیرخطی میتواند روابط مدل را به صورت اختیاري و ارادي میان متغیرهاي مستقل و غیرمستقل بررسی و اندازه گیري کند.</a:t>
            </a:r>
          </a:p>
          <a:p>
            <a:pPr algn="just" eaLnBrk="1" hangingPunct="1">
              <a:lnSpc>
                <a:spcPct val="150000"/>
              </a:lnSpc>
              <a:buFontTx/>
              <a:buNone/>
            </a:pPr>
            <a:endParaRPr lang="fa-IR" altLang="en-US" sz="2800" b="1" dirty="0">
              <a:cs typeface="B Zar" pitchFamily="2" charset="-78"/>
            </a:endParaRPr>
          </a:p>
          <a:p>
            <a:pPr algn="just" eaLnBrk="1" hangingPunct="1">
              <a:lnSpc>
                <a:spcPct val="15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400893609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63</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b="1" dirty="0">
                <a:cs typeface="B Zar" pitchFamily="2" charset="-78"/>
              </a:rPr>
              <a:t>مدلهاي سري زمانی:</a:t>
            </a:r>
          </a:p>
          <a:p>
            <a:pPr algn="just" eaLnBrk="1" hangingPunct="1">
              <a:buFontTx/>
              <a:buNone/>
            </a:pPr>
            <a:r>
              <a:rPr lang="fa-IR" altLang="en-US" sz="2800" b="1" dirty="0">
                <a:solidFill>
                  <a:srgbClr val="00F600"/>
                </a:solidFill>
                <a:cs typeface="B Zar" pitchFamily="2" charset="-78"/>
              </a:rPr>
              <a:t>آینده از آن کسانی است که به نحو مناسبی براي آن برنامهریزي کرده و با پیشبینی وضع آینده برنامه ریزيهاي لازم را به انجام برسانند. براي این منظور روشهاي آماري متعددي موجود است. در هر مورد آمار مربوط به متغیري که پیشبینی می شود باید در دوره زمانی گذشته موجود باشد. این آمار را اصطلاحاً سري زمانی میگویند.</a:t>
            </a:r>
          </a:p>
          <a:p>
            <a:pPr algn="just" eaLnBrk="1" hangingPunct="1">
              <a:buFontTx/>
              <a:buNone/>
            </a:pPr>
            <a:endParaRPr lang="fa-IR" altLang="en-US" sz="2800" b="1" dirty="0">
              <a:cs typeface="B Zar" pitchFamily="2" charset="-78"/>
            </a:endParaRPr>
          </a:p>
          <a:p>
            <a:pPr algn="just" eaLnBrk="1" hangingPunct="1">
              <a:buFontTx/>
              <a:buNone/>
            </a:pPr>
            <a:r>
              <a:rPr lang="fa-IR" altLang="en-US" sz="2800" b="1" dirty="0">
                <a:cs typeface="B Zar" pitchFamily="2" charset="-78"/>
              </a:rPr>
              <a:t> </a:t>
            </a:r>
            <a:r>
              <a:rPr lang="fa-IR" altLang="en-US" sz="2800" b="1" dirty="0">
                <a:solidFill>
                  <a:srgbClr val="FFC000"/>
                </a:solidFill>
                <a:cs typeface="B Zar" pitchFamily="2" charset="-78"/>
              </a:rPr>
              <a:t>منظور از یک سري زمانی مجموعه اي از </a:t>
            </a:r>
            <a:r>
              <a:rPr lang="fa-IR" altLang="en-US" sz="2800" b="1" dirty="0" smtClean="0">
                <a:solidFill>
                  <a:srgbClr val="FFC000"/>
                </a:solidFill>
                <a:cs typeface="B Zar" pitchFamily="2" charset="-78"/>
              </a:rPr>
              <a:t>داده هاي </a:t>
            </a:r>
            <a:r>
              <a:rPr lang="fa-IR" altLang="en-US" sz="2800" b="1" dirty="0">
                <a:solidFill>
                  <a:srgbClr val="FFC000"/>
                </a:solidFill>
                <a:cs typeface="B Zar" pitchFamily="2" charset="-78"/>
              </a:rPr>
              <a:t>آماري است که در فواصل زمانی مساوي و منظمی جمع آوري شده باشند. روشهاي آماري که اینگونه دادههاي آماري را مورد استفاده قرارمیدهد تحلیل سريهاي زمانی نامیده میشود.</a:t>
            </a:r>
          </a:p>
          <a:p>
            <a:pPr algn="just" eaLnBrk="1" hangingPunct="1">
              <a:buFontTx/>
              <a:buNone/>
            </a:pPr>
            <a:endParaRPr lang="fa-IR" altLang="en-US" sz="2800" b="1" dirty="0">
              <a:cs typeface="B Zar" pitchFamily="2" charset="-78"/>
            </a:endParaRP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7743481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64</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solidFill>
                  <a:srgbClr val="00F600"/>
                </a:solidFill>
                <a:cs typeface="B Zar" pitchFamily="2" charset="-78"/>
              </a:rPr>
              <a:t>اساسی ترین فرض در تحلیل سريهاي زمانی این است که عواملی که چگونگی نوسان یک پارامتر اقلیمی را در گذشته تحت تأثیر قرار </a:t>
            </a:r>
            <a:r>
              <a:rPr lang="fa-IR" altLang="en-US" sz="2800" b="1" dirty="0" smtClean="0">
                <a:solidFill>
                  <a:srgbClr val="00F600"/>
                </a:solidFill>
                <a:cs typeface="B Zar" pitchFamily="2" charset="-78"/>
              </a:rPr>
              <a:t>داده اند </a:t>
            </a:r>
            <a:r>
              <a:rPr lang="fa-IR" altLang="en-US" sz="2800" b="1" dirty="0">
                <a:solidFill>
                  <a:srgbClr val="00F600"/>
                </a:solidFill>
                <a:cs typeface="B Zar" pitchFamily="2" charset="-78"/>
              </a:rPr>
              <a:t>در آینده نیز کم و بیش به اثربخشی خویش ادامه خواهند داد. بنابراین هدف اصلی تحلیل سريهاي زمانی و تفکیک و مشخص کردن این عوامل به منظور پیشبینی و برنامه ریزي . آینده است (اصلاحی، 1390)</a:t>
            </a:r>
          </a:p>
          <a:p>
            <a:pPr algn="just" eaLnBrk="1" hangingPunct="1">
              <a:lnSpc>
                <a:spcPct val="80000"/>
              </a:lnSpc>
              <a:buFontTx/>
              <a:buNone/>
            </a:pPr>
            <a:r>
              <a:rPr lang="fa-IR" altLang="en-US" b="1" dirty="0">
                <a:cs typeface="B Zar" pitchFamily="2" charset="-78"/>
              </a:rPr>
              <a:t>اجزاي تشکیل دهنده ي سري زمانی:</a:t>
            </a:r>
          </a:p>
          <a:p>
            <a:pPr algn="just" eaLnBrk="1" hangingPunct="1">
              <a:lnSpc>
                <a:spcPct val="80000"/>
              </a:lnSpc>
              <a:buFontTx/>
              <a:buNone/>
            </a:pPr>
            <a:r>
              <a:rPr lang="fa-IR" altLang="en-US" sz="2800" b="1" dirty="0">
                <a:solidFill>
                  <a:srgbClr val="FFC000"/>
                </a:solidFill>
                <a:cs typeface="B Zar" pitchFamily="2" charset="-78"/>
              </a:rPr>
              <a:t>در یک نمودار سري زمانی انواع مختلف تغییراتی که میتواند وجود داشته باشد نمایش داده میشود. خط مستقیم که در شکل نمایان است، جهت کلی حرکت متغیر را در رابطه با زمان نشان میدهد. در این مثال حرکت کلی به صورت صعودي مشاهده میشود. اینگونه تغییرات را اصطلاحاً روند بلندمدت مینامند. روند بلندمدت جهت حرکت خویش را براي مدت زمان طولانی حفظ </a:t>
            </a:r>
            <a:r>
              <a:rPr lang="fa-IR" altLang="en-US" sz="2800" b="1" dirty="0" smtClean="0">
                <a:solidFill>
                  <a:srgbClr val="FFC000"/>
                </a:solidFill>
                <a:cs typeface="B Zar" pitchFamily="2" charset="-78"/>
              </a:rPr>
              <a:t>می کند</a:t>
            </a:r>
            <a:endParaRPr lang="fa-IR" altLang="en-US" sz="2800" b="1" dirty="0">
              <a:solidFill>
                <a:srgbClr val="FFC000"/>
              </a:solidFill>
              <a:cs typeface="B Zar" pitchFamily="2" charset="-78"/>
            </a:endParaRP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27006552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65</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cs typeface="B Zar" pitchFamily="2" charset="-78"/>
              </a:rPr>
              <a:t>خط یا انحنائی که در طرفین خط روند بلندمدت حرکت میکند، نمایانگر تغییرات ادواري در سري زمانی است. </a:t>
            </a:r>
            <a:r>
              <a:rPr lang="fa-IR" altLang="en-US" sz="2800" b="1" dirty="0">
                <a:solidFill>
                  <a:srgbClr val="FFC000"/>
                </a:solidFill>
                <a:cs typeface="B Zar" pitchFamily="2" charset="-78"/>
              </a:rPr>
              <a:t>تغییراتی که توسط خط صورتی مشخص شده است، نمایانگر تغییرات فصلی است. این تغییرات معمولاً از سالی به سالی دیگر همانند است. چهارمین نوع تغییرات که نمیتواند به نحو موثر و منظمی برروي نمودار نشان داده شود، تغییرات پسماند یا نامنظم نامیده میشود. این تغییرات همانگونه که از نامش پیداست تغییراتی است که پس از در نظر گرفتن تغییرات بلندمدت ادواري و نوسانات فصلی باقی مانده است.</a:t>
            </a:r>
            <a:r>
              <a:rPr lang="fa-IR" altLang="en-US" sz="2800" b="1" dirty="0">
                <a:cs typeface="B Zar" pitchFamily="2" charset="-78"/>
              </a:rPr>
              <a:t> تغییرات پسماند (نامنظم) یا توسط عوامل تصادفی همچون خشکسالی و سیلابها و از این قبیل ایجاد میشود و یا بر اثر خطاي گرد کردن اعداد در هنگام جمع آوري آماري به وجود میآید.</a:t>
            </a: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08686145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66</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1447800"/>
            <a:ext cx="6629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20425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67</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cs typeface="B Zar" pitchFamily="2" charset="-78"/>
              </a:rPr>
              <a:t>تجزیه سري زمانی به اجزا تشکیل دهنده آن به دو دلیل عمده امري ضروري است. اول اینکه خواهیم توانست با خارج ساختن اثر تغییرات فصلی از یک سري زمانی آن را از نظر نوسانات غیر فصلی تعدیل کنیم </a:t>
            </a:r>
            <a:r>
              <a:rPr lang="fa-IR" altLang="en-US" sz="2800" b="1" dirty="0">
                <a:solidFill>
                  <a:srgbClr val="00F600"/>
                </a:solidFill>
                <a:cs typeface="B Zar" pitchFamily="2" charset="-78"/>
              </a:rPr>
              <a:t>و دوم اینکه خواهیم توانست مقادیر متغیر مورد نظر را براي آینده پیشبینی کنیم. به این ترتیب که ابتدا روند بلندمدت را به آینده تعمیم دهیم و سپس اجزا مناسب را با آن ترکیب کنیم. </a:t>
            </a:r>
            <a:r>
              <a:rPr lang="fa-IR" altLang="en-US" sz="2800" b="1" dirty="0">
                <a:cs typeface="B Zar" pitchFamily="2" charset="-78"/>
              </a:rPr>
              <a:t>براي این منظور نیاز به مدلی داریم که تجزیه و تحلیل سري زمانی را بر آن اساس استوار کنیم.</a:t>
            </a:r>
          </a:p>
          <a:p>
            <a:pPr algn="just" eaLnBrk="1" hangingPunct="1">
              <a:buFontTx/>
              <a:buNone/>
            </a:pPr>
            <a:endParaRPr lang="fa-IR" altLang="en-US" sz="2800" b="1" dirty="0">
              <a:cs typeface="B Zar" pitchFamily="2" charset="-78"/>
            </a:endParaRP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794060323"/>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68</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cs typeface="B Zar" pitchFamily="2" charset="-78"/>
              </a:rPr>
              <a:t>مراحل تحلیل آماری سریهای </a:t>
            </a:r>
            <a:r>
              <a:rPr lang="fa-IR" altLang="en-US" sz="2800" b="1" dirty="0" smtClean="0">
                <a:cs typeface="B Zar" pitchFamily="2" charset="-78"/>
              </a:rPr>
              <a:t>زمانی:</a:t>
            </a:r>
          </a:p>
          <a:p>
            <a:pPr algn="just" eaLnBrk="1" hangingPunct="1">
              <a:lnSpc>
                <a:spcPct val="80000"/>
              </a:lnSpc>
              <a:buFontTx/>
              <a:buNone/>
            </a:pPr>
            <a:endParaRPr lang="fa-IR" altLang="en-US" sz="2800" b="1" dirty="0" smtClean="0">
              <a:cs typeface="B Zar" pitchFamily="2" charset="-78"/>
            </a:endParaRPr>
          </a:p>
          <a:p>
            <a:pPr algn="just" eaLnBrk="1" hangingPunct="1">
              <a:lnSpc>
                <a:spcPct val="80000"/>
              </a:lnSpc>
              <a:buFontTx/>
              <a:buNone/>
            </a:pPr>
            <a:r>
              <a:rPr lang="fa-IR" altLang="en-US" sz="2800" b="1" dirty="0">
                <a:solidFill>
                  <a:srgbClr val="FFC000"/>
                </a:solidFill>
                <a:cs typeface="B Zar" pitchFamily="2" charset="-78"/>
              </a:rPr>
              <a:t>یک سری زمانی مجموعه مشاهداتی است که بر حسب زمان مرتب شده باشند.</a:t>
            </a:r>
          </a:p>
          <a:p>
            <a:pPr algn="just" eaLnBrk="1" hangingPunct="1">
              <a:lnSpc>
                <a:spcPct val="80000"/>
              </a:lnSpc>
              <a:buFontTx/>
              <a:buNone/>
            </a:pPr>
            <a:r>
              <a:rPr lang="fa-IR" altLang="en-US" sz="2800" b="1" dirty="0">
                <a:cs typeface="B Zar" pitchFamily="2" charset="-78"/>
              </a:rPr>
              <a:t>1- كنترل كیفیت مشاهدات: معمولا فرض بر این است که سری های زمانی به ویژه سری های طولانی حاوی مقادیر ناهمگنی، مقادیر پرت و یا مشاهدات گم شده باشد. دراین صورت می بایست مشاهدات از این جنبه بررسی، وارسی و احتمالاً بازسازی شوند.</a:t>
            </a:r>
          </a:p>
          <a:p>
            <a:pPr algn="just" eaLnBrk="1" hangingPunct="1">
              <a:lnSpc>
                <a:spcPct val="80000"/>
              </a:lnSpc>
              <a:buFontTx/>
              <a:buNone/>
            </a:pPr>
            <a:r>
              <a:rPr lang="fa-IR" altLang="en-US" sz="2800" b="1" dirty="0">
                <a:solidFill>
                  <a:srgbClr val="00F600"/>
                </a:solidFill>
                <a:cs typeface="B Zar" pitchFamily="2" charset="-78"/>
              </a:rPr>
              <a:t>2- تحلیل توصیفی و تعیین توزیع احتمال برازنده بر مشاهدات: دراین رویه ضمن بررسی مشخصات توصیفی ، توزیع تجربی و مدل توزیع فراوانی (احتمال ) برازنده بر مشاهدات بررسی می شود.</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87807937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69</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solidFill>
                  <a:srgbClr val="00F600"/>
                </a:solidFill>
                <a:cs typeface="B Zar" pitchFamily="2" charset="-78"/>
              </a:rPr>
              <a:t>3- آشكارسازی روند و نوع آن: دراین مرحله می توان براساس روش های پارامتری و ناپارامتری وجود یا فقدان روند و نوع آن را معلوم ساخت. دراین جا می توان نشان داد كه روند خطی، سهمی ویا .... است.</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cs typeface="B Zar" pitchFamily="2" charset="-78"/>
              </a:rPr>
              <a:t>4- برآورد میزان روند: پس از احراز این واقعیت كه مشاهدات حاوی روند هستند می بایست میزان آن را متناسب با مرحله قبل برآورد نمود. توضیح این كه متناسب تر است كه اگر در مرحله 3 روند بر مبنای رویه ناپارامتری برآورد گردید می بایست میزان آن نیز برحسب روش های ناپارامتری محاسبه و برآورد گردد.</a:t>
            </a:r>
          </a:p>
          <a:p>
            <a:pPr algn="just" eaLnBrk="1" hangingPunct="1">
              <a:lnSpc>
                <a:spcPct val="80000"/>
              </a:lnSpc>
              <a:buFontTx/>
              <a:buNone/>
            </a:pPr>
            <a:r>
              <a:rPr lang="fa-IR" altLang="en-US" sz="2800" b="1" dirty="0" smtClean="0">
                <a:solidFill>
                  <a:srgbClr val="FFC000"/>
                </a:solidFill>
                <a:cs typeface="B Zar" pitchFamily="2" charset="-78"/>
              </a:rPr>
              <a:t>5-  </a:t>
            </a:r>
            <a:r>
              <a:rPr lang="fa-IR" altLang="en-US" sz="2800" b="1" dirty="0">
                <a:solidFill>
                  <a:srgbClr val="FFC000"/>
                </a:solidFill>
                <a:cs typeface="B Zar" pitchFamily="2" charset="-78"/>
              </a:rPr>
              <a:t>مدل سازی روند: دراین مرحله با به كارگیری یك مدل ساده خطی، سهمی ویا... و یا به كارگیری مدل های پیچیده تر رفتار بلند مدت عنصر اقلیمی را ارائه نمود.</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5365313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FEBEC7C-3F9E-4159-AD69-3BA6215E7C7D}" type="slidenum">
              <a:rPr lang="ar-SA">
                <a:solidFill>
                  <a:srgbClr val="FFFFFF"/>
                </a:solidFill>
              </a:rPr>
              <a:pPr>
                <a:defRPr/>
              </a:pPr>
              <a:t>7</a:t>
            </a:fld>
            <a:endParaRPr lang="en-US">
              <a:solidFill>
                <a:srgbClr val="FFFFFF"/>
              </a:solidFill>
            </a:endParaRPr>
          </a:p>
        </p:txBody>
      </p:sp>
      <p:sp>
        <p:nvSpPr>
          <p:cNvPr id="8195" name="Rectangle 3"/>
          <p:cNvSpPr>
            <a:spLocks noGrp="1" noChangeArrowheads="1"/>
          </p:cNvSpPr>
          <p:nvPr>
            <p:ph type="body" idx="4294967295"/>
          </p:nvPr>
        </p:nvSpPr>
        <p:spPr>
          <a:xfrm>
            <a:off x="457200" y="981075"/>
            <a:ext cx="8229600" cy="5043488"/>
          </a:xfrm>
        </p:spPr>
        <p:txBody>
          <a:bodyPr/>
          <a:lstStyle/>
          <a:p>
            <a:pPr algn="just" eaLnBrk="1" hangingPunct="1">
              <a:buFontTx/>
              <a:buNone/>
            </a:pPr>
            <a:r>
              <a:rPr lang="fa-IR" altLang="en-US" smtClean="0">
                <a:solidFill>
                  <a:srgbClr val="CC6600"/>
                </a:solidFill>
                <a:cs typeface="B Titr" pitchFamily="2" charset="-78"/>
              </a:rPr>
              <a:t>1-1- تغيير در درونداد انرژي</a:t>
            </a:r>
          </a:p>
          <a:p>
            <a:pPr algn="just" eaLnBrk="1" hangingPunct="1"/>
            <a:r>
              <a:rPr lang="fa-IR" altLang="en-US" b="1" smtClean="0">
                <a:cs typeface="B Zar" pitchFamily="2" charset="-78"/>
              </a:rPr>
              <a:t>همان گونه كه مي دانيم </a:t>
            </a:r>
            <a:r>
              <a:rPr lang="fa-IR" altLang="en-US" b="1" smtClean="0">
                <a:solidFill>
                  <a:srgbClr val="FFFF00"/>
                </a:solidFill>
                <a:cs typeface="B Zar" pitchFamily="2" charset="-78"/>
              </a:rPr>
              <a:t>عامل اصلي تامين انرژي سيستم اقليم، تابش خورشيد است</a:t>
            </a:r>
            <a:r>
              <a:rPr lang="fa-IR" altLang="en-US" b="1" smtClean="0">
                <a:cs typeface="B Zar" pitchFamily="2" charset="-78"/>
              </a:rPr>
              <a:t>. تابش خورشيد هم از نظر كيفي (ميزان اشعه ماوراي بنفش) و هم از نظر كمي (ظهور كلف هاي خورشيدي) تغيير مي كند.</a:t>
            </a:r>
          </a:p>
          <a:p>
            <a:pPr algn="just" eaLnBrk="1" hangingPunct="1"/>
            <a:r>
              <a:rPr lang="fa-IR" altLang="en-US" b="1" smtClean="0">
                <a:cs typeface="B Zar" pitchFamily="2" charset="-78"/>
              </a:rPr>
              <a:t>هم اكنون ستاره شناسان بر اين باورند كه لكه هاي خورشيدي، شاخص تغييرات عمده اي در سطح خورشيد مي باشند. </a:t>
            </a:r>
          </a:p>
        </p:txBody>
      </p:sp>
      <p:sp>
        <p:nvSpPr>
          <p:cNvPr id="114696" name="Rectangle 8"/>
          <p:cNvSpPr>
            <a:spLocks noGrp="1" noChangeArrowheads="1"/>
          </p:cNvSpPr>
          <p:nvPr>
            <p:ph type="title" idx="4294967295"/>
          </p:nvPr>
        </p:nvSpPr>
        <p:spPr>
          <a:xfrm>
            <a:off x="457200" y="115893"/>
            <a:ext cx="8229600" cy="576263"/>
          </a:xfrm>
        </p:spPr>
        <p:txBody>
          <a:bodyPr/>
          <a:lstStyle/>
          <a:p>
            <a:pPr eaLnBrk="1" hangingPunct="1">
              <a:defRPr/>
            </a:pPr>
            <a:r>
              <a:rPr lang="fa-IR" sz="2800" b="1" dirty="0" smtClean="0">
                <a:solidFill>
                  <a:srgbClr val="CCFF33"/>
                </a:solidFill>
              </a:rPr>
              <a:t>علل دگرگوني ها و تحولات اقليمي ( </a:t>
            </a:r>
            <a:r>
              <a:rPr lang="fa-IR" sz="2800" b="1" dirty="0" smtClean="0">
                <a:solidFill>
                  <a:srgbClr val="FFFF00"/>
                </a:solidFill>
                <a:cs typeface="B Jadid" pitchFamily="2" charset="-78"/>
              </a:rPr>
              <a:t>عوامل بيروني</a:t>
            </a:r>
            <a:r>
              <a:rPr lang="fa-IR" sz="2800" b="1" dirty="0" smtClean="0">
                <a:solidFill>
                  <a:srgbClr val="CCFF33"/>
                </a:solidFill>
              </a:rPr>
              <a:t> )</a:t>
            </a:r>
            <a:endParaRPr lang="en-US" sz="2800" b="1" dirty="0" smtClean="0">
              <a:solidFill>
                <a:srgbClr val="CCFF33"/>
              </a:solidFill>
            </a:endParaRPr>
          </a:p>
        </p:txBody>
      </p:sp>
    </p:spTree>
    <p:extLst>
      <p:ext uri="{BB962C8B-B14F-4D97-AF65-F5344CB8AC3E}">
        <p14:creationId xmlns:p14="http://schemas.microsoft.com/office/powerpoint/2010/main" val="302413908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70</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cs typeface="B Zar" pitchFamily="2" charset="-78"/>
              </a:rPr>
              <a:t>6- تعیین چرخه ها: چرخه ها برحسب تكنیك های متعدد و مختلف قابل محاسبه و برآورد هستند.</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solidFill>
                  <a:srgbClr val="FFC000"/>
                </a:solidFill>
                <a:cs typeface="B Zar" pitchFamily="2" charset="-78"/>
              </a:rPr>
              <a:t>7-  مدل سازی چرخه ها: میانگین عناصر اقلیمی در هر بازه زمانی ( روزانه ، ماهانة و سالانه) رفتاری همراه یا بدون تموج و تناوب دارند. با استفاده از توابع مثلثاتی و توابع غیر تناوبی می توان چرخه ها را مدل سازی نمود.</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r>
              <a:rPr lang="fa-IR" altLang="en-US" sz="2800" b="1" dirty="0">
                <a:cs typeface="B Zar" pitchFamily="2" charset="-78"/>
              </a:rPr>
              <a:t>8</a:t>
            </a:r>
            <a:r>
              <a:rPr lang="fa-IR" altLang="en-US" sz="2800" b="1" dirty="0">
                <a:solidFill>
                  <a:srgbClr val="00F600"/>
                </a:solidFill>
                <a:cs typeface="B Zar" pitchFamily="2" charset="-78"/>
              </a:rPr>
              <a:t>- تحلیل و مدل سازی : مدل سازی به وسیلۀ یک متغیر و یا چند متغیر انجام می شود. مدل سازی یک متغیره رفتار سری زمانی را برحسب گذشتۀ آن بررسی می کند. در حالی که در مدل های چند متغیره رفتار یک سری زمانی با رفتار سری (های) دیگر توجیه می شود. با انتخاب متغیر(های) توضیحی (مستقل) مناسب می توان تغییرات متغیر وابسته را توجیه نمود. </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46258087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71</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cs typeface="B Zar" pitchFamily="2" charset="-78"/>
              </a:rPr>
              <a:t>به منظور تحلیل سری های زمانی اقلیمی و برحسب هدف تحلیل می بایست مراحل توام یا منفرد فوق طی شود. گاه هدف از تحلیل سری های زمانی دستیابی به صحت و یا سقم مشاهدات و بازبینی یا وارسی آن هاست. </a:t>
            </a:r>
            <a:r>
              <a:rPr lang="fa-IR" altLang="en-US" sz="2800" b="1" dirty="0">
                <a:solidFill>
                  <a:srgbClr val="00F600"/>
                </a:solidFill>
                <a:cs typeface="B Zar" pitchFamily="2" charset="-78"/>
              </a:rPr>
              <a:t>دراین صورت تنها بخش نخست از مراحل فوق را می توان دنبال نمود. گاه اهداف دیگری نظیر ردیابی چرخه در عناصر اقلیمی هدف یك تحلیل سری های زمانی اقلیمی است.</a:t>
            </a:r>
            <a:r>
              <a:rPr lang="fa-IR" altLang="en-US" sz="2800" b="1" dirty="0">
                <a:cs typeface="B Zar" pitchFamily="2" charset="-78"/>
              </a:rPr>
              <a:t> دراین صورت می بایست مرحله ششم را ردیابی نمود. دریك تحلیل كامل ازسری های زمانی اقلیمی كلیه مراحل در تحلیل مورد توجه خواهد بود.</a:t>
            </a: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674251740"/>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72</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cs typeface="B Zar" pitchFamily="2" charset="-78"/>
              </a:rPr>
              <a:t>مقدمه ای در معرفی مدل ریزمقیاس نمایی آماری </a:t>
            </a:r>
            <a:r>
              <a:rPr lang="en-US" altLang="en-US" sz="2800" b="1" dirty="0" smtClean="0">
                <a:cs typeface="B Zar" pitchFamily="2" charset="-78"/>
              </a:rPr>
              <a:t>SDSM</a:t>
            </a:r>
            <a:r>
              <a:rPr lang="fa-IR" altLang="en-US" sz="2800" b="1" dirty="0" smtClean="0">
                <a:cs typeface="B Zar" pitchFamily="2" charset="-78"/>
              </a:rPr>
              <a:t>:</a:t>
            </a:r>
          </a:p>
          <a:p>
            <a:pPr algn="just" eaLnBrk="1" hangingPunct="1">
              <a:lnSpc>
                <a:spcPct val="80000"/>
              </a:lnSpc>
              <a:buFontTx/>
              <a:buNone/>
            </a:pPr>
            <a:endParaRPr lang="en-US" altLang="en-US" sz="2800" b="1" dirty="0">
              <a:cs typeface="B Zar" pitchFamily="2" charset="-78"/>
            </a:endParaRPr>
          </a:p>
          <a:p>
            <a:pPr algn="just" eaLnBrk="1" hangingPunct="1">
              <a:lnSpc>
                <a:spcPct val="80000"/>
              </a:lnSpc>
              <a:buFontTx/>
              <a:buNone/>
            </a:pPr>
            <a:r>
              <a:rPr lang="fa-IR" altLang="en-US" sz="2800" b="1" dirty="0">
                <a:solidFill>
                  <a:srgbClr val="00F600"/>
                </a:solidFill>
                <a:cs typeface="B Zar" pitchFamily="2" charset="-78"/>
              </a:rPr>
              <a:t>این مدل ارتباطات آماری بین رفتار های بزرگ مقیاس(پیش بینی كننده ها) و محلی(پیش بینی شونده ها) را بر اساس روش رگرسیون خطی چندگانه برقرار می كند.</a:t>
            </a:r>
          </a:p>
          <a:p>
            <a:pPr algn="just" eaLnBrk="1" hangingPunct="1">
              <a:lnSpc>
                <a:spcPct val="80000"/>
              </a:lnSpc>
              <a:buFontTx/>
              <a:buNone/>
            </a:pPr>
            <a:r>
              <a:rPr lang="fa-IR" altLang="en-US" sz="2800" b="1" dirty="0">
                <a:cs typeface="B Zar" pitchFamily="2" charset="-78"/>
              </a:rPr>
              <a:t> این ارتباطات با استفاده از داده های مشاهداتی ایستگاه و  بروندادهای (خروجی) مدل های گردش عمومی  در دوره مشابه دیدبانی ایجاد می شوند. فرض بر این است كه این روابط در آینده نیز صادق باشند،‌ به عبارت دیگر فرض اساسی در ریز مقیاس نمایی آماری مستقل از زمان بودن این ارتباطات است </a:t>
            </a:r>
            <a:r>
              <a:rPr lang="fa-IR" altLang="en-US" sz="2800" b="1" dirty="0">
                <a:solidFill>
                  <a:srgbClr val="FFC000"/>
                </a:solidFill>
                <a:cs typeface="B Zar" pitchFamily="2" charset="-78"/>
              </a:rPr>
              <a:t>قبل از انجام فرآیند ریزمقیاس نمایی توسط این مدل داده های مشاهداتی و داده های مدل های گردش عمومی با توجه به مقادیر میانگین و انحراف معیار آنها در دوره مورد نظر نرمالیزه می شوند. </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53648918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73</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400" b="1" dirty="0">
                <a:cs typeface="B Zar" pitchFamily="2" charset="-78"/>
              </a:rPr>
              <a:t>. </a:t>
            </a:r>
            <a:r>
              <a:rPr lang="fa-IR" altLang="en-US" sz="2400" b="1" dirty="0" smtClean="0">
                <a:cs typeface="B Zar" pitchFamily="2" charset="-78"/>
              </a:rPr>
              <a:t>این كار </a:t>
            </a:r>
            <a:r>
              <a:rPr lang="fa-IR" altLang="en-US" sz="2400" b="1" dirty="0">
                <a:cs typeface="B Zar" pitchFamily="2" charset="-78"/>
              </a:rPr>
              <a:t>به این دلیل انجام می شود كه مدل های گردش عمومی نمی توانند به خوبی اقلیم محلی را مانند دیدبانی شبیه سازی نمایند؛‌ لذا مقایسه این دو باهم قبل از نرمالیزه كردن می تواند موجب همبستگی های غیرمعقول گردد. </a:t>
            </a:r>
          </a:p>
          <a:p>
            <a:pPr algn="just" eaLnBrk="1" hangingPunct="1">
              <a:lnSpc>
                <a:spcPct val="80000"/>
              </a:lnSpc>
              <a:buFontTx/>
              <a:buNone/>
            </a:pPr>
            <a:r>
              <a:rPr lang="fa-IR" altLang="en-US" sz="2400" b="1" dirty="0">
                <a:solidFill>
                  <a:srgbClr val="FFC000"/>
                </a:solidFill>
                <a:cs typeface="B Zar" pitchFamily="2" charset="-78"/>
              </a:rPr>
              <a:t>متغیرهای پیش بینی كننده اطلاعات مربوط به حالت بزرگ مقیاس جو را فراهم می كنند؛‌ در حالیكه متغیرهای پیش بینی شوند حالت جو را در مقیاس نقطه ای/ محلی مشخص می كنند. </a:t>
            </a:r>
          </a:p>
          <a:p>
            <a:pPr algn="just" eaLnBrk="1" hangingPunct="1">
              <a:lnSpc>
                <a:spcPct val="80000"/>
              </a:lnSpc>
              <a:buFontTx/>
              <a:buNone/>
            </a:pPr>
            <a:r>
              <a:rPr lang="fa-IR" altLang="en-US" sz="2400" b="1" dirty="0">
                <a:cs typeface="B Zar" pitchFamily="2" charset="-78"/>
              </a:rPr>
              <a:t>فرآیند ریزمقیاس نمایی آماری در این مدل طی مراحل زیر انجام می شود:</a:t>
            </a:r>
          </a:p>
          <a:p>
            <a:pPr algn="just" eaLnBrk="1" hangingPunct="1">
              <a:lnSpc>
                <a:spcPct val="80000"/>
              </a:lnSpc>
              <a:buFontTx/>
              <a:buNone/>
            </a:pPr>
            <a:r>
              <a:rPr lang="fa-IR" altLang="en-US" sz="2400" b="1" dirty="0">
                <a:cs typeface="B Zar" pitchFamily="2" charset="-78"/>
              </a:rPr>
              <a:t>1-بررسی اولیه توانمندی ریزمقیاس نمایی توسط متغیرهای پیش بینی كننده / بزرگ مقیاس،</a:t>
            </a:r>
          </a:p>
          <a:p>
            <a:pPr algn="just" eaLnBrk="1" hangingPunct="1">
              <a:lnSpc>
                <a:spcPct val="80000"/>
              </a:lnSpc>
              <a:buFontTx/>
              <a:buNone/>
            </a:pPr>
            <a:r>
              <a:rPr lang="fa-IR" altLang="en-US" sz="2400" b="1" dirty="0">
                <a:solidFill>
                  <a:srgbClr val="00F600"/>
                </a:solidFill>
                <a:cs typeface="B Zar" pitchFamily="2" charset="-78"/>
              </a:rPr>
              <a:t>2-واسنجی مدل ریزمقیاس نمایی. متغیرهای بزرگ مقیاس معرفی شده در مرحله 1،‌ برای تعیین روابط همبستگی خطی چند متغیره استفاده می شوند. </a:t>
            </a:r>
          </a:p>
          <a:p>
            <a:pPr algn="just" eaLnBrk="1" hangingPunct="1">
              <a:lnSpc>
                <a:spcPct val="80000"/>
              </a:lnSpc>
              <a:buFontTx/>
              <a:buNone/>
            </a:pPr>
            <a:r>
              <a:rPr lang="fa-IR" altLang="en-US" sz="2400" b="1" dirty="0">
                <a:cs typeface="B Zar" pitchFamily="2" charset="-78"/>
              </a:rPr>
              <a:t>مقیاس زمانی مدل های آماری طراحی شده در این مرحله می توانند ماهانه،‌ فصلی و یا سالانه باشند. واریانس و خطای استاندارد مدل مشخص می شوند،</a:t>
            </a:r>
          </a:p>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endParaRPr lang="fa-IR" altLang="en-US" sz="20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30501183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74</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solidFill>
                  <a:srgbClr val="00F600"/>
                </a:solidFill>
                <a:cs typeface="B Zar" pitchFamily="2" charset="-78"/>
              </a:rPr>
              <a:t>3-تولید چندین سری از وضعیت جاری اقلیم با استفاده از پیش بینی كننده های مشاهداتی. بلافاصله بعد از اینكه مدل آماری طراحی شد، می توان انرا ارزیابی كرد. مولفه تصادفی </a:t>
            </a:r>
            <a:r>
              <a:rPr lang="en-US" altLang="en-US" sz="2800" b="1" dirty="0">
                <a:solidFill>
                  <a:srgbClr val="00F600"/>
                </a:solidFill>
                <a:cs typeface="B Zar" pitchFamily="2" charset="-78"/>
              </a:rPr>
              <a:t>SDSM </a:t>
            </a:r>
            <a:r>
              <a:rPr lang="fa-IR" altLang="en-US" sz="2800" b="1" dirty="0">
                <a:solidFill>
                  <a:srgbClr val="00F600"/>
                </a:solidFill>
                <a:cs typeface="B Zar" pitchFamily="2" charset="-78"/>
              </a:rPr>
              <a:t>می تواند به شما در تولید سری های مختلفی از داده های شبیه سازی شده (تا 100 سری) كه دارای مشخصات آماری یكسانی هستند، كمك نماید؛ اما مقادیر روزانه هر سری با همدیگر متفاوت می باشد،</a:t>
            </a:r>
          </a:p>
          <a:p>
            <a:pPr algn="just" eaLnBrk="1" hangingPunct="1">
              <a:lnSpc>
                <a:spcPct val="80000"/>
              </a:lnSpc>
              <a:buFontTx/>
              <a:buNone/>
            </a:pPr>
            <a:r>
              <a:rPr lang="fa-IR" altLang="en-US" sz="2800" b="1" dirty="0">
                <a:cs typeface="B Zar" pitchFamily="2" charset="-78"/>
              </a:rPr>
              <a:t> 4-تولید سری های مختلفی از داده های هواشناسی با استفاده از متغیرهای پیش بینی كننده </a:t>
            </a:r>
            <a:r>
              <a:rPr lang="en-US" altLang="en-US" sz="2800" b="1" dirty="0">
                <a:cs typeface="B Zar" pitchFamily="2" charset="-78"/>
              </a:rPr>
              <a:t>GCM . </a:t>
            </a:r>
            <a:r>
              <a:rPr lang="fa-IR" altLang="en-US" sz="2800" b="1" dirty="0">
                <a:cs typeface="B Zar" pitchFamily="2" charset="-78"/>
              </a:rPr>
              <a:t>این سری داده ها با استفاده از روابط آماری رگرسیون خطی چند متغیره حاصل از مرحله دوم بدست می آیند،</a:t>
            </a:r>
          </a:p>
          <a:p>
            <a:pPr algn="just" eaLnBrk="1" hangingPunct="1">
              <a:lnSpc>
                <a:spcPct val="80000"/>
              </a:lnSpc>
              <a:buFontTx/>
              <a:buNone/>
            </a:pPr>
            <a:r>
              <a:rPr lang="fa-IR" altLang="en-US" sz="2800" b="1" dirty="0">
                <a:solidFill>
                  <a:srgbClr val="FFC000"/>
                </a:solidFill>
                <a:cs typeface="B Zar" pitchFamily="2" charset="-78"/>
              </a:rPr>
              <a:t>5-مرحله نهایی آنالیز داده های پیش بینی شده (سناریوهای  تغییر اقلیم) و مشاهداتی می باشد. در این مرحله مشخصات آماری سناریوی تغییر اقلیم را می توان با رفتار مشاهداتی ایستگاه مقایسه و مورد تجزیه و تحلیل قرار داد. </a:t>
            </a: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537210487"/>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75</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solidFill>
                  <a:srgbClr val="FFC000"/>
                </a:solidFill>
                <a:cs typeface="B Zar" pitchFamily="2" charset="-78"/>
              </a:rPr>
              <a:t>برخی از متغیرهای  پیش بینی كنننده/ بزرگ مقیاس مدل های گردش عمومی مورد استفاده در مدل </a:t>
            </a:r>
            <a:r>
              <a:rPr lang="en-US" altLang="en-US" sz="2800" b="1" dirty="0">
                <a:solidFill>
                  <a:srgbClr val="FFC000"/>
                </a:solidFill>
                <a:cs typeface="B Zar" pitchFamily="2" charset="-78"/>
              </a:rPr>
              <a:t>SDSM </a:t>
            </a:r>
            <a:r>
              <a:rPr lang="fa-IR" altLang="en-US" sz="2800" b="1" dirty="0">
                <a:solidFill>
                  <a:srgbClr val="FFC000"/>
                </a:solidFill>
                <a:cs typeface="B Zar" pitchFamily="2" charset="-78"/>
              </a:rPr>
              <a:t>عبارتند از:</a:t>
            </a:r>
          </a:p>
          <a:p>
            <a:pPr algn="just" eaLnBrk="1" hangingPunct="1">
              <a:buFontTx/>
              <a:buNone/>
            </a:pPr>
            <a:r>
              <a:rPr lang="fa-IR" altLang="en-US" sz="2800" b="1" dirty="0">
                <a:cs typeface="B Zar" pitchFamily="2" charset="-78"/>
              </a:rPr>
              <a:t>دمای 2 متری، فشار سطح متوسط دریا، ارتفاع ‍ژئوپتانسیلی 500 میلیباری، ارتفاع ژئوپتانسیلی سطح 850 میلیباری،‌رطوبت نسبی مجاور سطح زمین،‌رطوبت نسبی سطح 500 میلیباری،‌رطوبت نسبی سطح 850 میلیباری،‌ رطوبت ویژه مجاور سطح زمین،‌ رطوبت ویژه سطح 500 میلیباری، رطوبت ویژه سطح 850 میلیباری،‌ سرعت باد زمینگرد، تاوایی، مولفه  مداری باد،‌مولفه نصف النهاری باد، واگرایی و سمت باد. از بین متغیرهای فوق فقط متغیر سمت باد نرمالیزه نمی شود. </a:t>
            </a: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656309820"/>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76</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6781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619531"/>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77</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b="1" dirty="0">
                <a:solidFill>
                  <a:srgbClr val="FF0000"/>
                </a:solidFill>
                <a:cs typeface="B Titr" panose="00000700000000000000" pitchFamily="2" charset="-78"/>
              </a:rPr>
              <a:t>مدل </a:t>
            </a:r>
            <a:r>
              <a:rPr lang="en-US" altLang="en-US" b="1" dirty="0">
                <a:solidFill>
                  <a:srgbClr val="FF0000"/>
                </a:solidFill>
                <a:cs typeface="B Titr" panose="00000700000000000000" pitchFamily="2" charset="-78"/>
              </a:rPr>
              <a:t>HadCM3 </a:t>
            </a:r>
            <a:r>
              <a:rPr lang="fa-IR" altLang="en-US" b="1" dirty="0" smtClean="0">
                <a:solidFill>
                  <a:srgbClr val="FF0000"/>
                </a:solidFill>
                <a:cs typeface="B Titr" panose="00000700000000000000" pitchFamily="2" charset="-78"/>
              </a:rPr>
              <a:t>:</a:t>
            </a:r>
          </a:p>
          <a:p>
            <a:pPr algn="just" eaLnBrk="1" hangingPunct="1">
              <a:buFontTx/>
              <a:buNone/>
            </a:pPr>
            <a:r>
              <a:rPr lang="en-US" altLang="en-US" sz="2600" b="1" dirty="0">
                <a:cs typeface="B Zar" pitchFamily="2" charset="-78"/>
              </a:rPr>
              <a:t> HadCM3 </a:t>
            </a:r>
            <a:r>
              <a:rPr lang="fa-IR" altLang="en-US" sz="2600" b="1" dirty="0">
                <a:cs typeface="B Zar" pitchFamily="2" charset="-78"/>
              </a:rPr>
              <a:t>از نوع مدل هاي گردش عمومي جفت شده جوي-اقيانوسي </a:t>
            </a:r>
            <a:r>
              <a:rPr lang="en-US" altLang="en-US" sz="2600" b="1" dirty="0" smtClean="0">
                <a:cs typeface="B Zar" pitchFamily="2" charset="-78"/>
              </a:rPr>
              <a:t>AOGCM </a:t>
            </a:r>
            <a:r>
              <a:rPr lang="fa-IR" altLang="en-US" sz="2600" b="1" dirty="0">
                <a:cs typeface="B Zar" pitchFamily="2" charset="-78"/>
              </a:rPr>
              <a:t>است كه مخفف </a:t>
            </a:r>
          </a:p>
          <a:p>
            <a:pPr algn="just" eaLnBrk="1" hangingPunct="1">
              <a:buFontTx/>
              <a:buNone/>
            </a:pPr>
            <a:r>
              <a:rPr lang="en-US" altLang="en-US" sz="2000" b="1" dirty="0">
                <a:solidFill>
                  <a:srgbClr val="FFC000"/>
                </a:solidFill>
                <a:cs typeface="B Zar" pitchFamily="2" charset="-78"/>
              </a:rPr>
              <a:t>Hadley Coupled Atmosphere-Ocean General Circulation Model </a:t>
            </a:r>
          </a:p>
          <a:p>
            <a:pPr algn="just" eaLnBrk="1" hangingPunct="1">
              <a:buFontTx/>
              <a:buNone/>
            </a:pPr>
            <a:r>
              <a:rPr lang="fa-IR" altLang="en-US" sz="2600" b="1" dirty="0">
                <a:cs typeface="B Zar" pitchFamily="2" charset="-78"/>
              </a:rPr>
              <a:t>بوده و در مركز هادلي سازمان هواشناسی انگليس طراحي و توسعه يافته است. </a:t>
            </a:r>
          </a:p>
          <a:p>
            <a:pPr algn="just" eaLnBrk="1" hangingPunct="1">
              <a:buFontTx/>
              <a:buNone/>
            </a:pPr>
            <a:r>
              <a:rPr lang="fa-IR" altLang="en-US" sz="2600" b="1" dirty="0">
                <a:solidFill>
                  <a:srgbClr val="FFC000"/>
                </a:solidFill>
                <a:cs typeface="B Zar" pitchFamily="2" charset="-78"/>
              </a:rPr>
              <a:t>توصيف اين مدل توسط گوردن و ديگران (2000) و پوپ و ديگران(2000) انجام شده است. </a:t>
            </a:r>
          </a:p>
          <a:p>
            <a:pPr algn="just" eaLnBrk="1" hangingPunct="1">
              <a:buFontTx/>
              <a:buNone/>
            </a:pPr>
            <a:r>
              <a:rPr lang="fa-IR" altLang="en-US" sz="2600" b="1" dirty="0" smtClean="0">
                <a:solidFill>
                  <a:srgbClr val="00F600"/>
                </a:solidFill>
                <a:cs typeface="B Zar" pitchFamily="2" charset="-78"/>
              </a:rPr>
              <a:t> </a:t>
            </a:r>
            <a:r>
              <a:rPr lang="en-US" altLang="en-US" sz="2600" b="1" dirty="0">
                <a:solidFill>
                  <a:srgbClr val="00F600"/>
                </a:solidFill>
                <a:cs typeface="B Zar" pitchFamily="2" charset="-78"/>
              </a:rPr>
              <a:t>HadCM3  </a:t>
            </a:r>
            <a:r>
              <a:rPr lang="fa-IR" altLang="en-US" sz="2600" b="1" dirty="0">
                <a:solidFill>
                  <a:srgbClr val="00F600"/>
                </a:solidFill>
                <a:cs typeface="B Zar" pitchFamily="2" charset="-78"/>
              </a:rPr>
              <a:t>از دو مولفه جوی و اقیانوسی به نام های  </a:t>
            </a:r>
            <a:r>
              <a:rPr lang="en-US" altLang="en-US" sz="2600" b="1" dirty="0">
                <a:solidFill>
                  <a:srgbClr val="00F600"/>
                </a:solidFill>
                <a:cs typeface="B Zar" pitchFamily="2" charset="-78"/>
              </a:rPr>
              <a:t>HadAM3 </a:t>
            </a:r>
            <a:r>
              <a:rPr lang="fa-IR" altLang="en-US" sz="2600" b="1" dirty="0">
                <a:solidFill>
                  <a:srgbClr val="00F600"/>
                </a:solidFill>
                <a:cs typeface="B Zar" pitchFamily="2" charset="-78"/>
              </a:rPr>
              <a:t>مدل جوی و </a:t>
            </a:r>
            <a:r>
              <a:rPr lang="en-US" altLang="en-US" sz="2600" b="1" dirty="0">
                <a:solidFill>
                  <a:srgbClr val="00F600"/>
                </a:solidFill>
                <a:cs typeface="B Zar" pitchFamily="2" charset="-78"/>
              </a:rPr>
              <a:t>HadOM3 </a:t>
            </a:r>
            <a:r>
              <a:rPr lang="fa-IR" altLang="en-US" sz="2600" b="1" dirty="0">
                <a:solidFill>
                  <a:srgbClr val="00F600"/>
                </a:solidFill>
                <a:cs typeface="B Zar" pitchFamily="2" charset="-78"/>
              </a:rPr>
              <a:t>مدل اقیانوسی که دارای یک مدل یخ-دریا نیز می باشد، تشکیل شده است. </a:t>
            </a:r>
          </a:p>
          <a:p>
            <a:pPr algn="just" eaLnBrk="1" hangingPunct="1">
              <a:buFontTx/>
              <a:buNone/>
            </a:pPr>
            <a:endParaRPr lang="fa-IR" altLang="en-US" sz="26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79155927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78</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cs typeface="B Zar" pitchFamily="2" charset="-78"/>
              </a:rPr>
              <a:t>این مدل نیازی به تنظیمات شار سطحی  (شار مصنوعی اضافی برای سطح اقیانوس) برای بهبود شبیه سازی ندارد. شبیه سازی ها بر مبنای تقویم سال 360 روزه و ماه های 30 روزه انجام می شود. </a:t>
            </a:r>
          </a:p>
          <a:p>
            <a:pPr algn="just" eaLnBrk="1" hangingPunct="1">
              <a:buFontTx/>
              <a:buNone/>
            </a:pPr>
            <a:r>
              <a:rPr lang="fa-IR" altLang="en-US" sz="2800" b="1" dirty="0">
                <a:solidFill>
                  <a:srgbClr val="FFC000"/>
                </a:solidFill>
                <a:cs typeface="B Zar" pitchFamily="2" charset="-78"/>
              </a:rPr>
              <a:t>قدرت تفکیک بالای مولفه اقیانوسی، مهمترین مزیت این مدل می باشد. از جمله دیگر مزیت این مدل هماهنگی خوب بین مولفه های جوی و اقیانوسی آن می باشد. </a:t>
            </a:r>
          </a:p>
          <a:p>
            <a:pPr algn="just" eaLnBrk="1" hangingPunct="1">
              <a:buFontTx/>
              <a:buNone/>
            </a:pPr>
            <a:r>
              <a:rPr lang="fa-IR" altLang="en-US" sz="2800" b="1" dirty="0">
                <a:cs typeface="B Zar" pitchFamily="2" charset="-78"/>
              </a:rPr>
              <a:t>در شکل 1 ساختار کلی مدل مشاهده می شود. نرم افزار  </a:t>
            </a:r>
            <a:r>
              <a:rPr lang="en-US" altLang="en-US" sz="2800" b="1" dirty="0">
                <a:cs typeface="B Zar" pitchFamily="2" charset="-78"/>
              </a:rPr>
              <a:t>PRECIS </a:t>
            </a:r>
            <a:r>
              <a:rPr lang="fa-IR" altLang="en-US" sz="2800" b="1" dirty="0">
                <a:cs typeface="B Zar" pitchFamily="2" charset="-78"/>
              </a:rPr>
              <a:t>از داده های مدل </a:t>
            </a:r>
            <a:r>
              <a:rPr lang="en-US" altLang="en-US" sz="2800" b="1" dirty="0">
                <a:cs typeface="B Zar" pitchFamily="2" charset="-78"/>
              </a:rPr>
              <a:t>HAdCM3 </a:t>
            </a:r>
            <a:r>
              <a:rPr lang="fa-IR" altLang="en-US" sz="2800" b="1" dirty="0">
                <a:cs typeface="B Zar" pitchFamily="2" charset="-78"/>
              </a:rPr>
              <a:t>برای ریزمقیاس نمایی دینامیکی استفاده می کند.</a:t>
            </a: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817271624"/>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79</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640387"/>
          </a:xfrm>
        </p:spPr>
        <p:txBody>
          <a:bodyPr/>
          <a:lstStyle/>
          <a:p>
            <a:pPr algn="ctr" eaLnBrk="1" hangingPunct="1">
              <a:lnSpc>
                <a:spcPct val="80000"/>
              </a:lnSpc>
              <a:buFontTx/>
              <a:buNone/>
            </a:pPr>
            <a:r>
              <a:rPr lang="fa-IR" altLang="en-US" sz="2800" b="1" dirty="0">
                <a:solidFill>
                  <a:srgbClr val="FFC000"/>
                </a:solidFill>
                <a:cs typeface="B Zar" pitchFamily="2" charset="-78"/>
              </a:rPr>
              <a:t>شكل1. ‌ساختار افقي و قائم مدل جفت شده جوي-اقيانوسي </a:t>
            </a:r>
            <a:r>
              <a:rPr lang="en-US" altLang="en-US" sz="2800" b="1" dirty="0" smtClean="0">
                <a:solidFill>
                  <a:srgbClr val="FFC000"/>
                </a:solidFill>
                <a:cs typeface="B Zar" pitchFamily="2" charset="-78"/>
              </a:rPr>
              <a:t>HadCM3</a:t>
            </a:r>
            <a:endParaRPr lang="fa-IR" altLang="en-US" sz="2800" b="1" dirty="0" smtClean="0">
              <a:solidFill>
                <a:srgbClr val="FFC000"/>
              </a:solidFill>
              <a:cs typeface="B Zar" pitchFamily="2" charset="-78"/>
            </a:endParaRPr>
          </a:p>
          <a:p>
            <a:pPr algn="ctr"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81200"/>
            <a:ext cx="5638800" cy="436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1441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74CA096-4978-4FC3-A3CD-AF19EBF65AD1}" type="slidenum">
              <a:rPr lang="ar-SA">
                <a:solidFill>
                  <a:srgbClr val="FFFFFF"/>
                </a:solidFill>
              </a:rPr>
              <a:pPr>
                <a:defRPr/>
              </a:pPr>
              <a:t>8</a:t>
            </a:fld>
            <a:endParaRPr lang="en-US">
              <a:solidFill>
                <a:srgbClr val="FFFFFF"/>
              </a:solidFill>
            </a:endParaRPr>
          </a:p>
        </p:txBody>
      </p:sp>
      <p:sp>
        <p:nvSpPr>
          <p:cNvPr id="9219" name="Rectangle 3"/>
          <p:cNvSpPr>
            <a:spLocks noGrp="1" noChangeArrowheads="1"/>
          </p:cNvSpPr>
          <p:nvPr>
            <p:ph type="body" idx="4294967295"/>
          </p:nvPr>
        </p:nvSpPr>
        <p:spPr>
          <a:xfrm>
            <a:off x="457200" y="981075"/>
            <a:ext cx="8229600" cy="5043488"/>
          </a:xfrm>
        </p:spPr>
        <p:txBody>
          <a:bodyPr/>
          <a:lstStyle/>
          <a:p>
            <a:pPr algn="just" eaLnBrk="1" hangingPunct="1">
              <a:lnSpc>
                <a:spcPct val="90000"/>
              </a:lnSpc>
              <a:buFontTx/>
              <a:buNone/>
            </a:pPr>
            <a:r>
              <a:rPr lang="fa-IR" altLang="en-US" sz="2800" smtClean="0">
                <a:solidFill>
                  <a:srgbClr val="CC6600"/>
                </a:solidFill>
                <a:cs typeface="B Titr" pitchFamily="2" charset="-78"/>
              </a:rPr>
              <a:t>1-2- برخورد اجرام آسماني با جو زمين</a:t>
            </a:r>
          </a:p>
          <a:p>
            <a:pPr algn="just" eaLnBrk="1" hangingPunct="1">
              <a:lnSpc>
                <a:spcPct val="90000"/>
              </a:lnSpc>
            </a:pPr>
            <a:r>
              <a:rPr lang="fa-IR" altLang="en-US" sz="2800" b="1" smtClean="0">
                <a:solidFill>
                  <a:schemeClr val="hlink"/>
                </a:solidFill>
                <a:cs typeface="B Zar" pitchFamily="2" charset="-78"/>
              </a:rPr>
              <a:t>از ميان عواملي كه اثرات ناگهاني و ناپايدار بر اقليم جا مي گذارد، مي توان برخورد ستاره دنباله دار يا سيارك ها با زمين را ذكر نمود.</a:t>
            </a:r>
          </a:p>
          <a:p>
            <a:pPr algn="just" eaLnBrk="1" hangingPunct="1">
              <a:lnSpc>
                <a:spcPct val="90000"/>
              </a:lnSpc>
            </a:pPr>
            <a:r>
              <a:rPr lang="fa-IR" altLang="en-US" sz="2800" b="1" smtClean="0">
                <a:cs typeface="B Zar" pitchFamily="2" charset="-78"/>
              </a:rPr>
              <a:t>اگر جسمي به قطر 150 كيلومتر و سرعت بيش از 20 كيلومتر در ثانيه به جو زمين وارد شود، 60 ميليون مگا تن انرژي آزاد نموده، با وجود اينكه در حين عبور از جو زمين متلاشي شده و قسمت اعظم جرم خود را از دست مي دهد، گودالي به قطر 150 كيلومتر در سطح زمين ايجاد خواهد كرد. غبار حاصل از حفر گودال و تلاشي حين گذر جسم، جو را غبار آلود و كدر ساخته و با آزاد شدن انرژي، دماي جو 3-2 هزار كالري گرم تر مي شود.</a:t>
            </a:r>
          </a:p>
        </p:txBody>
      </p:sp>
      <p:sp>
        <p:nvSpPr>
          <p:cNvPr id="114696" name="Rectangle 8"/>
          <p:cNvSpPr>
            <a:spLocks noGrp="1" noChangeArrowheads="1"/>
          </p:cNvSpPr>
          <p:nvPr>
            <p:ph type="title" idx="4294967295"/>
          </p:nvPr>
        </p:nvSpPr>
        <p:spPr>
          <a:xfrm>
            <a:off x="457200" y="115893"/>
            <a:ext cx="8229600" cy="576263"/>
          </a:xfrm>
        </p:spPr>
        <p:txBody>
          <a:bodyPr/>
          <a:lstStyle/>
          <a:p>
            <a:pPr eaLnBrk="1" hangingPunct="1">
              <a:defRPr/>
            </a:pPr>
            <a:r>
              <a:rPr lang="fa-IR" sz="2800" b="1" dirty="0" smtClean="0">
                <a:solidFill>
                  <a:srgbClr val="CCFF33"/>
                </a:solidFill>
              </a:rPr>
              <a:t>علل دگرگوني ها و تحولات اقليمي ( </a:t>
            </a:r>
            <a:r>
              <a:rPr lang="fa-IR" sz="2800" b="1" dirty="0" smtClean="0">
                <a:solidFill>
                  <a:srgbClr val="FFFF00"/>
                </a:solidFill>
                <a:cs typeface="B Jadid" pitchFamily="2" charset="-78"/>
              </a:rPr>
              <a:t>عوامل بيروني</a:t>
            </a:r>
            <a:r>
              <a:rPr lang="fa-IR" sz="2800" b="1" dirty="0" smtClean="0">
                <a:solidFill>
                  <a:srgbClr val="CCFF33"/>
                </a:solidFill>
              </a:rPr>
              <a:t> )</a:t>
            </a:r>
            <a:endParaRPr lang="en-US" sz="2800" b="1" dirty="0" smtClean="0">
              <a:solidFill>
                <a:srgbClr val="CCFF33"/>
              </a:solidFill>
            </a:endParaRPr>
          </a:p>
        </p:txBody>
      </p:sp>
    </p:spTree>
    <p:extLst>
      <p:ext uri="{BB962C8B-B14F-4D97-AF65-F5344CB8AC3E}">
        <p14:creationId xmlns:p14="http://schemas.microsoft.com/office/powerpoint/2010/main" val="395225058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80</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153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525877"/>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81</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b="1" dirty="0">
                <a:cs typeface="B Zar" pitchFamily="2" charset="-78"/>
              </a:rPr>
              <a:t>ویژگیهای مدل </a:t>
            </a:r>
            <a:r>
              <a:rPr lang="en-US" altLang="en-US" b="1" dirty="0" smtClean="0">
                <a:cs typeface="B Zar" pitchFamily="2" charset="-78"/>
              </a:rPr>
              <a:t>LARS-WG</a:t>
            </a:r>
            <a:r>
              <a:rPr lang="fa-IR" altLang="en-US" b="1" dirty="0" smtClean="0">
                <a:cs typeface="B Zar" pitchFamily="2" charset="-78"/>
              </a:rPr>
              <a:t>:</a:t>
            </a:r>
          </a:p>
          <a:p>
            <a:pPr algn="just" eaLnBrk="1" hangingPunct="1">
              <a:buFontTx/>
              <a:buNone/>
            </a:pPr>
            <a:r>
              <a:rPr lang="en-US" altLang="en-US" sz="2800" b="1" dirty="0">
                <a:solidFill>
                  <a:srgbClr val="00F600"/>
                </a:solidFill>
                <a:cs typeface="B Zar" pitchFamily="2" charset="-78"/>
              </a:rPr>
              <a:t>LARS-WG </a:t>
            </a:r>
            <a:r>
              <a:rPr lang="fa-IR" altLang="en-US" sz="2800" b="1" dirty="0">
                <a:solidFill>
                  <a:srgbClr val="00F600"/>
                </a:solidFill>
                <a:cs typeface="B Zar" pitchFamily="2" charset="-78"/>
              </a:rPr>
              <a:t>یکی از مشهورترین مدل های مولد داده های تصادفی وضع هواست که برای تولید مقادیر بارش ، تابش ، درجه حرارت های بیشینه و کمینه روزانه در یک ایستگاه تحت شرایط اقلیم پایه و آینده به کار می رود . </a:t>
            </a:r>
          </a:p>
          <a:p>
            <a:pPr algn="just" eaLnBrk="1" hangingPunct="1">
              <a:buFontTx/>
              <a:buNone/>
            </a:pPr>
            <a:r>
              <a:rPr lang="fa-IR" altLang="en-US" sz="2800" b="1" dirty="0">
                <a:cs typeface="B Zar" pitchFamily="2" charset="-78"/>
              </a:rPr>
              <a:t>نسخه اولیه </a:t>
            </a:r>
            <a:r>
              <a:rPr lang="en-US" altLang="en-US" sz="2800" b="1" dirty="0">
                <a:cs typeface="B Zar" pitchFamily="2" charset="-78"/>
              </a:rPr>
              <a:t>LARS-WG </a:t>
            </a:r>
            <a:r>
              <a:rPr lang="fa-IR" altLang="en-US" sz="2800" b="1" dirty="0">
                <a:cs typeface="B Zar" pitchFamily="2" charset="-78"/>
              </a:rPr>
              <a:t>در بوداپست در سال 1990 به عنوان بخشی از پروژه ارزیابی ریسک کشاورزی در کشور مجارستان ابداع شد.(باباییان و همکاران ،87).</a:t>
            </a:r>
          </a:p>
          <a:p>
            <a:pPr algn="just" eaLnBrk="1" hangingPunct="1">
              <a:buFontTx/>
              <a:buNone/>
            </a:pPr>
            <a:r>
              <a:rPr lang="fa-IR" altLang="en-US" sz="2800" b="1" dirty="0">
                <a:solidFill>
                  <a:srgbClr val="FFC000"/>
                </a:solidFill>
                <a:cs typeface="B Zar" pitchFamily="2" charset="-78"/>
              </a:rPr>
              <a:t>در مدل </a:t>
            </a:r>
            <a:r>
              <a:rPr lang="en-US" altLang="en-US" sz="2800" b="1" dirty="0">
                <a:solidFill>
                  <a:srgbClr val="FFC000"/>
                </a:solidFill>
                <a:cs typeface="B Zar" pitchFamily="2" charset="-78"/>
              </a:rPr>
              <a:t>LARS-WG </a:t>
            </a:r>
            <a:r>
              <a:rPr lang="fa-IR" altLang="en-US" sz="2800" b="1" dirty="0">
                <a:solidFill>
                  <a:srgbClr val="FFC000"/>
                </a:solidFill>
                <a:cs typeface="B Zar" pitchFamily="2" charset="-78"/>
              </a:rPr>
              <a:t>مدلسازی بارش و احتمال وقوع آن از روش توزیع نیمه تجربی و زنجیره مارکف و مدلسازس تابش بر اساس توزیع نیمه تجربی و مدلسازی دما با استفاده از سری فوریه انجام می شود(سمنوف و بارو،2002).</a:t>
            </a:r>
          </a:p>
          <a:p>
            <a:pPr algn="just" eaLnBrk="1" hangingPunct="1">
              <a:buFontTx/>
              <a:buNone/>
            </a:pPr>
            <a:endParaRPr lang="fa-IR" altLang="en-US" sz="2800" b="1" dirty="0">
              <a:cs typeface="B Zar" pitchFamily="2" charset="-78"/>
            </a:endParaRP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88361451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82</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endParaRPr lang="fa-IR" altLang="en-US" sz="2800" b="1" dirty="0" smtClean="0">
              <a:cs typeface="B Zar" pitchFamily="2" charset="-78"/>
            </a:endParaRPr>
          </a:p>
          <a:p>
            <a:pPr algn="just" eaLnBrk="1" hangingPunct="1">
              <a:buFontTx/>
              <a:buNone/>
            </a:pPr>
            <a:r>
              <a:rPr lang="fa-IR" altLang="en-US" sz="2800" b="1" dirty="0" smtClean="0">
                <a:cs typeface="B Zar" pitchFamily="2" charset="-78"/>
              </a:rPr>
              <a:t>برای </a:t>
            </a:r>
            <a:r>
              <a:rPr lang="fa-IR" altLang="en-US" sz="2800" b="1" dirty="0">
                <a:cs typeface="B Zar" pitchFamily="2" charset="-78"/>
              </a:rPr>
              <a:t>تولید داده  توسط مدل </a:t>
            </a:r>
            <a:r>
              <a:rPr lang="en-US" altLang="en-US" sz="2800" b="1" dirty="0">
                <a:cs typeface="B Zar" pitchFamily="2" charset="-78"/>
              </a:rPr>
              <a:t>LARS-WG </a:t>
            </a:r>
            <a:r>
              <a:rPr lang="fa-IR" altLang="en-US" sz="2800" b="1" dirty="0">
                <a:cs typeface="B Zar" pitchFamily="2" charset="-78"/>
              </a:rPr>
              <a:t>ابتدا باید مشخصات هر ایستگاه شامل نام ، موقعیت مکانی و ارتفاع از سطح دریا و همچنین فایل داده های هواشناسی روزانه در دوره مشاهداتی به عنوان ورودی به مدل داده شود.</a:t>
            </a:r>
          </a:p>
          <a:p>
            <a:pPr algn="just" eaLnBrk="1" hangingPunct="1">
              <a:buFontTx/>
              <a:buNone/>
            </a:pPr>
            <a:r>
              <a:rPr lang="fa-IR" altLang="en-US" sz="2800" b="1" dirty="0">
                <a:solidFill>
                  <a:srgbClr val="00F600"/>
                </a:solidFill>
                <a:cs typeface="B Zar" pitchFamily="2" charset="-78"/>
              </a:rPr>
              <a:t>سپس توسط مدل </a:t>
            </a:r>
            <a:r>
              <a:rPr lang="en-US" altLang="en-US" sz="2800" b="1" dirty="0">
                <a:solidFill>
                  <a:srgbClr val="00F600"/>
                </a:solidFill>
                <a:cs typeface="B Zar" pitchFamily="2" charset="-78"/>
              </a:rPr>
              <a:t>LARS-WG </a:t>
            </a:r>
            <a:r>
              <a:rPr lang="fa-IR" altLang="en-US" sz="2800" b="1" dirty="0">
                <a:solidFill>
                  <a:srgbClr val="00F600"/>
                </a:solidFill>
                <a:cs typeface="B Zar" pitchFamily="2" charset="-78"/>
              </a:rPr>
              <a:t>این داده ها آنالیز گردد که حاصل آن یک فایل متنی خلاصه شده شامل خصوصیات آماری داده های مشاهداتی بصورت میانگین های ماهانه و فصلی برای کل دوره تحت بررسی می باشد.</a:t>
            </a:r>
          </a:p>
          <a:p>
            <a:pPr algn="just" eaLnBrk="1" hangingPunct="1">
              <a:buFontTx/>
              <a:buNone/>
            </a:pPr>
            <a:endParaRPr lang="fa-IR" altLang="en-US" sz="2800" b="1" dirty="0">
              <a:cs typeface="B Zar" pitchFamily="2" charset="-78"/>
            </a:endParaRP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182536061"/>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83</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cs typeface="B Zar" pitchFamily="2" charset="-78"/>
              </a:rPr>
              <a:t>سپس مدل با توجه به روند موجود در سری زمانی داده های مشاهداتی اقدام به باز تولید داده های ایستگاهها در همین دوره کرده و در نهایت با استفاده از آزمونهای آماری و رسم نمودار ، میانگین های ماهانه داده های شبیه سازی شده با داده های مشاهداتی مقایسه می گردد تا توانایی مدل در شبیه سازی داده های هواشناسی مورد ارزیابی قرار گیرد.</a:t>
            </a:r>
          </a:p>
          <a:p>
            <a:pPr algn="just" eaLnBrk="1" hangingPunct="1">
              <a:buFontTx/>
              <a:buNone/>
            </a:pPr>
            <a:r>
              <a:rPr lang="fa-IR" altLang="en-US" sz="2800" b="1" dirty="0">
                <a:solidFill>
                  <a:srgbClr val="00F600"/>
                </a:solidFill>
                <a:cs typeface="B Zar" pitchFamily="2" charset="-78"/>
              </a:rPr>
              <a:t>پس از ارزیابی توانمندی مدل در هر ایستگاه جهت تولید داده برای دوره های آینده لازم است فایل سناریوی تغییر اقلیم با توجه به خروجی مدل گردش عمومی جو برای محل مورد مطالعه تدوین و برای مدل تعریف شود(سمنوف و بارو ،2002).</a:t>
            </a:r>
          </a:p>
          <a:p>
            <a:pPr algn="just" eaLnBrk="1" hangingPunct="1">
              <a:buFontTx/>
              <a:buNone/>
            </a:pPr>
            <a:endParaRPr lang="fa-IR" altLang="en-US" sz="2800" b="1" dirty="0">
              <a:cs typeface="B Zar" pitchFamily="2" charset="-78"/>
            </a:endParaRP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633576469"/>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84</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600" b="1" dirty="0">
                <a:solidFill>
                  <a:srgbClr val="00F600"/>
                </a:solidFill>
                <a:cs typeface="B Zar" pitchFamily="2" charset="-78"/>
              </a:rPr>
              <a:t>فرآیند پیش بینی دادهها در زمان آینده توسط این مدل طی چهار مرحله انجام میگیرد</a:t>
            </a:r>
            <a:r>
              <a:rPr lang="fa-IR" altLang="en-US" sz="2600" b="1" dirty="0" smtClean="0">
                <a:solidFill>
                  <a:srgbClr val="00F600"/>
                </a:solidFill>
                <a:cs typeface="B Zar" pitchFamily="2" charset="-78"/>
              </a:rPr>
              <a:t>:</a:t>
            </a:r>
          </a:p>
          <a:p>
            <a:pPr algn="just" eaLnBrk="1" hangingPunct="1">
              <a:buFontTx/>
              <a:buNone/>
            </a:pPr>
            <a:r>
              <a:rPr lang="fa-IR" altLang="en-US" sz="2600" b="1" dirty="0">
                <a:cs typeface="B Zar" pitchFamily="2" charset="-78"/>
              </a:rPr>
              <a:t>1- آنالیز داده هاي پایه: تجزیه و تحلیل ویژگیهاي آماري داده هاي مشاهداتی به منظور تعیین ویژگیهاي آماري داده ها</a:t>
            </a:r>
          </a:p>
          <a:p>
            <a:pPr algn="just" eaLnBrk="1" hangingPunct="1">
              <a:buFontTx/>
              <a:buNone/>
            </a:pPr>
            <a:r>
              <a:rPr lang="fa-IR" altLang="en-US" sz="2600" b="1" dirty="0">
                <a:solidFill>
                  <a:srgbClr val="FFC000"/>
                </a:solidFill>
                <a:cs typeface="B Zar" pitchFamily="2" charset="-78"/>
              </a:rPr>
              <a:t>2- تولید اولیه داده: تولید داده به صورت مصنوعی توسط مدل در دوره پایه و تعیین خصوصیات آماري داده هاي مصنوعی تولیدشده</a:t>
            </a:r>
          </a:p>
          <a:p>
            <a:pPr algn="just" eaLnBrk="1" hangingPunct="1">
              <a:buFontTx/>
              <a:buNone/>
            </a:pPr>
            <a:r>
              <a:rPr lang="fa-IR" altLang="en-US" sz="2600" b="1" dirty="0">
                <a:cs typeface="B Zar" pitchFamily="2" charset="-78"/>
              </a:rPr>
              <a:t>3- مقایسه آماري: تطبیق و مقایسه ویژگیهاي آماري داده هاي مشاهداتی و داده هاي مصنوعی تولیدشده</a:t>
            </a:r>
          </a:p>
          <a:p>
            <a:pPr algn="just" eaLnBrk="1" hangingPunct="1">
              <a:buFontTx/>
              <a:buNone/>
            </a:pPr>
            <a:r>
              <a:rPr lang="fa-IR" altLang="en-US" sz="2600" b="1" dirty="0">
                <a:solidFill>
                  <a:srgbClr val="FFC000"/>
                </a:solidFill>
                <a:cs typeface="B Zar" pitchFamily="2" charset="-78"/>
              </a:rPr>
              <a:t>4- تولید داده هاي روزانه در آینده: استفاده از ویژگیهاي آماري داده هاي پایه و سناریوهاي انتشارگازهاي گلخانه اي و خروجی مدلهاي گردش عمومی در تولید سريهاي زمانی روزانه منتقل شده به آینده با همان خصوصیات آماري دادههاي پایه</a:t>
            </a:r>
          </a:p>
          <a:p>
            <a:pPr algn="just" eaLnBrk="1" hangingPunct="1">
              <a:buFontTx/>
              <a:buNone/>
            </a:pPr>
            <a:endParaRPr lang="fa-IR" altLang="en-US" sz="26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116176954"/>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85</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cs typeface="B Zar" pitchFamily="2" charset="-78"/>
              </a:rPr>
              <a:t>روش کار به این صورت است که مدل، داده هاي دیده بانی شده دوره پایه را دریافت نموده، با بررسی آنها مشخصه هاي آماري دادهها استخراج می شوند </a:t>
            </a:r>
            <a:r>
              <a:rPr lang="fa-IR" altLang="en-US" sz="2800" b="1" dirty="0">
                <a:solidFill>
                  <a:srgbClr val="00F600"/>
                </a:solidFill>
                <a:cs typeface="B Zar" pitchFamily="2" charset="-78"/>
              </a:rPr>
              <a:t>سپس به منظور صحت سنجی و اطمینان از توانمندي مدل، براي دوره آماري پایه(1990-1961) مدل را اجرا نموده تا یک سري داده هاي مصنوعی در دوره پایه مجدداً ایجاد شود سپس این خروجی ها را به منظور ارزیابی عملکرد مدل در بازسازي داده ها، با مشخصات آماري مشاهداتی 30 ساله به کمک آزمونهاي کای دو، </a:t>
            </a:r>
            <a:r>
              <a:rPr lang="en-US" altLang="en-US" sz="2800" b="1" dirty="0" err="1">
                <a:solidFill>
                  <a:srgbClr val="00F600"/>
                </a:solidFill>
                <a:cs typeface="B Zar" pitchFamily="2" charset="-78"/>
              </a:rPr>
              <a:t>t-test،F</a:t>
            </a:r>
            <a:r>
              <a:rPr lang="en-US" altLang="en-US" sz="2800" b="1" dirty="0">
                <a:solidFill>
                  <a:srgbClr val="00F600"/>
                </a:solidFill>
                <a:cs typeface="B Zar" pitchFamily="2" charset="-78"/>
              </a:rPr>
              <a:t>- test </a:t>
            </a:r>
            <a:r>
              <a:rPr lang="fa-IR" altLang="en-US" sz="2800" b="1" dirty="0" smtClean="0">
                <a:solidFill>
                  <a:srgbClr val="00F600"/>
                </a:solidFill>
                <a:cs typeface="B Zar" pitchFamily="2" charset="-78"/>
              </a:rPr>
              <a:t> مقایسه </a:t>
            </a:r>
            <a:r>
              <a:rPr lang="fa-IR" altLang="en-US" sz="2800" b="1" dirty="0">
                <a:solidFill>
                  <a:srgbClr val="00F600"/>
                </a:solidFill>
                <a:cs typeface="B Zar" pitchFamily="2" charset="-78"/>
              </a:rPr>
              <a:t>می  شوند. </a:t>
            </a:r>
            <a:r>
              <a:rPr lang="fa-IR" altLang="en-US" sz="2800" b="1" dirty="0">
                <a:solidFill>
                  <a:srgbClr val="FFC000"/>
                </a:solidFill>
                <a:cs typeface="B Zar" pitchFamily="2" charset="-78"/>
              </a:rPr>
              <a:t>تطابق مشخصات انتخابی </a:t>
            </a:r>
            <a:r>
              <a:rPr lang="fa-IR" altLang="en-US" sz="2800" b="1" dirty="0" smtClean="0">
                <a:solidFill>
                  <a:srgbClr val="FFC000"/>
                </a:solidFill>
                <a:cs typeface="B Zar" pitchFamily="2" charset="-78"/>
              </a:rPr>
              <a:t>منتشر </a:t>
            </a:r>
            <a:r>
              <a:rPr lang="fa-IR" altLang="en-US" sz="2800" b="1" dirty="0">
                <a:solidFill>
                  <a:srgbClr val="FFC000"/>
                </a:solidFill>
                <a:cs typeface="B Zar" pitchFamily="2" charset="-78"/>
              </a:rPr>
              <a:t>شده توسط </a:t>
            </a:r>
            <a:r>
              <a:rPr lang="en-US" altLang="en-US" sz="2800" b="1" dirty="0">
                <a:solidFill>
                  <a:srgbClr val="FFC000"/>
                </a:solidFill>
                <a:cs typeface="B Zar" pitchFamily="2" charset="-78"/>
              </a:rPr>
              <a:t>IPCC </a:t>
            </a:r>
            <a:r>
              <a:rPr lang="fa-IR" altLang="en-US" sz="2800" b="1" dirty="0" smtClean="0">
                <a:solidFill>
                  <a:srgbClr val="FFC000"/>
                </a:solidFill>
                <a:cs typeface="B Zar" pitchFamily="2" charset="-78"/>
              </a:rPr>
              <a:t>و </a:t>
            </a:r>
            <a:r>
              <a:rPr lang="fa-IR" altLang="en-US" sz="2800" b="1" dirty="0">
                <a:solidFill>
                  <a:srgbClr val="FFC000"/>
                </a:solidFill>
                <a:cs typeface="B Zar" pitchFamily="2" charset="-78"/>
              </a:rPr>
              <a:t>خروجی مدلهاي اقلیمی </a:t>
            </a:r>
            <a:r>
              <a:rPr lang="en-US" altLang="en-US" sz="2800" b="1" dirty="0">
                <a:solidFill>
                  <a:srgbClr val="FFC000"/>
                </a:solidFill>
                <a:cs typeface="B Zar" pitchFamily="2" charset="-78"/>
              </a:rPr>
              <a:t>GCM </a:t>
            </a:r>
            <a:r>
              <a:rPr lang="fa-IR" altLang="en-US" sz="2800" b="1" dirty="0" smtClean="0">
                <a:solidFill>
                  <a:srgbClr val="FFC000"/>
                </a:solidFill>
                <a:cs typeface="B Zar" pitchFamily="2" charset="-78"/>
              </a:rPr>
              <a:t>در </a:t>
            </a:r>
            <a:r>
              <a:rPr lang="fa-IR" altLang="en-US" sz="2800" b="1" dirty="0">
                <a:solidFill>
                  <a:srgbClr val="FFC000"/>
                </a:solidFill>
                <a:cs typeface="B Zar" pitchFamily="2" charset="-78"/>
              </a:rPr>
              <a:t>مدل تعریف شده اند و نیازی به بازتعریف مجدد آن نمی باشد)را به داده هاي دوره پایه اعمال و تغییرات را شبیه سازي میکند.</a:t>
            </a: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974318107"/>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86</a:t>
            </a:fld>
            <a:endParaRPr lang="en-US">
              <a:solidFill>
                <a:srgbClr val="FFFFFF"/>
              </a:solidFill>
            </a:endParaRPr>
          </a:p>
        </p:txBody>
      </p:sp>
      <p:sp>
        <p:nvSpPr>
          <p:cNvPr id="25603" name="Rectangle 3"/>
          <p:cNvSpPr>
            <a:spLocks noGrp="1" noChangeArrowheads="1"/>
          </p:cNvSpPr>
          <p:nvPr>
            <p:ph type="body" idx="4294967295"/>
          </p:nvPr>
        </p:nvSpPr>
        <p:spPr>
          <a:xfrm>
            <a:off x="250825" y="836613"/>
            <a:ext cx="8713787" cy="5716587"/>
          </a:xfrm>
        </p:spPr>
        <p:txBody>
          <a:bodyPr/>
          <a:lstStyle/>
          <a:p>
            <a:pPr algn="just" eaLnBrk="1" hangingPunct="1">
              <a:buFontTx/>
              <a:buNone/>
            </a:pPr>
            <a:r>
              <a:rPr lang="fa-IR" altLang="en-US" b="1" dirty="0">
                <a:cs typeface="B Zar" pitchFamily="2" charset="-78"/>
              </a:rPr>
              <a:t>ویژگیهای مدل  </a:t>
            </a:r>
            <a:r>
              <a:rPr lang="en-US" altLang="en-US" b="1" dirty="0" err="1" smtClean="0">
                <a:cs typeface="B Zar" pitchFamily="2" charset="-78"/>
              </a:rPr>
              <a:t>RegCM</a:t>
            </a:r>
            <a:r>
              <a:rPr lang="fa-IR" altLang="en-US" b="1" dirty="0" smtClean="0">
                <a:cs typeface="B Zar" pitchFamily="2" charset="-78"/>
              </a:rPr>
              <a:t>:</a:t>
            </a:r>
          </a:p>
          <a:p>
            <a:pPr algn="just" eaLnBrk="1" hangingPunct="1">
              <a:buFontTx/>
              <a:buNone/>
            </a:pPr>
            <a:r>
              <a:rPr lang="fa-IR" altLang="en-US" sz="2400" b="1" dirty="0">
                <a:solidFill>
                  <a:srgbClr val="00F600"/>
                </a:solidFill>
                <a:cs typeface="B Zar" pitchFamily="2" charset="-78"/>
              </a:rPr>
              <a:t>این مدل از معادلات هیدروستاتیک استفاده می کند و سیستم مختصات آن همانند مدل هواشناسی میان مقیاس </a:t>
            </a:r>
            <a:r>
              <a:rPr lang="en-US" altLang="en-US" sz="2400" b="1" dirty="0">
                <a:solidFill>
                  <a:srgbClr val="00F600"/>
                </a:solidFill>
                <a:cs typeface="B Zar" pitchFamily="2" charset="-78"/>
              </a:rPr>
              <a:t>MM4 ، </a:t>
            </a:r>
            <a:r>
              <a:rPr lang="fa-IR" altLang="en-US" sz="2400" b="1" dirty="0">
                <a:solidFill>
                  <a:srgbClr val="00F600"/>
                </a:solidFill>
                <a:cs typeface="B Zar" pitchFamily="2" charset="-78"/>
              </a:rPr>
              <a:t>سیگما است(پال و همکاران ،2006).</a:t>
            </a:r>
          </a:p>
          <a:p>
            <a:pPr algn="just" eaLnBrk="1" hangingPunct="1">
              <a:buFontTx/>
              <a:buNone/>
            </a:pPr>
            <a:r>
              <a:rPr lang="fa-IR" altLang="en-US" sz="2400" b="1" dirty="0">
                <a:cs typeface="B Zar" pitchFamily="2" charset="-78"/>
              </a:rPr>
              <a:t>قدرت تفکیک قایم مدل شامل 18 سطح است که 7 سطح آن زیر لایه 800 هکتو پاسکال قرار دارد . </a:t>
            </a:r>
          </a:p>
          <a:p>
            <a:pPr algn="just" eaLnBrk="1" hangingPunct="1">
              <a:buFontTx/>
              <a:buNone/>
            </a:pPr>
            <a:r>
              <a:rPr lang="fa-IR" altLang="en-US" sz="2400" b="1" dirty="0">
                <a:solidFill>
                  <a:srgbClr val="C00000"/>
                </a:solidFill>
                <a:cs typeface="B Zar" pitchFamily="2" charset="-78"/>
              </a:rPr>
              <a:t>بارش همرفتی با استفاده از یکی از چهار طرحواره گرل</a:t>
            </a:r>
            <a:r>
              <a:rPr lang="en-US" altLang="en-US" sz="2400" b="1" dirty="0">
                <a:solidFill>
                  <a:srgbClr val="C00000"/>
                </a:solidFill>
                <a:cs typeface="B Zar" pitchFamily="2" charset="-78"/>
              </a:rPr>
              <a:t>AS، </a:t>
            </a:r>
            <a:r>
              <a:rPr lang="fa-IR" altLang="en-US" sz="2400" b="1" dirty="0">
                <a:solidFill>
                  <a:srgbClr val="C00000"/>
                </a:solidFill>
                <a:cs typeface="B Zar" pitchFamily="2" charset="-78"/>
              </a:rPr>
              <a:t>گرل </a:t>
            </a:r>
            <a:r>
              <a:rPr lang="en-US" altLang="en-US" sz="2400" b="1" dirty="0">
                <a:solidFill>
                  <a:srgbClr val="C00000"/>
                </a:solidFill>
                <a:cs typeface="B Zar" pitchFamily="2" charset="-78"/>
              </a:rPr>
              <a:t>FC ، CO </a:t>
            </a:r>
            <a:r>
              <a:rPr lang="fa-IR" altLang="en-US" sz="2400" b="1" dirty="0">
                <a:solidFill>
                  <a:srgbClr val="C00000"/>
                </a:solidFill>
                <a:cs typeface="B Zar" pitchFamily="2" charset="-78"/>
              </a:rPr>
              <a:t>اصلاح یافته و امانوئل محاسبه می شود(گرل ، 1993).</a:t>
            </a:r>
          </a:p>
          <a:p>
            <a:pPr algn="just" eaLnBrk="1" hangingPunct="1">
              <a:buFontTx/>
              <a:buNone/>
            </a:pPr>
            <a:r>
              <a:rPr lang="fa-IR" altLang="en-US" sz="2400" b="1" dirty="0">
                <a:cs typeface="B Zar" pitchFamily="2" charset="-78"/>
              </a:rPr>
              <a:t>مدل </a:t>
            </a:r>
            <a:r>
              <a:rPr lang="en-US" altLang="en-US" sz="2400" b="1" dirty="0">
                <a:cs typeface="B Zar" pitchFamily="2" charset="-78"/>
              </a:rPr>
              <a:t>REGCM3 </a:t>
            </a:r>
            <a:r>
              <a:rPr lang="fa-IR" altLang="en-US" sz="2400" b="1" dirty="0">
                <a:cs typeface="B Zar" pitchFamily="2" charset="-78"/>
              </a:rPr>
              <a:t>برای اجرا به داده های توپوگرافی ، پوشش سطح زمین ، دمای سطح دریا و شرایط مرزی  و اولیه نیاز دارد.</a:t>
            </a:r>
          </a:p>
          <a:p>
            <a:pPr algn="just" eaLnBrk="1" hangingPunct="1">
              <a:buFontTx/>
              <a:buNone/>
            </a:pPr>
            <a:r>
              <a:rPr lang="en-US" altLang="en-US" sz="2400" b="1" dirty="0" err="1">
                <a:solidFill>
                  <a:srgbClr val="FFC000"/>
                </a:solidFill>
                <a:cs typeface="B Zar" pitchFamily="2" charset="-78"/>
              </a:rPr>
              <a:t>RegCM</a:t>
            </a:r>
            <a:r>
              <a:rPr lang="en-US" altLang="en-US" sz="2400" b="1" dirty="0">
                <a:solidFill>
                  <a:srgbClr val="FFC000"/>
                </a:solidFill>
                <a:cs typeface="B Zar" pitchFamily="2" charset="-78"/>
              </a:rPr>
              <a:t> </a:t>
            </a:r>
            <a:r>
              <a:rPr lang="fa-IR" altLang="en-US" sz="2400" b="1" dirty="0">
                <a:solidFill>
                  <a:srgbClr val="FFC000"/>
                </a:solidFill>
                <a:cs typeface="B Zar" pitchFamily="2" charset="-78"/>
              </a:rPr>
              <a:t>از داده های خروجی مدل های </a:t>
            </a:r>
            <a:r>
              <a:rPr lang="en-US" altLang="en-US" sz="2400" b="1" dirty="0">
                <a:solidFill>
                  <a:srgbClr val="FFC000"/>
                </a:solidFill>
                <a:cs typeface="B Zar" pitchFamily="2" charset="-78"/>
              </a:rPr>
              <a:t>GCM </a:t>
            </a:r>
            <a:r>
              <a:rPr lang="fa-IR" altLang="en-US" sz="2400" b="1" dirty="0">
                <a:solidFill>
                  <a:srgbClr val="FFC000"/>
                </a:solidFill>
                <a:cs typeface="B Zar" pitchFamily="2" charset="-78"/>
              </a:rPr>
              <a:t>استفاده می کند. این داده ها بایستی در مقیاس زمانی حداقل 6 ساعته باشند. یعنی با داده های روزانه </a:t>
            </a:r>
            <a:r>
              <a:rPr lang="en-US" altLang="en-US" sz="2400" b="1" dirty="0">
                <a:solidFill>
                  <a:srgbClr val="FFC000"/>
                </a:solidFill>
                <a:cs typeface="B Zar" pitchFamily="2" charset="-78"/>
              </a:rPr>
              <a:t>GCM </a:t>
            </a:r>
            <a:r>
              <a:rPr lang="fa-IR" altLang="en-US" sz="2400" b="1" dirty="0">
                <a:solidFill>
                  <a:srgbClr val="FFC000"/>
                </a:solidFill>
                <a:cs typeface="B Zar" pitchFamily="2" charset="-78"/>
              </a:rPr>
              <a:t>ها نمی توان ریزمقیاس نمایی دینامیکی انجام داد. این داده ها را داده های شرایط مرزی می گویند.</a:t>
            </a:r>
          </a:p>
          <a:p>
            <a:pPr algn="just" eaLnBrk="1" hangingPunct="1">
              <a:buFontTx/>
              <a:buNone/>
            </a:pPr>
            <a:endParaRPr lang="fa-IR" altLang="en-US" sz="2400" b="1" dirty="0">
              <a:cs typeface="B Zar" pitchFamily="2" charset="-78"/>
            </a:endParaRPr>
          </a:p>
          <a:p>
            <a:pPr algn="just" eaLnBrk="1" hangingPunct="1">
              <a:buFontTx/>
              <a:buNone/>
            </a:pPr>
            <a:endParaRPr lang="fa-IR" altLang="en-US" sz="24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613498315"/>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87</a:t>
            </a:fld>
            <a:endParaRPr lang="en-US">
              <a:solidFill>
                <a:srgbClr val="FFFFFF"/>
              </a:solidFill>
            </a:endParaRPr>
          </a:p>
        </p:txBody>
      </p:sp>
      <p:sp>
        <p:nvSpPr>
          <p:cNvPr id="25603" name="Rectangle 3"/>
          <p:cNvSpPr>
            <a:spLocks noGrp="1" noChangeArrowheads="1"/>
          </p:cNvSpPr>
          <p:nvPr>
            <p:ph type="body" idx="4294967295"/>
          </p:nvPr>
        </p:nvSpPr>
        <p:spPr>
          <a:xfrm>
            <a:off x="250825" y="836613"/>
            <a:ext cx="8588375" cy="5868987"/>
          </a:xfrm>
        </p:spPr>
        <p:txBody>
          <a:bodyPr/>
          <a:lstStyle/>
          <a:p>
            <a:pPr algn="just" eaLnBrk="1" hangingPunct="1">
              <a:buFontTx/>
              <a:buNone/>
            </a:pPr>
            <a:r>
              <a:rPr lang="fa-IR" altLang="en-US" sz="2800" b="1" dirty="0">
                <a:cs typeface="B Titr" panose="00000700000000000000" pitchFamily="2" charset="-78"/>
              </a:rPr>
              <a:t>ویژگیهای مدل </a:t>
            </a:r>
            <a:r>
              <a:rPr lang="en-US" altLang="en-US" sz="2800" b="1" dirty="0" smtClean="0">
                <a:cs typeface="B Titr" panose="00000700000000000000" pitchFamily="2" charset="-78"/>
              </a:rPr>
              <a:t>MM5</a:t>
            </a:r>
            <a:r>
              <a:rPr lang="fa-IR" altLang="en-US" sz="2800" b="1" dirty="0" smtClean="0">
                <a:cs typeface="B Titr" panose="00000700000000000000" pitchFamily="2" charset="-78"/>
              </a:rPr>
              <a:t>:</a:t>
            </a:r>
          </a:p>
          <a:p>
            <a:pPr algn="just" eaLnBrk="1" hangingPunct="1">
              <a:buFontTx/>
              <a:buNone/>
            </a:pPr>
            <a:r>
              <a:rPr lang="fa-IR" altLang="en-US" sz="2400" b="1" dirty="0">
                <a:solidFill>
                  <a:srgbClr val="FFC000"/>
                </a:solidFill>
                <a:cs typeface="B Zar" pitchFamily="2" charset="-78"/>
              </a:rPr>
              <a:t>مدل میان مقیاس </a:t>
            </a:r>
            <a:r>
              <a:rPr lang="en-US" altLang="en-US" sz="2400" b="1" dirty="0">
                <a:solidFill>
                  <a:srgbClr val="FFC000"/>
                </a:solidFill>
                <a:cs typeface="B Zar" pitchFamily="2" charset="-78"/>
              </a:rPr>
              <a:t>MM5 </a:t>
            </a:r>
            <a:r>
              <a:rPr lang="fa-IR" altLang="en-US" sz="2400" b="1" dirty="0">
                <a:solidFill>
                  <a:srgbClr val="FFC000"/>
                </a:solidFill>
                <a:cs typeface="B Zar" pitchFamily="2" charset="-78"/>
              </a:rPr>
              <a:t>اولیه قبل از دهه 1970 توسط آنتس در دانشگاه ایالتی پنسیلوانیا بکار برده شد سپس در سال 1987 بوسیله آنتس و وارنر تکمیل شد و پس از تغییرات خیلی زیادی در خود مدل و کاربردهایش  صورت گرفته است.</a:t>
            </a:r>
          </a:p>
          <a:p>
            <a:pPr algn="just" eaLnBrk="1" hangingPunct="1">
              <a:buFontTx/>
              <a:buNone/>
            </a:pPr>
            <a:r>
              <a:rPr lang="fa-IR" altLang="en-US" sz="2600" b="1" dirty="0">
                <a:cs typeface="B Titr" panose="00000700000000000000" pitchFamily="2" charset="-78"/>
              </a:rPr>
              <a:t>اهداف اصلی مدل </a:t>
            </a:r>
            <a:r>
              <a:rPr lang="en-US" altLang="en-US" sz="2600" b="1" dirty="0">
                <a:cs typeface="B Titr" panose="00000700000000000000" pitchFamily="2" charset="-78"/>
              </a:rPr>
              <a:t>MM5:</a:t>
            </a:r>
          </a:p>
          <a:p>
            <a:pPr algn="just" eaLnBrk="1" hangingPunct="1">
              <a:buFontTx/>
              <a:buNone/>
            </a:pPr>
            <a:r>
              <a:rPr lang="fa-IR" altLang="en-US" sz="2400" b="1" dirty="0" smtClean="0">
                <a:solidFill>
                  <a:srgbClr val="00F600"/>
                </a:solidFill>
                <a:cs typeface="B Zar" pitchFamily="2" charset="-78"/>
              </a:rPr>
              <a:t>1- </a:t>
            </a:r>
            <a:r>
              <a:rPr lang="en-US" altLang="en-US" sz="2400" b="1" dirty="0" smtClean="0">
                <a:solidFill>
                  <a:srgbClr val="00F600"/>
                </a:solidFill>
                <a:cs typeface="B Zar" pitchFamily="2" charset="-78"/>
              </a:rPr>
              <a:t> </a:t>
            </a:r>
            <a:r>
              <a:rPr lang="fa-IR" altLang="en-US" sz="2400" b="1" dirty="0">
                <a:solidFill>
                  <a:srgbClr val="00F600"/>
                </a:solidFill>
                <a:cs typeface="B Zar" pitchFamily="2" charset="-78"/>
              </a:rPr>
              <a:t>پیش بینی عددی وضع هوا</a:t>
            </a:r>
          </a:p>
          <a:p>
            <a:pPr algn="just" eaLnBrk="1" hangingPunct="1">
              <a:buFontTx/>
              <a:buNone/>
            </a:pPr>
            <a:r>
              <a:rPr lang="fa-IR" altLang="en-US" sz="2400" b="1" dirty="0">
                <a:cs typeface="B Zar" pitchFamily="2" charset="-78"/>
              </a:rPr>
              <a:t>2- برای طیف وسیعی از مطالعات تئوری و زمان واقعی از جمله شبیه سازیهای اصلی و جذب و تحلیل چهار بعدی داده ها برای مونسونها ، هاریکن ها و سیکلونها</a:t>
            </a:r>
          </a:p>
          <a:p>
            <a:pPr algn="just" eaLnBrk="1" hangingPunct="1">
              <a:buFontTx/>
              <a:buNone/>
            </a:pPr>
            <a:r>
              <a:rPr lang="fa-IR" altLang="en-US" sz="2400" b="1" dirty="0">
                <a:solidFill>
                  <a:srgbClr val="FFC000"/>
                </a:solidFill>
                <a:cs typeface="B Zar" pitchFamily="2" charset="-78"/>
              </a:rPr>
              <a:t>3- در مقیاسهای کوچکتر ، بتا  میان مقیاس و گاما – میان مقیاس </a:t>
            </a:r>
            <a:r>
              <a:rPr lang="fa-IR" altLang="en-US" sz="2400" b="1" dirty="0" smtClean="0">
                <a:solidFill>
                  <a:srgbClr val="FFC000"/>
                </a:solidFill>
                <a:cs typeface="B Zar" pitchFamily="2" charset="-78"/>
              </a:rPr>
              <a:t>برای </a:t>
            </a:r>
            <a:r>
              <a:rPr lang="fa-IR" altLang="en-US" sz="2400" b="1" dirty="0">
                <a:solidFill>
                  <a:srgbClr val="FFC000"/>
                </a:solidFill>
                <a:cs typeface="B Zar" pitchFamily="2" charset="-78"/>
              </a:rPr>
              <a:t>مطالعه سیستمهای همرفتی میان مقیاس ، جبهه ها ، نسیم های دریا –خشکی ، گردشهای کوه – دره و جزیزه های </a:t>
            </a:r>
            <a:r>
              <a:rPr lang="fa-IR" altLang="en-US" sz="2400" b="1" dirty="0" smtClean="0">
                <a:solidFill>
                  <a:srgbClr val="FFC000"/>
                </a:solidFill>
                <a:cs typeface="B Zar" pitchFamily="2" charset="-78"/>
              </a:rPr>
              <a:t>گرمایی بنابراین </a:t>
            </a:r>
            <a:r>
              <a:rPr lang="fa-IR" altLang="en-US" sz="2400" b="1" dirty="0">
                <a:solidFill>
                  <a:srgbClr val="FFC000"/>
                </a:solidFill>
                <a:cs typeface="B Zar" pitchFamily="2" charset="-78"/>
              </a:rPr>
              <a:t>این مدل بسیار توانا و سودمند می باشد.</a:t>
            </a:r>
          </a:p>
          <a:p>
            <a:pPr algn="just" eaLnBrk="1" hangingPunct="1">
              <a:buFontTx/>
              <a:buNone/>
            </a:pPr>
            <a:endParaRPr lang="fa-IR" altLang="en-US" sz="24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754582344"/>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88</a:t>
            </a:fld>
            <a:endParaRPr lang="en-US">
              <a:solidFill>
                <a:srgbClr val="FFFFFF"/>
              </a:solidFill>
            </a:endParaRPr>
          </a:p>
        </p:txBody>
      </p:sp>
      <p:sp>
        <p:nvSpPr>
          <p:cNvPr id="25603" name="Rectangle 3"/>
          <p:cNvSpPr>
            <a:spLocks noGrp="1" noChangeArrowheads="1"/>
          </p:cNvSpPr>
          <p:nvPr>
            <p:ph type="body" idx="4294967295"/>
          </p:nvPr>
        </p:nvSpPr>
        <p:spPr>
          <a:xfrm>
            <a:off x="152400" y="836613"/>
            <a:ext cx="8812213" cy="5868987"/>
          </a:xfrm>
        </p:spPr>
        <p:txBody>
          <a:bodyPr/>
          <a:lstStyle/>
          <a:p>
            <a:pPr algn="just" eaLnBrk="1" hangingPunct="1">
              <a:buFontTx/>
              <a:buNone/>
            </a:pPr>
            <a:r>
              <a:rPr lang="fa-IR" altLang="en-US" sz="2800" b="1" dirty="0">
                <a:cs typeface="B Titr" panose="00000700000000000000" pitchFamily="2" charset="-78"/>
              </a:rPr>
              <a:t>ویژگیهای مدل</a:t>
            </a:r>
            <a:r>
              <a:rPr lang="en-US" altLang="en-US" sz="2800" b="1" dirty="0">
                <a:cs typeface="B Titr" panose="00000700000000000000" pitchFamily="2" charset="-78"/>
              </a:rPr>
              <a:t>PERCIS </a:t>
            </a:r>
            <a:r>
              <a:rPr lang="fa-IR" altLang="en-US" sz="2800" b="1" dirty="0" smtClean="0">
                <a:cs typeface="B Titr" panose="00000700000000000000" pitchFamily="2" charset="-78"/>
              </a:rPr>
              <a:t>:</a:t>
            </a:r>
          </a:p>
          <a:p>
            <a:pPr algn="just" eaLnBrk="1" hangingPunct="1">
              <a:buFontTx/>
              <a:buNone/>
            </a:pPr>
            <a:r>
              <a:rPr lang="fa-IR" altLang="en-US" sz="2400" b="1" dirty="0">
                <a:solidFill>
                  <a:srgbClr val="FFC000"/>
                </a:solidFill>
                <a:cs typeface="B Zar" pitchFamily="2" charset="-78"/>
              </a:rPr>
              <a:t>مدل منطقه ای </a:t>
            </a:r>
            <a:r>
              <a:rPr lang="en-US" altLang="en-US" sz="2400" b="1" dirty="0">
                <a:solidFill>
                  <a:srgbClr val="FFC000"/>
                </a:solidFill>
                <a:cs typeface="B Zar" pitchFamily="2" charset="-78"/>
              </a:rPr>
              <a:t>PERCIS </a:t>
            </a:r>
            <a:r>
              <a:rPr lang="fa-IR" altLang="en-US" sz="2400" b="1" dirty="0" smtClean="0">
                <a:solidFill>
                  <a:srgbClr val="FFC000"/>
                </a:solidFill>
                <a:cs typeface="B Zar" pitchFamily="2" charset="-78"/>
              </a:rPr>
              <a:t>دارای </a:t>
            </a:r>
            <a:r>
              <a:rPr lang="fa-IR" altLang="en-US" sz="2400" b="1" dirty="0">
                <a:solidFill>
                  <a:srgbClr val="FFC000"/>
                </a:solidFill>
                <a:cs typeface="B Zar" pitchFamily="2" charset="-78"/>
              </a:rPr>
              <a:t>ساختار دینامیکی مشابه مدل جوی </a:t>
            </a:r>
            <a:r>
              <a:rPr lang="en-US" altLang="en-US" sz="2400" b="1" dirty="0">
                <a:solidFill>
                  <a:srgbClr val="FFC000"/>
                </a:solidFill>
                <a:cs typeface="B Zar" pitchFamily="2" charset="-78"/>
              </a:rPr>
              <a:t>HadAM3 </a:t>
            </a:r>
            <a:r>
              <a:rPr lang="fa-IR" altLang="en-US" sz="2400" b="1" dirty="0">
                <a:solidFill>
                  <a:srgbClr val="FFC000"/>
                </a:solidFill>
                <a:cs typeface="B Zar" pitchFamily="2" charset="-78"/>
              </a:rPr>
              <a:t>است مدل مذکور مولفه جوی گردش عمومی </a:t>
            </a:r>
            <a:r>
              <a:rPr lang="en-US" altLang="en-US" sz="2400" b="1" dirty="0">
                <a:solidFill>
                  <a:srgbClr val="FFC000"/>
                </a:solidFill>
                <a:cs typeface="B Zar" pitchFamily="2" charset="-78"/>
              </a:rPr>
              <a:t>HadCM3 </a:t>
            </a:r>
            <a:r>
              <a:rPr lang="fa-IR" altLang="en-US" sz="2400" b="1" dirty="0">
                <a:solidFill>
                  <a:srgbClr val="FFC000"/>
                </a:solidFill>
                <a:cs typeface="B Zar" pitchFamily="2" charset="-78"/>
              </a:rPr>
              <a:t>می باشد (جردن،2000).</a:t>
            </a:r>
          </a:p>
          <a:p>
            <a:pPr algn="just" eaLnBrk="1" hangingPunct="1">
              <a:buFontTx/>
              <a:buNone/>
            </a:pPr>
            <a:r>
              <a:rPr lang="fa-IR" altLang="en-US" sz="2400" b="1" dirty="0">
                <a:cs typeface="B Zar" pitchFamily="2" charset="-78"/>
              </a:rPr>
              <a:t>این مدل دو قدرت تفکیکی فضایی 50 و 25 کیلومتر ، با 9 لایه در جو (از سطح زمین تا 30 کیلومتری در استراتوسفر) و چهر لایه در عمق خاک دارد.</a:t>
            </a:r>
          </a:p>
          <a:p>
            <a:pPr algn="just" eaLnBrk="1" hangingPunct="1">
              <a:buFontTx/>
              <a:buNone/>
            </a:pPr>
            <a:r>
              <a:rPr lang="fa-IR" altLang="en-US" sz="2400" b="1" dirty="0">
                <a:solidFill>
                  <a:srgbClr val="00F600"/>
                </a:solidFill>
                <a:cs typeface="B Zar" pitchFamily="2" charset="-78"/>
              </a:rPr>
              <a:t>برای اجرای مدل  </a:t>
            </a:r>
            <a:r>
              <a:rPr lang="en-US" altLang="en-US" sz="2400" b="1" dirty="0">
                <a:solidFill>
                  <a:srgbClr val="00F600"/>
                </a:solidFill>
                <a:cs typeface="B Zar" pitchFamily="2" charset="-78"/>
              </a:rPr>
              <a:t>PRECIS </a:t>
            </a:r>
            <a:r>
              <a:rPr lang="fa-IR" altLang="en-US" sz="2400" b="1" dirty="0">
                <a:solidFill>
                  <a:srgbClr val="00F600"/>
                </a:solidFill>
                <a:cs typeface="B Zar" pitchFamily="2" charset="-78"/>
              </a:rPr>
              <a:t>ابتدا ناحیه مورد نظر و قدرت تفکیک مکانی اجرای مدل انتخاب شده و پس از آن به ترتیب نوع سناریو ، زمان آغاز اجرا و پایان آن و متغیرهای پیش بینی به مدل معرفی می شوند. تغییر ناهمواری ، نوع پوشش سطح زمین و شکل داده های خروجی را می توان در طول اجرای مدل تعریف کرد.</a:t>
            </a:r>
          </a:p>
          <a:p>
            <a:pPr algn="just" eaLnBrk="1" hangingPunct="1">
              <a:buFontTx/>
              <a:buNone/>
            </a:pPr>
            <a:r>
              <a:rPr lang="fa-IR" altLang="en-US" sz="2400" b="1" dirty="0">
                <a:solidFill>
                  <a:srgbClr val="FFFF00"/>
                </a:solidFill>
                <a:cs typeface="B Zar" pitchFamily="2" charset="-78"/>
              </a:rPr>
              <a:t>مدل </a:t>
            </a:r>
            <a:r>
              <a:rPr lang="en-US" altLang="en-US" sz="2400" b="1" dirty="0">
                <a:solidFill>
                  <a:srgbClr val="FFFF00"/>
                </a:solidFill>
                <a:cs typeface="B Zar" pitchFamily="2" charset="-78"/>
              </a:rPr>
              <a:t>PRECIS </a:t>
            </a:r>
            <a:r>
              <a:rPr lang="fa-IR" altLang="en-US" sz="2400" b="1" dirty="0">
                <a:solidFill>
                  <a:srgbClr val="FFFF00"/>
                </a:solidFill>
                <a:cs typeface="B Zar" pitchFamily="2" charset="-78"/>
              </a:rPr>
              <a:t>ارتفاع دریاچه های محصور در خشکی را بصورت پیشفرض صفر (معادل سطح آزاد اقیانوسها) در نظر می گیرد که باید توسط کاربر برای دریاچه های محصور در خشکی اصلاح شود . مدل </a:t>
            </a:r>
            <a:r>
              <a:rPr lang="en-US" altLang="en-US" sz="2400" b="1" dirty="0">
                <a:solidFill>
                  <a:srgbClr val="FFFF00"/>
                </a:solidFill>
                <a:cs typeface="B Zar" pitchFamily="2" charset="-78"/>
              </a:rPr>
              <a:t>PRECIS </a:t>
            </a:r>
            <a:r>
              <a:rPr lang="fa-IR" altLang="en-US" sz="2400" b="1" dirty="0">
                <a:solidFill>
                  <a:srgbClr val="FFFF00"/>
                </a:solidFill>
                <a:cs typeface="B Zar" pitchFamily="2" charset="-78"/>
              </a:rPr>
              <a:t>بر روی سیستم عامل لینوکس اجرا می شود(ویلسون ، 2005).</a:t>
            </a:r>
          </a:p>
          <a:p>
            <a:pPr algn="just" eaLnBrk="1" hangingPunct="1">
              <a:buFontTx/>
              <a:buNone/>
            </a:pPr>
            <a:endParaRPr lang="fa-IR" altLang="en-US" sz="24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074315380"/>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89</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cs typeface="B Zar" pitchFamily="2" charset="-78"/>
              </a:rPr>
              <a:t>ویژگیهای مدل</a:t>
            </a:r>
            <a:r>
              <a:rPr lang="en-US" altLang="en-US" sz="2800" b="1" dirty="0">
                <a:cs typeface="B Zar" pitchFamily="2" charset="-78"/>
              </a:rPr>
              <a:t>MAGICC </a:t>
            </a:r>
            <a:r>
              <a:rPr lang="en-US" altLang="en-US" sz="2800" b="1" dirty="0" smtClean="0">
                <a:cs typeface="B Zar" pitchFamily="2" charset="-78"/>
              </a:rPr>
              <a:t>–SCENGEN</a:t>
            </a:r>
            <a:r>
              <a:rPr lang="fa-IR" altLang="en-US" sz="2800" b="1" dirty="0" smtClean="0">
                <a:cs typeface="B Zar" pitchFamily="2" charset="-78"/>
              </a:rPr>
              <a:t>:</a:t>
            </a:r>
          </a:p>
          <a:p>
            <a:pPr algn="just" eaLnBrk="1" hangingPunct="1">
              <a:buFontTx/>
              <a:buNone/>
            </a:pPr>
            <a:r>
              <a:rPr lang="fa-IR" altLang="en-US" sz="2800" b="1" dirty="0">
                <a:solidFill>
                  <a:srgbClr val="00F600"/>
                </a:solidFill>
                <a:cs typeface="B Zar" pitchFamily="2" charset="-78"/>
              </a:rPr>
              <a:t>ترکیب یک مدل اقلیمی ساده به نام </a:t>
            </a:r>
            <a:r>
              <a:rPr lang="en-US" altLang="en-US" sz="2800" b="1" dirty="0">
                <a:solidFill>
                  <a:srgbClr val="00F600"/>
                </a:solidFill>
                <a:cs typeface="B Zar" pitchFamily="2" charset="-78"/>
              </a:rPr>
              <a:t>MAGICC </a:t>
            </a:r>
            <a:r>
              <a:rPr lang="fa-IR" altLang="en-US" sz="2800" b="1" dirty="0">
                <a:solidFill>
                  <a:srgbClr val="00F600"/>
                </a:solidFill>
                <a:cs typeface="B Zar" pitchFamily="2" charset="-78"/>
              </a:rPr>
              <a:t>و پایگاه داده سناریوهای اقلیمی </a:t>
            </a:r>
            <a:r>
              <a:rPr lang="en-US" altLang="en-US" sz="2800" b="1" dirty="0">
                <a:solidFill>
                  <a:srgbClr val="00F600"/>
                </a:solidFill>
                <a:cs typeface="B Zar" pitchFamily="2" charset="-78"/>
              </a:rPr>
              <a:t>SCENGEN </a:t>
            </a:r>
            <a:r>
              <a:rPr lang="fa-IR" altLang="en-US" sz="2800" b="1" dirty="0">
                <a:solidFill>
                  <a:srgbClr val="00F600"/>
                </a:solidFill>
                <a:cs typeface="B Zar" pitchFamily="2" charset="-78"/>
              </a:rPr>
              <a:t>تولید کننده سناریوی </a:t>
            </a:r>
            <a:r>
              <a:rPr lang="en-US" altLang="en-US" sz="2800" b="1" dirty="0">
                <a:solidFill>
                  <a:srgbClr val="00F600"/>
                </a:solidFill>
                <a:cs typeface="B Zar" pitchFamily="2" charset="-78"/>
              </a:rPr>
              <a:t>MAGICC SCENGEN </a:t>
            </a:r>
            <a:r>
              <a:rPr lang="fa-IR" altLang="en-US" sz="2800" b="1" dirty="0">
                <a:solidFill>
                  <a:srgbClr val="00F600"/>
                </a:solidFill>
                <a:cs typeface="B Zar" pitchFamily="2" charset="-78"/>
              </a:rPr>
              <a:t>را تشکیل می دهند . مدل </a:t>
            </a:r>
            <a:r>
              <a:rPr lang="en-US" altLang="en-US" sz="2800" b="1" dirty="0">
                <a:solidFill>
                  <a:srgbClr val="00F600"/>
                </a:solidFill>
                <a:cs typeface="B Zar" pitchFamily="2" charset="-78"/>
              </a:rPr>
              <a:t>M – S </a:t>
            </a:r>
            <a:r>
              <a:rPr lang="fa-IR" altLang="en-US" sz="2800" b="1" dirty="0">
                <a:solidFill>
                  <a:srgbClr val="00F600"/>
                </a:solidFill>
                <a:cs typeface="B Zar" pitchFamily="2" charset="-78"/>
              </a:rPr>
              <a:t>از دو بخش اصلی </a:t>
            </a:r>
            <a:r>
              <a:rPr lang="en-US" altLang="en-US" sz="2800" b="1" dirty="0">
                <a:solidFill>
                  <a:srgbClr val="00F600"/>
                </a:solidFill>
                <a:cs typeface="B Zar" pitchFamily="2" charset="-78"/>
              </a:rPr>
              <a:t>MAGICC </a:t>
            </a:r>
            <a:r>
              <a:rPr lang="fa-IR" altLang="en-US" sz="2800" b="1" dirty="0">
                <a:solidFill>
                  <a:srgbClr val="00F600"/>
                </a:solidFill>
                <a:cs typeface="B Zar" pitchFamily="2" charset="-78"/>
              </a:rPr>
              <a:t>و </a:t>
            </a:r>
            <a:r>
              <a:rPr lang="en-US" altLang="en-US" sz="2800" b="1" dirty="0">
                <a:solidFill>
                  <a:srgbClr val="00F600"/>
                </a:solidFill>
                <a:cs typeface="B Zar" pitchFamily="2" charset="-78"/>
              </a:rPr>
              <a:t>SCENGEN </a:t>
            </a:r>
            <a:r>
              <a:rPr lang="fa-IR" altLang="en-US" sz="2800" b="1" dirty="0">
                <a:solidFill>
                  <a:srgbClr val="00F600"/>
                </a:solidFill>
                <a:cs typeface="B Zar" pitchFamily="2" charset="-78"/>
              </a:rPr>
              <a:t>تشکیل شده است که ارزیابی تغییر اقلیم ناشی از انتشار گازهای گلخانه ای به عهده بخش </a:t>
            </a:r>
            <a:r>
              <a:rPr lang="en-US" altLang="en-US" sz="2800" b="1" dirty="0">
                <a:solidFill>
                  <a:srgbClr val="00F600"/>
                </a:solidFill>
                <a:cs typeface="B Zar" pitchFamily="2" charset="-78"/>
              </a:rPr>
              <a:t>MAGICC  </a:t>
            </a:r>
            <a:r>
              <a:rPr lang="fa-IR" altLang="en-US" sz="2800" b="1" dirty="0">
                <a:solidFill>
                  <a:srgbClr val="00F600"/>
                </a:solidFill>
                <a:cs typeface="B Zar" pitchFamily="2" charset="-78"/>
              </a:rPr>
              <a:t>است که متشکل از مجموعه ای از مدل های ساده مرتبط با یکدیگر است (هاروی و همکاران ،</a:t>
            </a:r>
            <a:r>
              <a:rPr lang="fa-IR" altLang="en-US" sz="2800" b="1" dirty="0" smtClean="0">
                <a:solidFill>
                  <a:srgbClr val="00F600"/>
                </a:solidFill>
                <a:cs typeface="B Zar" pitchFamily="2" charset="-78"/>
              </a:rPr>
              <a:t>1997)</a:t>
            </a:r>
            <a:endParaRPr lang="fa-IR" altLang="en-US" sz="2800" b="1" dirty="0">
              <a:solidFill>
                <a:srgbClr val="00F600"/>
              </a:solidFill>
              <a:cs typeface="B Zar" pitchFamily="2" charset="-78"/>
            </a:endParaRPr>
          </a:p>
          <a:p>
            <a:pPr algn="just" eaLnBrk="1" hangingPunct="1">
              <a:buFontTx/>
              <a:buNone/>
            </a:pPr>
            <a:r>
              <a:rPr lang="fa-IR" altLang="en-US" sz="2800" b="1" dirty="0">
                <a:solidFill>
                  <a:srgbClr val="FFC301"/>
                </a:solidFill>
                <a:cs typeface="B Zar" pitchFamily="2" charset="-78"/>
              </a:rPr>
              <a:t>هر چند </a:t>
            </a:r>
            <a:r>
              <a:rPr lang="en-US" altLang="en-US" sz="2800" b="1" dirty="0">
                <a:solidFill>
                  <a:srgbClr val="FFC301"/>
                </a:solidFill>
                <a:cs typeface="B Zar" pitchFamily="2" charset="-78"/>
              </a:rPr>
              <a:t>MAGICC </a:t>
            </a:r>
            <a:r>
              <a:rPr lang="fa-IR" altLang="en-US" sz="2800" b="1" dirty="0">
                <a:solidFill>
                  <a:srgbClr val="FFC301"/>
                </a:solidFill>
                <a:cs typeface="B Zar" pitchFamily="2" charset="-78"/>
              </a:rPr>
              <a:t>یک مدل </a:t>
            </a:r>
            <a:r>
              <a:rPr lang="en-US" altLang="en-US" sz="2800" b="1" dirty="0">
                <a:solidFill>
                  <a:srgbClr val="FFC301"/>
                </a:solidFill>
                <a:cs typeface="B Zar" pitchFamily="2" charset="-78"/>
              </a:rPr>
              <a:t>GCM  </a:t>
            </a:r>
            <a:r>
              <a:rPr lang="fa-IR" altLang="en-US" sz="2800" b="1" dirty="0">
                <a:solidFill>
                  <a:srgbClr val="FFC301"/>
                </a:solidFill>
                <a:cs typeface="B Zar" pitchFamily="2" charset="-78"/>
              </a:rPr>
              <a:t>نیست اما از داده های یک سری مدلهای اقلیمی استفاده می کند تا رفتار </a:t>
            </a:r>
            <a:r>
              <a:rPr lang="en-US" altLang="en-US" sz="2800" b="1" dirty="0">
                <a:solidFill>
                  <a:srgbClr val="FFC301"/>
                </a:solidFill>
                <a:cs typeface="B Zar" pitchFamily="2" charset="-78"/>
              </a:rPr>
              <a:t>GCM  </a:t>
            </a:r>
            <a:r>
              <a:rPr lang="fa-IR" altLang="en-US" sz="2800" b="1" dirty="0">
                <a:solidFill>
                  <a:srgbClr val="FFC301"/>
                </a:solidFill>
                <a:cs typeface="B Zar" pitchFamily="2" charset="-78"/>
              </a:rPr>
              <a:t>را بر روی مناطق مختلف جهان مدلسازی کند.</a:t>
            </a:r>
          </a:p>
          <a:p>
            <a:pPr algn="just" eaLnBrk="1" hangingPunct="1">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3573530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2E48D1-1288-4045-BAD7-31B16CF2BC0E}" type="slidenum">
              <a:rPr lang="ar-SA">
                <a:solidFill>
                  <a:srgbClr val="FFFFFF"/>
                </a:solidFill>
              </a:rPr>
              <a:pPr>
                <a:defRPr/>
              </a:pPr>
              <a:t>9</a:t>
            </a:fld>
            <a:endParaRPr lang="en-US">
              <a:solidFill>
                <a:srgbClr val="FFFFFF"/>
              </a:solidFill>
            </a:endParaRPr>
          </a:p>
        </p:txBody>
      </p:sp>
      <p:sp>
        <p:nvSpPr>
          <p:cNvPr id="10243" name="Rectangle 3"/>
          <p:cNvSpPr>
            <a:spLocks noGrp="1" noChangeArrowheads="1"/>
          </p:cNvSpPr>
          <p:nvPr>
            <p:ph type="body" idx="4294967295"/>
          </p:nvPr>
        </p:nvSpPr>
        <p:spPr>
          <a:xfrm>
            <a:off x="457200" y="836618"/>
            <a:ext cx="8229600" cy="5184775"/>
          </a:xfrm>
        </p:spPr>
        <p:txBody>
          <a:bodyPr/>
          <a:lstStyle/>
          <a:p>
            <a:pPr algn="just" eaLnBrk="1" hangingPunct="1">
              <a:buFontTx/>
              <a:buNone/>
            </a:pPr>
            <a:r>
              <a:rPr lang="fa-IR" altLang="en-US" sz="2400" smtClean="0">
                <a:solidFill>
                  <a:srgbClr val="CC6600"/>
                </a:solidFill>
                <a:cs typeface="B Titr" pitchFamily="2" charset="-78"/>
              </a:rPr>
              <a:t>1-3- نوسان هاي مدار هندسي زمين (نظريه ميلانكويچ)</a:t>
            </a:r>
          </a:p>
          <a:p>
            <a:pPr algn="just" eaLnBrk="1" hangingPunct="1"/>
            <a:r>
              <a:rPr lang="fa-IR" altLang="en-US" sz="2400" b="1" smtClean="0">
                <a:solidFill>
                  <a:schemeClr val="accent2"/>
                </a:solidFill>
                <a:cs typeface="B Zar" pitchFamily="2" charset="-78"/>
              </a:rPr>
              <a:t>در اواسط قرن 20 ميلوتين ميلانكويچ نظريه دگرگوني هاي سالانه و با دوره بازگشت طولاني مدار زمين را توجيه كرد.</a:t>
            </a:r>
          </a:p>
          <a:p>
            <a:pPr algn="just" eaLnBrk="1" hangingPunct="1"/>
            <a:r>
              <a:rPr lang="fa-IR" altLang="en-US" sz="2400" b="1" smtClean="0">
                <a:cs typeface="B Zar" pitchFamily="2" charset="-78"/>
              </a:rPr>
              <a:t>در اين نظريه، توجيه يخبندان هاي گذشته زمين نمو يافت، اما از آنجا كه دوره هاي يخبندان در نقاط مختلف زمين همزمان و همسان به وقوع نپيوست، نظريه مزبور در توجيه اين رويدادها ناكافي به نظر رسيد.</a:t>
            </a:r>
          </a:p>
          <a:p>
            <a:pPr algn="just" eaLnBrk="1" hangingPunct="1"/>
            <a:r>
              <a:rPr lang="fa-IR" altLang="en-US" sz="2400" b="1" smtClean="0">
                <a:solidFill>
                  <a:schemeClr val="hlink"/>
                </a:solidFill>
                <a:cs typeface="B Zar" pitchFamily="2" charset="-78"/>
              </a:rPr>
              <a:t>به هر حال اين نظريه منطق قابل قبولي در بررسي علل رويدادهاي اقليمي دارد.</a:t>
            </a:r>
          </a:p>
          <a:p>
            <a:pPr algn="just" eaLnBrk="1" hangingPunct="1"/>
            <a:r>
              <a:rPr lang="fa-IR" altLang="en-US" sz="2400" b="1" smtClean="0">
                <a:cs typeface="B Zar" pitchFamily="2" charset="-78"/>
              </a:rPr>
              <a:t>در اين تئوري 3 نوسان مورد توجه خاص است:</a:t>
            </a:r>
          </a:p>
          <a:p>
            <a:pPr algn="just" eaLnBrk="1" hangingPunct="1">
              <a:buFontTx/>
              <a:buNone/>
            </a:pPr>
            <a:r>
              <a:rPr lang="fa-IR" altLang="en-US" sz="2400" b="1" smtClean="0">
                <a:cs typeface="B Zar" pitchFamily="2" charset="-78"/>
              </a:rPr>
              <a:t>الف - خروج از مركز مدار زمين</a:t>
            </a:r>
          </a:p>
          <a:p>
            <a:pPr algn="just" eaLnBrk="1" hangingPunct="1">
              <a:buFontTx/>
              <a:buNone/>
            </a:pPr>
            <a:r>
              <a:rPr lang="fa-IR" altLang="en-US" sz="2400" b="1" smtClean="0">
                <a:cs typeface="B Zar" pitchFamily="2" charset="-78"/>
              </a:rPr>
              <a:t>ب - تقديم</a:t>
            </a:r>
          </a:p>
          <a:p>
            <a:pPr algn="just" eaLnBrk="1" hangingPunct="1">
              <a:buFontTx/>
              <a:buNone/>
            </a:pPr>
            <a:r>
              <a:rPr lang="fa-IR" altLang="en-US" sz="2400" b="1" smtClean="0">
                <a:cs typeface="B Zar" pitchFamily="2" charset="-78"/>
              </a:rPr>
              <a:t>ج - تغيير در انحراف دايره البروج </a:t>
            </a:r>
          </a:p>
        </p:txBody>
      </p:sp>
      <p:sp>
        <p:nvSpPr>
          <p:cNvPr id="114696" name="Rectangle 8"/>
          <p:cNvSpPr>
            <a:spLocks noGrp="1" noChangeArrowheads="1"/>
          </p:cNvSpPr>
          <p:nvPr>
            <p:ph type="title" idx="4294967295"/>
          </p:nvPr>
        </p:nvSpPr>
        <p:spPr>
          <a:xfrm>
            <a:off x="107958" y="115893"/>
            <a:ext cx="8964613" cy="576263"/>
          </a:xfrm>
        </p:spPr>
        <p:txBody>
          <a:bodyPr/>
          <a:lstStyle/>
          <a:p>
            <a:pPr eaLnBrk="1" hangingPunct="1">
              <a:defRPr/>
            </a:pPr>
            <a:r>
              <a:rPr lang="fa-IR" sz="2800" b="1" dirty="0" smtClean="0">
                <a:solidFill>
                  <a:srgbClr val="CCFF33"/>
                </a:solidFill>
              </a:rPr>
              <a:t>علل دگرگوني ها و تحولات اقليمي(</a:t>
            </a:r>
            <a:r>
              <a:rPr lang="fa-IR" sz="2400" b="1" dirty="0" smtClean="0">
                <a:solidFill>
                  <a:srgbClr val="FFFF00"/>
                </a:solidFill>
                <a:cs typeface="B Jadid" pitchFamily="2" charset="-78"/>
              </a:rPr>
              <a:t>عوامل بيروني – </a:t>
            </a:r>
            <a:r>
              <a:rPr lang="fa-IR" sz="2000" b="1" dirty="0" smtClean="0">
                <a:solidFill>
                  <a:srgbClr val="FF3300"/>
                </a:solidFill>
                <a:cs typeface="B Jadid" pitchFamily="2" charset="-78"/>
              </a:rPr>
              <a:t>نظريه ميلانكويچ</a:t>
            </a:r>
            <a:r>
              <a:rPr lang="fa-IR" sz="2800" b="1" dirty="0" smtClean="0">
                <a:solidFill>
                  <a:srgbClr val="CCFF33"/>
                </a:solidFill>
              </a:rPr>
              <a:t>)</a:t>
            </a:r>
            <a:endParaRPr lang="en-US" sz="2800" b="1" dirty="0" smtClean="0">
              <a:solidFill>
                <a:srgbClr val="CCFF33"/>
              </a:solidFill>
            </a:endParaRPr>
          </a:p>
        </p:txBody>
      </p:sp>
    </p:spTree>
    <p:extLst>
      <p:ext uri="{BB962C8B-B14F-4D97-AF65-F5344CB8AC3E}">
        <p14:creationId xmlns:p14="http://schemas.microsoft.com/office/powerpoint/2010/main" val="2131554719"/>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90</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en-US" altLang="en-US" sz="2800" b="1" dirty="0">
                <a:solidFill>
                  <a:srgbClr val="00F600"/>
                </a:solidFill>
                <a:cs typeface="B Zar" pitchFamily="2" charset="-78"/>
              </a:rPr>
              <a:t>MAGICC </a:t>
            </a:r>
            <a:r>
              <a:rPr lang="fa-IR" altLang="en-US" sz="2800" b="1" dirty="0">
                <a:solidFill>
                  <a:srgbClr val="00F600"/>
                </a:solidFill>
                <a:cs typeface="B Zar" pitchFamily="2" charset="-78"/>
              </a:rPr>
              <a:t>متوسط سالانه دمای هوای سطح زمین و متوسط سالانه دمای سطح دریا را از سناریوهای انتشار گازهای گلخانه ای و دی اکسید گوگرد محاسبه می کند. این بخش شامل مجموعه ای از داده های اقلیمی مشاهده ای و خروجی مدل های گردش عمومی جواست که به کاربر امکان بررسی و ارزیابی ابعاد مختلف عدم قطعیت در رابطه با اقلیم آینده را می دهد</a:t>
            </a:r>
            <a:r>
              <a:rPr lang="fa-IR" altLang="en-US" sz="2800" b="1" dirty="0" smtClean="0">
                <a:solidFill>
                  <a:srgbClr val="00F600"/>
                </a:solidFill>
                <a:cs typeface="B Zar" pitchFamily="2" charset="-78"/>
              </a:rPr>
              <a:t>.</a:t>
            </a:r>
          </a:p>
          <a:p>
            <a:pPr algn="just" eaLnBrk="1" hangingPunct="1">
              <a:lnSpc>
                <a:spcPct val="80000"/>
              </a:lnSpc>
              <a:buFontTx/>
              <a:buNone/>
            </a:pPr>
            <a:r>
              <a:rPr lang="fa-IR" altLang="en-US" sz="2800" b="1" dirty="0">
                <a:solidFill>
                  <a:srgbClr val="FFC301"/>
                </a:solidFill>
                <a:cs typeface="B Zar" pitchFamily="2" charset="-78"/>
              </a:rPr>
              <a:t>در حقیقت این بخش شامل  مجموعه ای از مدل های جفت شده مختلف است که در یک بسته نرم افزاری با یکدیگر تلفیق شده اند . این نرم افزار به کاربر امکان می دهد که تغییرات در غلضت دی اکسید کربن ، دمای متوسط سطح  زمین و دریا بین سالهای 1990 تا 2100 را با استفاده از سناریوی های انتشار دی اکسید کربن ، متان ، اکسید نیتروژن ، هالو کربن ها و دی اکسید سولفور تعیین کند </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281733848"/>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91</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buFontTx/>
              <a:buNone/>
            </a:pPr>
            <a:r>
              <a:rPr lang="fa-IR" altLang="en-US" sz="2800" b="1" dirty="0">
                <a:cs typeface="B Zar" pitchFamily="2" charset="-78"/>
              </a:rPr>
              <a:t>در بخش </a:t>
            </a:r>
            <a:r>
              <a:rPr lang="en-US" altLang="en-US" sz="2800" b="1" dirty="0">
                <a:cs typeface="B Zar" pitchFamily="2" charset="-78"/>
              </a:rPr>
              <a:t>MAGICC </a:t>
            </a:r>
            <a:r>
              <a:rPr lang="fa-IR" altLang="en-US" sz="2800" b="1" dirty="0">
                <a:cs typeface="B Zar" pitchFamily="2" charset="-78"/>
              </a:rPr>
              <a:t>هجده سناریوی انتشار پیش فرض وجود دارد این سناریوها قابل ویرایش و به روز شدن هستند و کاربر می تواند حتی سناریوهای تهیه شده توسط خودش را نیز به مدل وارد کند(وایلی و همکاران 1997و1993و2003).</a:t>
            </a:r>
          </a:p>
          <a:p>
            <a:pPr algn="just" eaLnBrk="1" hangingPunct="1">
              <a:buFontTx/>
              <a:buNone/>
            </a:pPr>
            <a:r>
              <a:rPr lang="fa-IR" altLang="en-US" sz="2800" b="1" dirty="0">
                <a:solidFill>
                  <a:srgbClr val="00F600"/>
                </a:solidFill>
                <a:cs typeface="B Zar" pitchFamily="2" charset="-78"/>
              </a:rPr>
              <a:t>بخش دوم این مدل </a:t>
            </a:r>
            <a:r>
              <a:rPr lang="en-US" altLang="en-US" sz="2800" b="1" dirty="0">
                <a:solidFill>
                  <a:srgbClr val="00F600"/>
                </a:solidFill>
                <a:cs typeface="B Zar" pitchFamily="2" charset="-78"/>
              </a:rPr>
              <a:t>SCENGEN  </a:t>
            </a:r>
            <a:r>
              <a:rPr lang="fa-IR" altLang="en-US" sz="2800" b="1" dirty="0">
                <a:solidFill>
                  <a:srgbClr val="00F600"/>
                </a:solidFill>
                <a:cs typeface="B Zar" pitchFamily="2" charset="-78"/>
              </a:rPr>
              <a:t>نام دارد که پایگاه داده ای از نتایج تعداد زیادی از مدلهای گردش عمومی جو ، داد ه های مشاهده ای جهانی و چهار مجموعه از داده های اقلیمی اروپا ، جنوب آسیا آمریکا و آفریقای جنوبی است.</a:t>
            </a:r>
          </a:p>
          <a:p>
            <a:pPr algn="just" eaLnBrk="1" hangingPunct="1">
              <a:buFontTx/>
              <a:buNone/>
            </a:pPr>
            <a:r>
              <a:rPr lang="en-US" altLang="en-US" sz="2800" b="1" dirty="0">
                <a:cs typeface="B Zar" pitchFamily="2" charset="-78"/>
              </a:rPr>
              <a:t>MAGICC  </a:t>
            </a:r>
            <a:r>
              <a:rPr lang="fa-IR" altLang="en-US" sz="2800" b="1" dirty="0">
                <a:cs typeface="B Zar" pitchFamily="2" charset="-78"/>
              </a:rPr>
              <a:t>و </a:t>
            </a:r>
            <a:r>
              <a:rPr lang="en-US" altLang="en-US" sz="2800" b="1" dirty="0">
                <a:cs typeface="B Zar" pitchFamily="2" charset="-78"/>
              </a:rPr>
              <a:t>SCENGEN </a:t>
            </a:r>
            <a:r>
              <a:rPr lang="fa-IR" altLang="en-US" sz="2800" b="1" dirty="0">
                <a:cs typeface="B Zar" pitchFamily="2" charset="-78"/>
              </a:rPr>
              <a:t>سناریو های گازهای گلخانه ای و دی اکسید گوگرد را به برآوردهایی از تغییر دمای متوسط سطح زمین و سطح دریا تبدیل می کنند(سانتره و همکاران ،1990).</a:t>
            </a: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413502543"/>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92</a:t>
            </a:fld>
            <a:endParaRPr lang="en-US">
              <a:solidFill>
                <a:srgbClr val="FFFFFF"/>
              </a:solidFill>
            </a:endParaRPr>
          </a:p>
        </p:txBody>
      </p:sp>
      <p:sp>
        <p:nvSpPr>
          <p:cNvPr id="25603" name="Rectangle 3"/>
          <p:cNvSpPr>
            <a:spLocks noGrp="1" noChangeArrowheads="1"/>
          </p:cNvSpPr>
          <p:nvPr>
            <p:ph type="body" idx="4294967295"/>
          </p:nvPr>
        </p:nvSpPr>
        <p:spPr>
          <a:xfrm>
            <a:off x="250825" y="838200"/>
            <a:ext cx="8507413" cy="5715000"/>
          </a:xfrm>
        </p:spPr>
        <p:txBody>
          <a:bodyPr/>
          <a:lstStyle/>
          <a:p>
            <a:pPr algn="just" eaLnBrk="1" hangingPunct="1">
              <a:lnSpc>
                <a:spcPct val="80000"/>
              </a:lnSpc>
              <a:buFontTx/>
              <a:buNone/>
            </a:pPr>
            <a:r>
              <a:rPr lang="fa-IR" altLang="en-US" sz="2400" b="1" dirty="0">
                <a:solidFill>
                  <a:srgbClr val="00F600"/>
                </a:solidFill>
                <a:cs typeface="B Zar" pitchFamily="2" charset="-78"/>
              </a:rPr>
              <a:t>در حقیقت این بخش شامل  مجموعه ای از مدل های جفت شده مختلف است که در یک بسته نرم افزاری با یکدیگر تلفیق شده اند . این نرم افزار به کاربر امکان می دهد که تغییرات در غلضت دی اکسید کربن ، دمای متوسط سطح  زمین و دریا بین سالهای 1990 تا 2100 را با استفاده از سناریوی های انتشار دی اکسید کربن ، متان ، اکسید نیتروژن ، هالو کربن ها و دی اکسید سولفور تعیین کند </a:t>
            </a:r>
          </a:p>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r>
              <a:rPr lang="fa-IR" altLang="en-US" sz="2400" b="1" dirty="0">
                <a:cs typeface="B Zar" pitchFamily="2" charset="-78"/>
              </a:rPr>
              <a:t>در بخش </a:t>
            </a:r>
            <a:r>
              <a:rPr lang="en-US" altLang="en-US" sz="2400" b="1" dirty="0">
                <a:cs typeface="B Zar" pitchFamily="2" charset="-78"/>
              </a:rPr>
              <a:t>MAGICC </a:t>
            </a:r>
            <a:r>
              <a:rPr lang="fa-IR" altLang="en-US" sz="2400" b="1" dirty="0">
                <a:cs typeface="B Zar" pitchFamily="2" charset="-78"/>
              </a:rPr>
              <a:t>هجده سناریوی انتشار پیش فرض وجود دارد این سناریوها قابل ویرایش و به روز شدن هستند و کاربر می تواند حتی سناریوهای تهیه شده توسط خودش را نیز به مدل وارد کند(وایلی و همکاران 1997و1993و2003).</a:t>
            </a:r>
          </a:p>
          <a:p>
            <a:pPr algn="just" eaLnBrk="1" hangingPunct="1">
              <a:lnSpc>
                <a:spcPct val="80000"/>
              </a:lnSpc>
              <a:buFontTx/>
              <a:buNone/>
            </a:pPr>
            <a:r>
              <a:rPr lang="fa-IR" altLang="en-US" sz="2400" b="1" dirty="0">
                <a:solidFill>
                  <a:srgbClr val="00F600"/>
                </a:solidFill>
                <a:cs typeface="B Zar" pitchFamily="2" charset="-78"/>
              </a:rPr>
              <a:t>بخش دوم این مدل </a:t>
            </a:r>
            <a:r>
              <a:rPr lang="en-US" altLang="en-US" sz="2400" b="1" dirty="0">
                <a:solidFill>
                  <a:srgbClr val="00F600"/>
                </a:solidFill>
                <a:cs typeface="B Zar" pitchFamily="2" charset="-78"/>
              </a:rPr>
              <a:t>SCENGEN  </a:t>
            </a:r>
            <a:r>
              <a:rPr lang="fa-IR" altLang="en-US" sz="2400" b="1" dirty="0">
                <a:solidFill>
                  <a:srgbClr val="00F600"/>
                </a:solidFill>
                <a:cs typeface="B Zar" pitchFamily="2" charset="-78"/>
              </a:rPr>
              <a:t>نام دارد که پایگاه داده ای از نتایج تعداد زیادی از مدلهای گردش عمومی جو ، داد ه های مشاهده ای جهانی و چهار مجموعه از داده های اقلیمی اروپا ، جنوب آسیا آمریکا و آفریقای جنوبی است.</a:t>
            </a:r>
          </a:p>
          <a:p>
            <a:pPr algn="just" eaLnBrk="1" hangingPunct="1">
              <a:lnSpc>
                <a:spcPct val="80000"/>
              </a:lnSpc>
              <a:buFontTx/>
              <a:buNone/>
            </a:pPr>
            <a:r>
              <a:rPr lang="en-US" altLang="en-US" sz="2400" b="1" dirty="0">
                <a:solidFill>
                  <a:srgbClr val="FFC000"/>
                </a:solidFill>
                <a:cs typeface="B Zar" pitchFamily="2" charset="-78"/>
              </a:rPr>
              <a:t>MAGICC  </a:t>
            </a:r>
            <a:r>
              <a:rPr lang="fa-IR" altLang="en-US" sz="2400" b="1" dirty="0">
                <a:solidFill>
                  <a:srgbClr val="FFC000"/>
                </a:solidFill>
                <a:cs typeface="B Zar" pitchFamily="2" charset="-78"/>
              </a:rPr>
              <a:t>و </a:t>
            </a:r>
            <a:r>
              <a:rPr lang="en-US" altLang="en-US" sz="2400" b="1" dirty="0">
                <a:solidFill>
                  <a:srgbClr val="FFC000"/>
                </a:solidFill>
                <a:cs typeface="B Zar" pitchFamily="2" charset="-78"/>
              </a:rPr>
              <a:t>SCENGEN </a:t>
            </a:r>
            <a:r>
              <a:rPr lang="fa-IR" altLang="en-US" sz="2400" b="1" dirty="0">
                <a:solidFill>
                  <a:srgbClr val="FFC000"/>
                </a:solidFill>
                <a:cs typeface="B Zar" pitchFamily="2" charset="-78"/>
              </a:rPr>
              <a:t>سناریو های گازهای گلخانه ای و دی اکسید گوگرد را به برآوردهایی از تغییر دمای متوسط سطح زمین و سطح دریا تبدیل می کنند(سانتره و همکاران ،1990).</a:t>
            </a:r>
          </a:p>
          <a:p>
            <a:pPr algn="just" eaLnBrk="1" hangingPunct="1">
              <a:lnSpc>
                <a:spcPct val="80000"/>
              </a:lnSpc>
              <a:buFontTx/>
              <a:buNone/>
            </a:pPr>
            <a:endParaRPr lang="fa-IR" altLang="en-US" sz="2400" b="1" dirty="0">
              <a:cs typeface="B Zar" pitchFamily="2" charset="-78"/>
            </a:endParaRPr>
          </a:p>
          <a:p>
            <a:pPr algn="just" eaLnBrk="1" hangingPunct="1">
              <a:lnSpc>
                <a:spcPct val="80000"/>
              </a:lnSpc>
              <a:buFontTx/>
              <a:buNone/>
            </a:pPr>
            <a:endParaRPr lang="fa-IR" altLang="en-US" sz="24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380818019"/>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93</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endParaRPr lang="fa-IR" altLang="en-US" sz="28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62000"/>
            <a:ext cx="5638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634305"/>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94</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b="1" dirty="0">
                <a:cs typeface="B Titr" panose="00000700000000000000" pitchFamily="2" charset="-78"/>
              </a:rPr>
              <a:t>مدل شبکه های </a:t>
            </a:r>
            <a:r>
              <a:rPr lang="fa-IR" altLang="en-US" b="1" dirty="0" smtClean="0">
                <a:cs typeface="B Titr" panose="00000700000000000000" pitchFamily="2" charset="-78"/>
              </a:rPr>
              <a:t>عصبی:</a:t>
            </a:r>
          </a:p>
          <a:p>
            <a:pPr algn="just" eaLnBrk="1" hangingPunct="1">
              <a:lnSpc>
                <a:spcPct val="80000"/>
              </a:lnSpc>
              <a:buFontTx/>
              <a:buNone/>
            </a:pPr>
            <a:r>
              <a:rPr lang="fa-IR" altLang="en-US" sz="2600" b="1" dirty="0">
                <a:solidFill>
                  <a:srgbClr val="FFC301"/>
                </a:solidFill>
                <a:cs typeface="B Zar" pitchFamily="2" charset="-78"/>
              </a:rPr>
              <a:t>معرفی شبکه </a:t>
            </a:r>
            <a:r>
              <a:rPr lang="fa-IR" altLang="en-US" sz="2600" b="1" dirty="0" smtClean="0">
                <a:solidFill>
                  <a:srgbClr val="FFC301"/>
                </a:solidFill>
                <a:cs typeface="B Zar" pitchFamily="2" charset="-78"/>
              </a:rPr>
              <a:t>عصبی </a:t>
            </a:r>
            <a:r>
              <a:rPr lang="fa-IR" altLang="en-US" sz="2600" b="1" dirty="0">
                <a:solidFill>
                  <a:srgbClr val="FFC301"/>
                </a:solidFill>
                <a:cs typeface="B Zar" pitchFamily="2" charset="-78"/>
              </a:rPr>
              <a:t>:</a:t>
            </a:r>
          </a:p>
          <a:p>
            <a:pPr algn="just" eaLnBrk="1" hangingPunct="1">
              <a:lnSpc>
                <a:spcPct val="80000"/>
              </a:lnSpc>
              <a:buFontTx/>
              <a:buNone/>
            </a:pPr>
            <a:r>
              <a:rPr lang="fa-IR" altLang="en-US" sz="2600" b="1" dirty="0">
                <a:solidFill>
                  <a:srgbClr val="00F600"/>
                </a:solidFill>
                <a:cs typeface="B Zar" pitchFamily="2" charset="-78"/>
              </a:rPr>
              <a:t>بخشهای اصلی مغز انسان را سلول های عصبی یا نرون ها تشکیل می دهند. هر نرون به عنوان یک واحد پردازشگر عددی عمل می کند</a:t>
            </a:r>
            <a:r>
              <a:rPr lang="fa-IR" altLang="en-US" sz="2600" b="1" dirty="0">
                <a:cs typeface="B Zar" pitchFamily="2" charset="-78"/>
              </a:rPr>
              <a:t>. </a:t>
            </a:r>
          </a:p>
          <a:p>
            <a:pPr algn="just" eaLnBrk="1" hangingPunct="1">
              <a:lnSpc>
                <a:spcPct val="80000"/>
              </a:lnSpc>
              <a:buFontTx/>
              <a:buNone/>
            </a:pPr>
            <a:r>
              <a:rPr lang="fa-IR" altLang="en-US" sz="2600" b="1" dirty="0">
                <a:cs typeface="B Zar" pitchFamily="2" charset="-78"/>
              </a:rPr>
              <a:t>نرونهای شبکه با هم در ارتباط بوده و به صورت موازی کار می کنند. اندازه و نمودار نرون ها تابع محل قرارگیری آنها در بدن و نوع فعالیتی است که به عهده دارند. اما ، بیشتر آنها در مغز و مابقی در نخاع و رشته های عصبی قرار دارند. با وجود تنوع و گوناگونی زیاد نرون ها ، تمامی آنها دارای سه جز ؛ بدنه سلول ، دندریت و اکسون هستند.</a:t>
            </a:r>
          </a:p>
          <a:p>
            <a:pPr algn="just" eaLnBrk="1" hangingPunct="1">
              <a:lnSpc>
                <a:spcPct val="80000"/>
              </a:lnSpc>
              <a:buFontTx/>
              <a:buNone/>
            </a:pPr>
            <a:r>
              <a:rPr lang="fa-IR" altLang="en-US" sz="2600" b="1" dirty="0">
                <a:cs typeface="B Zar" pitchFamily="2" charset="-78"/>
              </a:rPr>
              <a:t> </a:t>
            </a:r>
            <a:r>
              <a:rPr lang="fa-IR" altLang="en-US" sz="2600" b="1" dirty="0">
                <a:solidFill>
                  <a:srgbClr val="FFFF00"/>
                </a:solidFill>
                <a:cs typeface="B Zar" pitchFamily="2" charset="-78"/>
              </a:rPr>
              <a:t>بدنه سلول شامل هسته و بخش های محافظتی آن است که انرژی لازم برای فعالیت نرون را فراهم می آورد. دندریت ها که فیبرهای سلولی با سطح ناهموار و دارای شاخه های متعدد هستند، به عنوان مناطق دریافتی ، سیگنال های الکترونیکی را به هسته سلول منتقل می کنند.</a:t>
            </a:r>
          </a:p>
          <a:p>
            <a:pPr algn="just" eaLnBrk="1" hangingPunct="1">
              <a:lnSpc>
                <a:spcPct val="80000"/>
              </a:lnSpc>
              <a:buFontTx/>
              <a:buNone/>
            </a:pPr>
            <a:endParaRPr lang="fa-IR" altLang="en-US" sz="2600" b="1" dirty="0">
              <a:cs typeface="B Zar" pitchFamily="2" charset="-78"/>
            </a:endParaRPr>
          </a:p>
          <a:p>
            <a:pPr algn="just" eaLnBrk="1" hangingPunct="1">
              <a:lnSpc>
                <a:spcPct val="80000"/>
              </a:lnSpc>
              <a:buFontTx/>
              <a:buNone/>
            </a:pPr>
            <a:endParaRPr lang="fa-IR" altLang="en-US" sz="2600" b="1" dirty="0">
              <a:cs typeface="B Zar" pitchFamily="2" charset="-78"/>
            </a:endParaRPr>
          </a:p>
          <a:p>
            <a:pPr algn="just" eaLnBrk="1" hangingPunct="1">
              <a:lnSpc>
                <a:spcPct val="80000"/>
              </a:lnSpc>
              <a:buFontTx/>
              <a:buNone/>
            </a:pPr>
            <a:endParaRPr lang="fa-IR" altLang="en-US" sz="26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1789240638"/>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95</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800" b="1" dirty="0">
                <a:solidFill>
                  <a:srgbClr val="FFC000"/>
                </a:solidFill>
                <a:cs typeface="B Zar" pitchFamily="2" charset="-78"/>
              </a:rPr>
              <a:t>اکسون که نسبت به دندریت طول بیشتری دارد، از نامنظمی بیشتر در سطح انشعاب کمتربرخوردار بوده و سیگنالهای الکتروشیمیایی دریافتی از هسته سلول را به دیگر نرونها منتقل می کند. محل برخورد اکسون یک سلول با دندریت سلول دیگر سیناپس نام دارد که به عنوان ساختار کوچک ، ارتباط نرون ها را به عهده دارد. عملکرد شبکه به شدت و ضعف ارتباط بین واحدهای مختلف آن بستگی دارد</a:t>
            </a:r>
            <a:r>
              <a:rPr lang="fa-IR" altLang="en-US" sz="2800" b="1" dirty="0" smtClean="0">
                <a:solidFill>
                  <a:srgbClr val="FFC000"/>
                </a:solidFill>
                <a:cs typeface="B Zar" pitchFamily="2" charset="-78"/>
              </a:rPr>
              <a:t>.</a:t>
            </a:r>
          </a:p>
          <a:p>
            <a:pPr algn="just" eaLnBrk="1" hangingPunct="1">
              <a:lnSpc>
                <a:spcPct val="80000"/>
              </a:lnSpc>
              <a:buFontTx/>
              <a:buNone/>
            </a:pPr>
            <a:endParaRPr lang="fa-IR" altLang="en-US" sz="2800" b="1" dirty="0">
              <a:cs typeface="B Zar" pitchFamily="2" charset="-78"/>
            </a:endParaRPr>
          </a:p>
          <a:p>
            <a:pPr algn="just" eaLnBrk="1" hangingPunct="1">
              <a:lnSpc>
                <a:spcPct val="80000"/>
              </a:lnSpc>
              <a:buFontTx/>
              <a:buNone/>
            </a:pPr>
            <a:endParaRPr lang="fa-IR" altLang="en-US" sz="2800" b="1" dirty="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319" y="3413760"/>
            <a:ext cx="4876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086479"/>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96</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716587"/>
          </a:xfrm>
        </p:spPr>
        <p:txBody>
          <a:bodyPr/>
          <a:lstStyle/>
          <a:p>
            <a:pPr algn="just" eaLnBrk="1" hangingPunct="1">
              <a:lnSpc>
                <a:spcPct val="80000"/>
              </a:lnSpc>
              <a:buFontTx/>
              <a:buNone/>
            </a:pPr>
            <a:r>
              <a:rPr lang="fa-IR" altLang="en-US" sz="2600" b="1" dirty="0">
                <a:cs typeface="B Zar" pitchFamily="2" charset="-78"/>
              </a:rPr>
              <a:t>اجزای یک شبکه عصبی  مصنوعی:</a:t>
            </a:r>
          </a:p>
          <a:p>
            <a:pPr algn="just" eaLnBrk="1" hangingPunct="1">
              <a:lnSpc>
                <a:spcPct val="80000"/>
              </a:lnSpc>
              <a:buFontTx/>
              <a:buNone/>
            </a:pPr>
            <a:r>
              <a:rPr lang="fa-IR" altLang="en-US" sz="2600" b="1" dirty="0">
                <a:solidFill>
                  <a:srgbClr val="FFC000"/>
                </a:solidFill>
                <a:cs typeface="B Zar" pitchFamily="2" charset="-78"/>
              </a:rPr>
              <a:t>شبکه های عصبی از قسمت های مختلفی تشکیل شده است که عبارتند از :</a:t>
            </a:r>
          </a:p>
          <a:p>
            <a:pPr algn="just" eaLnBrk="1" hangingPunct="1">
              <a:lnSpc>
                <a:spcPct val="80000"/>
              </a:lnSpc>
              <a:buFontTx/>
              <a:buNone/>
            </a:pPr>
            <a:r>
              <a:rPr lang="fa-IR" altLang="en-US" sz="2600" b="1" dirty="0">
                <a:solidFill>
                  <a:srgbClr val="00F600"/>
                </a:solidFill>
                <a:cs typeface="B Zar" pitchFamily="2" charset="-78"/>
              </a:rPr>
              <a:t>1- ورودی ها ، سیگنالهای ورودی </a:t>
            </a:r>
            <a:r>
              <a:rPr lang="en-US" altLang="en-US" sz="2600" b="1" dirty="0">
                <a:solidFill>
                  <a:srgbClr val="00F600"/>
                </a:solidFill>
                <a:cs typeface="B Zar" pitchFamily="2" charset="-78"/>
              </a:rPr>
              <a:t>Xi </a:t>
            </a:r>
            <a:r>
              <a:rPr lang="fa-IR" altLang="en-US" sz="2600" b="1" dirty="0">
                <a:solidFill>
                  <a:srgbClr val="00F600"/>
                </a:solidFill>
                <a:cs typeface="B Zar" pitchFamily="2" charset="-78"/>
              </a:rPr>
              <a:t>تا  </a:t>
            </a:r>
            <a:r>
              <a:rPr lang="en-US" altLang="en-US" sz="2600" b="1" dirty="0" err="1">
                <a:solidFill>
                  <a:srgbClr val="00F600"/>
                </a:solidFill>
                <a:cs typeface="B Zar" pitchFamily="2" charset="-78"/>
              </a:rPr>
              <a:t>Xn</a:t>
            </a:r>
            <a:r>
              <a:rPr lang="en-US" altLang="en-US" sz="2600" b="1" dirty="0">
                <a:solidFill>
                  <a:srgbClr val="00F600"/>
                </a:solidFill>
                <a:cs typeface="B Zar" pitchFamily="2" charset="-78"/>
              </a:rPr>
              <a:t> ،</a:t>
            </a:r>
            <a:r>
              <a:rPr lang="fa-IR" altLang="en-US" sz="2600" b="1" dirty="0">
                <a:solidFill>
                  <a:srgbClr val="00F600"/>
                </a:solidFill>
                <a:cs typeface="B Zar" pitchFamily="2" charset="-78"/>
              </a:rPr>
              <a:t>معادل سیگنالهای عصبی ورودی میباشند و در مجموع ورودی نرون ها را تشکیل می دهند. ورودی ها که با بردار </a:t>
            </a:r>
            <a:r>
              <a:rPr lang="en-US" altLang="en-US" sz="2600" b="1" dirty="0">
                <a:solidFill>
                  <a:srgbClr val="00F600"/>
                </a:solidFill>
                <a:cs typeface="B Zar" pitchFamily="2" charset="-78"/>
              </a:rPr>
              <a:t>X </a:t>
            </a:r>
            <a:r>
              <a:rPr lang="fa-IR" altLang="en-US" sz="2600" b="1" dirty="0">
                <a:solidFill>
                  <a:srgbClr val="00F600"/>
                </a:solidFill>
                <a:cs typeface="B Zar" pitchFamily="2" charset="-78"/>
              </a:rPr>
              <a:t>نشان داده شده اند ، می توانند خروجی سایر لایه ها باشند. ورودیها به صورت ذیل هستند :</a:t>
            </a:r>
          </a:p>
          <a:p>
            <a:pPr algn="just" eaLnBrk="1" hangingPunct="1">
              <a:lnSpc>
                <a:spcPct val="80000"/>
              </a:lnSpc>
              <a:buFontTx/>
              <a:buNone/>
            </a:pPr>
            <a:r>
              <a:rPr lang="fa-IR" altLang="en-US" sz="2600" b="1" dirty="0">
                <a:solidFill>
                  <a:srgbClr val="FF0000"/>
                </a:solidFill>
                <a:cs typeface="B Zar" pitchFamily="2" charset="-78"/>
              </a:rPr>
              <a:t>الف- داده های عددی و رقمی   </a:t>
            </a:r>
          </a:p>
          <a:p>
            <a:pPr algn="just" eaLnBrk="1" hangingPunct="1">
              <a:lnSpc>
                <a:spcPct val="80000"/>
              </a:lnSpc>
              <a:buFontTx/>
              <a:buNone/>
            </a:pPr>
            <a:r>
              <a:rPr lang="fa-IR" altLang="en-US" sz="2600" b="1" dirty="0">
                <a:solidFill>
                  <a:srgbClr val="FF0000"/>
                </a:solidFill>
                <a:cs typeface="B Zar" pitchFamily="2" charset="-78"/>
              </a:rPr>
              <a:t>ب- متون ادبی ، فنی و ....   </a:t>
            </a:r>
          </a:p>
          <a:p>
            <a:pPr algn="just" eaLnBrk="1" hangingPunct="1">
              <a:lnSpc>
                <a:spcPct val="80000"/>
              </a:lnSpc>
              <a:buFontTx/>
              <a:buNone/>
            </a:pPr>
            <a:r>
              <a:rPr lang="fa-IR" altLang="en-US" sz="2600" b="1" dirty="0">
                <a:solidFill>
                  <a:srgbClr val="FF0000"/>
                </a:solidFill>
                <a:cs typeface="B Zar" pitchFamily="2" charset="-78"/>
              </a:rPr>
              <a:t>ج – تصویر یا شکل به عنوان مثال ، در تصمیم گیری اعطای وام ، </a:t>
            </a:r>
          </a:p>
          <a:p>
            <a:pPr algn="just" eaLnBrk="1" hangingPunct="1">
              <a:lnSpc>
                <a:spcPct val="80000"/>
              </a:lnSpc>
              <a:buFontTx/>
              <a:buNone/>
            </a:pPr>
            <a:r>
              <a:rPr lang="fa-IR" altLang="en-US" sz="2600" b="1" dirty="0">
                <a:cs typeface="B Zar" pitchFamily="2" charset="-78"/>
              </a:rPr>
              <a:t>ورودی بردار </a:t>
            </a:r>
            <a:r>
              <a:rPr lang="en-US" altLang="en-US" sz="2600" b="1" dirty="0">
                <a:cs typeface="B Zar" pitchFamily="2" charset="-78"/>
              </a:rPr>
              <a:t>X </a:t>
            </a:r>
            <a:r>
              <a:rPr lang="fa-IR" altLang="en-US" sz="2600" b="1" dirty="0">
                <a:cs typeface="B Zar" pitchFamily="2" charset="-78"/>
              </a:rPr>
              <a:t>میتواند شامل سه متغییر سطح درآمد ، سن و میزان اعتبار متقاضی باشد. در شبیه سازی بیوانفورماتیکی داروهای ضد قارچ ، ورودی ها می توانند خصوصیات فیزیکی و شیمیایی مختلف داروها باشد. </a:t>
            </a:r>
          </a:p>
          <a:p>
            <a:pPr algn="just" eaLnBrk="1" hangingPunct="1">
              <a:lnSpc>
                <a:spcPct val="80000"/>
              </a:lnSpc>
              <a:buFontTx/>
              <a:buNone/>
            </a:pPr>
            <a:endParaRPr lang="fa-IR" altLang="en-US" sz="2600" b="1" dirty="0">
              <a:cs typeface="B Zar" pitchFamily="2" charset="-78"/>
            </a:endParaRPr>
          </a:p>
          <a:p>
            <a:pPr algn="just" eaLnBrk="1" hangingPunct="1">
              <a:lnSpc>
                <a:spcPct val="80000"/>
              </a:lnSpc>
              <a:buFontTx/>
              <a:buNone/>
            </a:pPr>
            <a:endParaRPr lang="fa-IR" altLang="en-US" sz="26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960139758"/>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97</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400675"/>
          </a:xfrm>
        </p:spPr>
        <p:txBody>
          <a:bodyPr/>
          <a:lstStyle/>
          <a:p>
            <a:pPr algn="just" eaLnBrk="1" hangingPunct="1">
              <a:lnSpc>
                <a:spcPct val="80000"/>
              </a:lnSpc>
              <a:buFontTx/>
              <a:buNone/>
            </a:pPr>
            <a:r>
              <a:rPr lang="fa-IR" altLang="en-US" sz="2600" b="1" dirty="0">
                <a:cs typeface="B Zar" pitchFamily="2" charset="-78"/>
              </a:rPr>
              <a:t>2- بردار وزن ، وزنهای </a:t>
            </a:r>
            <a:r>
              <a:rPr lang="en-US" altLang="en-US" sz="2600" b="1" dirty="0">
                <a:cs typeface="B Zar" pitchFamily="2" charset="-78"/>
              </a:rPr>
              <a:t>Wi2 </a:t>
            </a:r>
            <a:r>
              <a:rPr lang="fa-IR" altLang="en-US" sz="2600" b="1" dirty="0">
                <a:cs typeface="B Zar" pitchFamily="2" charset="-78"/>
              </a:rPr>
              <a:t>تا </a:t>
            </a:r>
            <a:r>
              <a:rPr lang="en-US" altLang="en-US" sz="2600" b="1" dirty="0">
                <a:cs typeface="B Zar" pitchFamily="2" charset="-78"/>
              </a:rPr>
              <a:t>Win </a:t>
            </a:r>
            <a:r>
              <a:rPr lang="fa-IR" altLang="en-US" sz="2600" b="1" dirty="0">
                <a:cs typeface="B Zar" pitchFamily="2" charset="-78"/>
              </a:rPr>
              <a:t>معادل مقادیر اتصالات سیناپسی ورودی های نرون می باشند. میزان تاثیر ورودی </a:t>
            </a:r>
            <a:r>
              <a:rPr lang="en-US" altLang="en-US" sz="2600" b="1" dirty="0">
                <a:cs typeface="B Zar" pitchFamily="2" charset="-78"/>
              </a:rPr>
              <a:t>Xi  </a:t>
            </a:r>
            <a:r>
              <a:rPr lang="fa-IR" altLang="en-US" sz="2600" b="1" dirty="0">
                <a:cs typeface="B Zar" pitchFamily="2" charset="-78"/>
              </a:rPr>
              <a:t>بر خروجی </a:t>
            </a:r>
            <a:r>
              <a:rPr lang="en-US" altLang="en-US" sz="2600" b="1" dirty="0">
                <a:cs typeface="B Zar" pitchFamily="2" charset="-78"/>
              </a:rPr>
              <a:t>y ، </a:t>
            </a:r>
            <a:r>
              <a:rPr lang="fa-IR" altLang="en-US" sz="2600" b="1" dirty="0">
                <a:cs typeface="B Zar" pitchFamily="2" charset="-78"/>
              </a:rPr>
              <a:t>توسط مشخصه ی وزن اندازه گیری می شود. به طور مثال اعطای وام ، اهمیت و تاثیر درآمد متقاضی و یا سن وی توسط مولفه ی وزن آنها بر خروجی برآورد می شود. </a:t>
            </a:r>
            <a:r>
              <a:rPr lang="en-US" altLang="en-US" sz="2600" b="1" dirty="0">
                <a:cs typeface="B Zar" pitchFamily="2" charset="-78"/>
              </a:rPr>
              <a:t>Wi </a:t>
            </a:r>
            <a:r>
              <a:rPr lang="fa-IR" altLang="en-US" sz="2600" b="1" dirty="0">
                <a:cs typeface="B Zar" pitchFamily="2" charset="-78"/>
              </a:rPr>
              <a:t>قابل تنظیم بوده و براساس تابع تبدیل و نوع الگوریتم یادگیری تعدیل می شود.</a:t>
            </a:r>
          </a:p>
          <a:p>
            <a:pPr algn="just" eaLnBrk="1" hangingPunct="1">
              <a:lnSpc>
                <a:spcPct val="80000"/>
              </a:lnSpc>
              <a:buFontTx/>
              <a:buNone/>
            </a:pPr>
            <a:endParaRPr lang="fa-IR" altLang="en-US" sz="2600" b="1" dirty="0">
              <a:cs typeface="B Zar" pitchFamily="2" charset="-78"/>
            </a:endParaRPr>
          </a:p>
          <a:p>
            <a:pPr algn="just" eaLnBrk="1" hangingPunct="1">
              <a:lnSpc>
                <a:spcPct val="80000"/>
              </a:lnSpc>
              <a:buFontTx/>
              <a:buNone/>
            </a:pPr>
            <a:endParaRPr lang="fa-IR" altLang="en-US" sz="2600" b="1" dirty="0">
              <a:cs typeface="B Zar" pitchFamily="2" charset="-78"/>
            </a:endParaRPr>
          </a:p>
          <a:p>
            <a:pPr algn="just" eaLnBrk="1" hangingPunct="1">
              <a:lnSpc>
                <a:spcPct val="80000"/>
              </a:lnSpc>
              <a:buFontTx/>
              <a:buNone/>
            </a:pPr>
            <a:endParaRPr lang="fa-IR" altLang="en-US" sz="2600" b="1" dirty="0">
              <a:cs typeface="B Zar" pitchFamily="2" charset="-78"/>
            </a:endParaRPr>
          </a:p>
          <a:p>
            <a:pPr algn="just" eaLnBrk="1" hangingPunct="1">
              <a:lnSpc>
                <a:spcPct val="80000"/>
              </a:lnSpc>
              <a:buFontTx/>
              <a:buNone/>
            </a:pPr>
            <a:endParaRPr lang="fa-IR" altLang="en-US" sz="2600" b="1" dirty="0" smtClean="0">
              <a:cs typeface="B Zar" pitchFamily="2" charset="-78"/>
            </a:endParaRPr>
          </a:p>
          <a:p>
            <a:pPr algn="just" eaLnBrk="1" hangingPunct="1">
              <a:lnSpc>
                <a:spcPct val="80000"/>
              </a:lnSpc>
              <a:buFontTx/>
              <a:buNone/>
            </a:pPr>
            <a:endParaRPr lang="fa-IR" altLang="en-US" sz="2600" b="1" dirty="0">
              <a:cs typeface="B Zar" pitchFamily="2" charset="-78"/>
            </a:endParaRPr>
          </a:p>
          <a:p>
            <a:pPr algn="just" eaLnBrk="1" hangingPunct="1">
              <a:lnSpc>
                <a:spcPct val="80000"/>
              </a:lnSpc>
              <a:buFontTx/>
              <a:buNone/>
            </a:pPr>
            <a:r>
              <a:rPr lang="fa-IR" altLang="en-US" sz="2600" b="1" dirty="0">
                <a:solidFill>
                  <a:srgbClr val="FFC000"/>
                </a:solidFill>
                <a:cs typeface="B Zar" pitchFamily="2" charset="-78"/>
              </a:rPr>
              <a:t>3-  تابع جمع : از رابطه ی زیر تعریف می شود،عملیات پردازش نرون را انجام می دهد. در شبکه های چند نرونی نیز تابع جمع سطح فعالیت نرون </a:t>
            </a:r>
            <a:r>
              <a:rPr lang="en-US" altLang="en-US" sz="2600" b="1" dirty="0">
                <a:solidFill>
                  <a:srgbClr val="FFC000"/>
                </a:solidFill>
                <a:cs typeface="B Zar" pitchFamily="2" charset="-78"/>
              </a:rPr>
              <a:t>j  </a:t>
            </a:r>
            <a:r>
              <a:rPr lang="fa-IR" altLang="en-US" sz="2600" b="1" dirty="0">
                <a:solidFill>
                  <a:srgbClr val="FFC000"/>
                </a:solidFill>
                <a:cs typeface="B Zar" pitchFamily="2" charset="-78"/>
              </a:rPr>
              <a:t>در لایه های درونی را مشخص می سازد.</a:t>
            </a:r>
          </a:p>
          <a:p>
            <a:pPr algn="just" eaLnBrk="1" hangingPunct="1">
              <a:lnSpc>
                <a:spcPct val="80000"/>
              </a:lnSpc>
              <a:buFontTx/>
              <a:buNone/>
            </a:pPr>
            <a:endParaRPr lang="fa-IR" altLang="en-US" sz="26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80" y="2819400"/>
            <a:ext cx="3810000" cy="196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906803"/>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98</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792787"/>
          </a:xfrm>
        </p:spPr>
        <p:txBody>
          <a:bodyPr/>
          <a:lstStyle/>
          <a:p>
            <a:pPr algn="just" eaLnBrk="1" hangingPunct="1">
              <a:buFontTx/>
              <a:buNone/>
            </a:pPr>
            <a:r>
              <a:rPr lang="fa-IR" altLang="en-US" sz="2400" b="1" dirty="0">
                <a:cs typeface="B Zar" pitchFamily="2" charset="-78"/>
              </a:rPr>
              <a:t>ویژگی های شبکه عصبی مصنوعی:</a:t>
            </a:r>
          </a:p>
          <a:p>
            <a:pPr algn="just" eaLnBrk="1" hangingPunct="1">
              <a:buFontTx/>
              <a:buNone/>
            </a:pPr>
            <a:r>
              <a:rPr lang="fa-IR" altLang="en-US" sz="2400" b="1" dirty="0">
                <a:solidFill>
                  <a:srgbClr val="FFC301"/>
                </a:solidFill>
                <a:cs typeface="B Zar" pitchFamily="2" charset="-78"/>
              </a:rPr>
              <a:t>1- قابلیت آموزش: این ویژگی در واقع توانایی شبکه در استخراج روابط حاکم بر یک پدیده پیچیده است که از طریق بررسی چند مورد مثال داده شده توسط شبکه صورت می گیرد.اهمیت این ویژگی در این است </a:t>
            </a:r>
            <a:r>
              <a:rPr lang="fa-IR" altLang="en-US" sz="2400" b="1" dirty="0">
                <a:cs typeface="B Zar" pitchFamily="2" charset="-78"/>
              </a:rPr>
              <a:t>که در یک ساختار دارای قابلیت یادگیری، این امکان وجود دارد تا در صورت افزون اطلاعات مربوط به رخدادها و مثالهای بعدی پدیده مورد نظر، شبکه با ایجاد اندکی تغییر در شرایط محیطی و تعویض کلیه کارهای انجام شده قبلی ، ساختار خود را با وضعیت جدید تنظیم کرد و با مختصر آموزشی که به آن داده شود کارایی خود را برای شرایط جدید حفظ نماید.</a:t>
            </a:r>
          </a:p>
          <a:p>
            <a:pPr algn="just" eaLnBrk="1" hangingPunct="1">
              <a:buFontTx/>
              <a:buNone/>
            </a:pPr>
            <a:r>
              <a:rPr lang="fa-IR" altLang="en-US" sz="2400" b="1" dirty="0">
                <a:solidFill>
                  <a:srgbClr val="00F600"/>
                </a:solidFill>
                <a:cs typeface="B Zar" pitchFamily="2" charset="-78"/>
              </a:rPr>
              <a:t>2- قابلیت تعمیم : در این مورد شبکه پس از ورود مثالهای اولیه از طریق فرآیند پخشی در مقابل ورودی آموزش داده نشده نیز، خروجی که مناسب و قابل قبولی را ارایه می نماید . یعنی شبکه با یادگیری تابع ، الگوریتم مربوطه را آموزش دیده و رابطه تحلیلی مناسبی از پدیده را به دست می آورد که این مهم از طریق فرآیند تعمیم صورت می پذیرد.</a:t>
            </a:r>
          </a:p>
          <a:p>
            <a:pPr algn="just" eaLnBrk="1" hangingPunct="1">
              <a:buFontTx/>
              <a:buNone/>
            </a:pPr>
            <a:endParaRPr lang="fa-IR" altLang="en-US" sz="2400" b="1" dirty="0">
              <a:cs typeface="B Zar" pitchFamily="2" charset="-78"/>
            </a:endParaRPr>
          </a:p>
          <a:p>
            <a:pPr algn="just" eaLnBrk="1" hangingPunct="1">
              <a:buFontTx/>
              <a:buNone/>
            </a:pPr>
            <a:endParaRPr lang="fa-IR" altLang="en-US" sz="24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2249816876"/>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02AA42-45D8-4879-B119-0C3418A75309}" type="slidenum">
              <a:rPr lang="ar-SA">
                <a:solidFill>
                  <a:srgbClr val="FFFFFF"/>
                </a:solidFill>
              </a:rPr>
              <a:pPr>
                <a:defRPr/>
              </a:pPr>
              <a:t>99</a:t>
            </a:fld>
            <a:endParaRPr lang="en-US">
              <a:solidFill>
                <a:srgbClr val="FFFFFF"/>
              </a:solidFill>
            </a:endParaRPr>
          </a:p>
        </p:txBody>
      </p:sp>
      <p:sp>
        <p:nvSpPr>
          <p:cNvPr id="25603" name="Rectangle 3"/>
          <p:cNvSpPr>
            <a:spLocks noGrp="1" noChangeArrowheads="1"/>
          </p:cNvSpPr>
          <p:nvPr>
            <p:ph type="body" idx="4294967295"/>
          </p:nvPr>
        </p:nvSpPr>
        <p:spPr>
          <a:xfrm>
            <a:off x="457200" y="836613"/>
            <a:ext cx="8229600" cy="5716587"/>
          </a:xfrm>
        </p:spPr>
        <p:txBody>
          <a:bodyPr/>
          <a:lstStyle/>
          <a:p>
            <a:pPr algn="just" eaLnBrk="1" hangingPunct="1">
              <a:buFontTx/>
              <a:buNone/>
            </a:pPr>
            <a:r>
              <a:rPr lang="fa-IR" altLang="en-US" sz="2400" b="1" dirty="0">
                <a:cs typeface="B Zar" pitchFamily="2" charset="-78"/>
              </a:rPr>
              <a:t>ویژگی های شبکه عصبی مصنوعی:</a:t>
            </a:r>
          </a:p>
          <a:p>
            <a:pPr algn="just" eaLnBrk="1" hangingPunct="1">
              <a:buFontTx/>
              <a:buNone/>
            </a:pPr>
            <a:r>
              <a:rPr lang="fa-IR" altLang="en-US" sz="2400" b="1" dirty="0">
                <a:solidFill>
                  <a:srgbClr val="00F600"/>
                </a:solidFill>
                <a:cs typeface="B Zar" pitchFamily="2" charset="-78"/>
              </a:rPr>
              <a:t>1- قابلیت آموزش: این ویژگی در واقع توانایی شبکه در استخراج روابط حاکم بر یک پدیده پیچیده است که از طریق بررسی چند مورد مثال داده شده توسط شبکه صورت می گیرد</a:t>
            </a:r>
            <a:r>
              <a:rPr lang="fa-IR" altLang="en-US" sz="2400" b="1" dirty="0">
                <a:cs typeface="B Zar" pitchFamily="2" charset="-78"/>
              </a:rPr>
              <a:t>.اهمیت این ویژگی در این است که در یک ساختار دارای قابلیت یادگیری، این امکان وجود دارد تا در صورت افزون اطلاعات مربوط به رخدادها و مثالهای بعدی پدیده مورد نظر، شبکه با ایجاد اندکی تغییر در شرایط محیطی و تعویض کلیه کارهای انجام شده قبلی ، ساختار خود را با وضعیت جدید تنظیم کرد و با مختصر آموزشی که به آن داده شود کارایی خود را برای شرایط جدید حفظ نماید.</a:t>
            </a:r>
          </a:p>
          <a:p>
            <a:pPr algn="just" eaLnBrk="1" hangingPunct="1">
              <a:buFontTx/>
              <a:buNone/>
            </a:pPr>
            <a:r>
              <a:rPr lang="fa-IR" altLang="en-US" sz="2400" b="1" dirty="0">
                <a:solidFill>
                  <a:srgbClr val="FFC301"/>
                </a:solidFill>
                <a:cs typeface="B Zar" pitchFamily="2" charset="-78"/>
              </a:rPr>
              <a:t>2- قابلیت تعمیم : در این مورد شبکه پس از ورود مثالهای اولیه از طریق فرآیند پخشی در مقابل ورودی آموزش داده نشده نیز، خروجی که مناسب و قابل قبولی را ارایه می نماید . یعنی شبکه با یادگیری تابع ، الگوریتم مربوطه را آموزش دیده و رابطه تحلیلی مناسبی از پدیده را به دست می آورد که این مهم از طریق فرآیند تعمیم صورت می پذیرد.</a:t>
            </a:r>
          </a:p>
          <a:p>
            <a:pPr algn="just" eaLnBrk="1" hangingPunct="1">
              <a:buFontTx/>
              <a:buNone/>
            </a:pPr>
            <a:endParaRPr lang="fa-IR" altLang="en-US" sz="2400" b="1" dirty="0">
              <a:cs typeface="B Zar" pitchFamily="2" charset="-78"/>
            </a:endParaRPr>
          </a:p>
          <a:p>
            <a:pPr algn="just" eaLnBrk="1" hangingPunct="1">
              <a:buFontTx/>
              <a:buNone/>
            </a:pPr>
            <a:endParaRPr lang="fa-IR" altLang="en-US" sz="2400" b="1" dirty="0" smtClean="0">
              <a:cs typeface="B Zar" pitchFamily="2" charset="-78"/>
            </a:endParaRPr>
          </a:p>
        </p:txBody>
      </p:sp>
      <p:sp>
        <p:nvSpPr>
          <p:cNvPr id="114696" name="Rectangle 8"/>
          <p:cNvSpPr>
            <a:spLocks noChangeArrowheads="1"/>
          </p:cNvSpPr>
          <p:nvPr/>
        </p:nvSpPr>
        <p:spPr bwMode="auto">
          <a:xfrm>
            <a:off x="250825" y="115893"/>
            <a:ext cx="8713788" cy="576263"/>
          </a:xfrm>
          <a:prstGeom prst="rect">
            <a:avLst/>
          </a:prstGeom>
          <a:noFill/>
          <a:ln w="9525">
            <a:noFill/>
            <a:miter lim="800000"/>
            <a:headEnd/>
            <a:tailEnd/>
          </a:ln>
          <a:effectLst/>
        </p:spPr>
        <p:txBody>
          <a:bodyPr anchor="ctr"/>
          <a:lstStyle/>
          <a:p>
            <a:pPr algn="ctr" rtl="1" fontAlgn="base">
              <a:spcBef>
                <a:spcPct val="0"/>
              </a:spcBef>
              <a:spcAft>
                <a:spcPct val="0"/>
              </a:spcAft>
              <a:defRPr/>
            </a:pPr>
            <a:r>
              <a:rPr lang="fa-IR" sz="2800" b="1" dirty="0" smtClean="0">
                <a:solidFill>
                  <a:srgbClr val="CCFF33"/>
                </a:solidFill>
                <a:effectLst>
                  <a:outerShdw blurRad="38100" dist="38100" dir="2700000" algn="tl">
                    <a:srgbClr val="000000"/>
                  </a:outerShdw>
                </a:effectLst>
                <a:cs typeface="B Titr" panose="00000700000000000000" pitchFamily="2" charset="-78"/>
              </a:rPr>
              <a:t>مدلسازی اقلیمی</a:t>
            </a:r>
            <a:endParaRPr lang="en-US" sz="2800" b="1" dirty="0">
              <a:solidFill>
                <a:srgbClr val="CCFF33"/>
              </a:solidFill>
              <a:effectLst>
                <a:outerShdw blurRad="38100" dist="38100" dir="2700000" algn="tl">
                  <a:srgbClr val="000000"/>
                </a:outerShdw>
              </a:effectLst>
              <a:cs typeface="B Titr" panose="00000700000000000000" pitchFamily="2" charset="-78"/>
            </a:endParaRPr>
          </a:p>
        </p:txBody>
      </p:sp>
    </p:spTree>
    <p:extLst>
      <p:ext uri="{BB962C8B-B14F-4D97-AF65-F5344CB8AC3E}">
        <p14:creationId xmlns:p14="http://schemas.microsoft.com/office/powerpoint/2010/main" val="31364871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_Mountain Top">
  <a:themeElements>
    <a:clrScheme name="2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2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1" eaLnBrk="1" fontAlgn="base" latinLnBrk="0" hangingPunct="1">
          <a:lnSpc>
            <a:spcPct val="100000"/>
          </a:lnSpc>
          <a:spcBef>
            <a:spcPct val="20000"/>
          </a:spcBef>
          <a:spcAft>
            <a:spcPct val="0"/>
          </a:spcAft>
          <a:buClr>
            <a:schemeClr val="tx2"/>
          </a:buClr>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1" eaLnBrk="1" fontAlgn="base" latinLnBrk="0" hangingPunct="1">
          <a:lnSpc>
            <a:spcPct val="100000"/>
          </a:lnSpc>
          <a:spcBef>
            <a:spcPct val="20000"/>
          </a:spcBef>
          <a:spcAft>
            <a:spcPct val="0"/>
          </a:spcAft>
          <a:buClr>
            <a:schemeClr val="tx2"/>
          </a:buClr>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2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2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2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2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2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2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2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2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15922</Words>
  <Application>Microsoft Office PowerPoint</Application>
  <PresentationFormat>On-screen Show (4:3)</PresentationFormat>
  <Paragraphs>950</Paragraphs>
  <Slides>148</Slides>
  <Notes>1</Notes>
  <HiddenSlides>0</HiddenSlides>
  <MMClips>0</MMClips>
  <ScaleCrop>false</ScaleCrop>
  <HeadingPairs>
    <vt:vector size="4" baseType="variant">
      <vt:variant>
        <vt:lpstr>Theme</vt:lpstr>
      </vt:variant>
      <vt:variant>
        <vt:i4>1</vt:i4>
      </vt:variant>
      <vt:variant>
        <vt:lpstr>Slide Titles</vt:lpstr>
      </vt:variant>
      <vt:variant>
        <vt:i4>148</vt:i4>
      </vt:variant>
    </vt:vector>
  </HeadingPairs>
  <TitlesOfParts>
    <vt:vector size="149" baseType="lpstr">
      <vt:lpstr>2_Mountain Top</vt:lpstr>
      <vt:lpstr>تغییر اقلیم و مدلسازی اقلیمی</vt:lpstr>
      <vt:lpstr>بسم الله الرحمن الرحیم</vt:lpstr>
      <vt:lpstr>تغيير اقليم</vt:lpstr>
      <vt:lpstr>علل دگرگوني ها و تحولات اقليمي</vt:lpstr>
      <vt:lpstr>علل دگرگوني ها و تحولات اقليمي</vt:lpstr>
      <vt:lpstr>علل دگرگوني ها و تحولات اقليمي</vt:lpstr>
      <vt:lpstr>علل دگرگوني ها و تحولات اقليمي ( عوامل بيروني )</vt:lpstr>
      <vt:lpstr>علل دگرگوني ها و تحولات اقليمي ( عوامل بيروني )</vt:lpstr>
      <vt:lpstr>علل دگرگوني ها و تحولات اقليمي(عوامل بيروني – نظريه ميلانكويچ)</vt:lpstr>
      <vt:lpstr>علل دگرگوني ها و تحولات اقليمي(عوامل بيروني – نظريه ميلانكويچ)</vt:lpstr>
      <vt:lpstr>علل دگرگوني ها و تحولات اقليمي(عوامل بيروني – نظريه ميلانكويچ)</vt:lpstr>
      <vt:lpstr>PowerPoint Presentation</vt:lpstr>
      <vt:lpstr>PowerPoint Presentation</vt:lpstr>
      <vt:lpstr>علل دگرگوني ها و تحولات اقليمي ( عوامل بيروني )</vt:lpstr>
      <vt:lpstr>علل دگرگوني ها و تحولات اقليمي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تغيير اقليم</dc:title>
  <dc:creator>ALMAS</dc:creator>
  <cp:lastModifiedBy>ALMAS</cp:lastModifiedBy>
  <cp:revision>39</cp:revision>
  <dcterms:created xsi:type="dcterms:W3CDTF">2014-05-11T14:47:05Z</dcterms:created>
  <dcterms:modified xsi:type="dcterms:W3CDTF">2014-05-11T20:11:11Z</dcterms:modified>
</cp:coreProperties>
</file>