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257" r:id="rId3"/>
    <p:sldId id="261" r:id="rId4"/>
    <p:sldId id="258" r:id="rId5"/>
    <p:sldId id="279" r:id="rId6"/>
    <p:sldId id="280" r:id="rId7"/>
    <p:sldId id="259" r:id="rId8"/>
    <p:sldId id="262" r:id="rId9"/>
    <p:sldId id="263" r:id="rId10"/>
    <p:sldId id="265" r:id="rId11"/>
    <p:sldId id="266" r:id="rId12"/>
    <p:sldId id="267" r:id="rId13"/>
    <p:sldId id="269" r:id="rId14"/>
    <p:sldId id="270" r:id="rId15"/>
    <p:sldId id="272" r:id="rId16"/>
    <p:sldId id="273" r:id="rId17"/>
    <p:sldId id="274"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ED21BD-2BCF-482D-B187-B3859E2F0D95}" type="datetimeFigureOut">
              <a:rPr lang="en-US" smtClean="0"/>
              <a:pPr/>
              <a:t>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B4618B-56A2-49C6-89F1-6C7F11250B0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B4618B-56A2-49C6-89F1-6C7F11250B0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B4618B-56A2-49C6-89F1-6C7F11250B0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B4618B-56A2-49C6-89F1-6C7F11250B0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B4618B-56A2-49C6-89F1-6C7F11250B0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DED36BEA-DB94-4AA6-8350-F2AF9C4FB662}" type="datetimeFigureOut">
              <a:rPr lang="en-US" smtClean="0"/>
              <a:pPr/>
              <a:t>2/9/2014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63323AC-FBB7-4229-97B7-2338F50A2E5A}"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D36BEA-DB94-4AA6-8350-F2AF9C4FB662}" type="datetimeFigureOut">
              <a:rPr lang="en-US" smtClean="0"/>
              <a:pPr/>
              <a:t>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63323AC-FBB7-4229-97B7-2338F50A2E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D36BEA-DB94-4AA6-8350-F2AF9C4FB662}" type="datetimeFigureOut">
              <a:rPr lang="en-US" smtClean="0"/>
              <a:pPr/>
              <a:t>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63323AC-FBB7-4229-97B7-2338F50A2E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D36BEA-DB94-4AA6-8350-F2AF9C4FB662}" type="datetimeFigureOut">
              <a:rPr lang="en-US" smtClean="0"/>
              <a:pPr/>
              <a:t>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63323AC-FBB7-4229-97B7-2338F50A2E5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DED36BEA-DB94-4AA6-8350-F2AF9C4FB662}" type="datetimeFigureOut">
              <a:rPr lang="en-US" smtClean="0"/>
              <a:pPr/>
              <a:t>2/9/2014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63323AC-FBB7-4229-97B7-2338F50A2E5A}"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D36BEA-DB94-4AA6-8350-F2AF9C4FB662}" type="datetimeFigureOut">
              <a:rPr lang="en-US" smtClean="0"/>
              <a:pPr/>
              <a:t>2/9/2014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963323AC-FBB7-4229-97B7-2338F50A2E5A}"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ED36BEA-DB94-4AA6-8350-F2AF9C4FB662}" type="datetimeFigureOut">
              <a:rPr lang="en-US" smtClean="0"/>
              <a:pPr/>
              <a:t>2/9/2014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963323AC-FBB7-4229-97B7-2338F50A2E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ED36BEA-DB94-4AA6-8350-F2AF9C4FB662}" type="datetimeFigureOut">
              <a:rPr lang="en-US" smtClean="0"/>
              <a:pPr/>
              <a:t>2/9/2014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63323AC-FBB7-4229-97B7-2338F50A2E5A}"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ED36BEA-DB94-4AA6-8350-F2AF9C4FB662}" type="datetimeFigureOut">
              <a:rPr lang="en-US" smtClean="0"/>
              <a:pPr/>
              <a:t>2/9/2014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63323AC-FBB7-4229-97B7-2338F50A2E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DED36BEA-DB94-4AA6-8350-F2AF9C4FB662}" type="datetimeFigureOut">
              <a:rPr lang="en-US" smtClean="0"/>
              <a:pPr/>
              <a:t>2/9/2014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63323AC-FBB7-4229-97B7-2338F50A2E5A}"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DED36BEA-DB94-4AA6-8350-F2AF9C4FB662}" type="datetimeFigureOut">
              <a:rPr lang="en-US" smtClean="0"/>
              <a:pPr/>
              <a:t>2/9/2014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63323AC-FBB7-4229-97B7-2338F50A2E5A}"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ED36BEA-DB94-4AA6-8350-F2AF9C4FB662}" type="datetimeFigureOut">
              <a:rPr lang="en-US" smtClean="0"/>
              <a:pPr/>
              <a:t>2/9/2014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963323AC-FBB7-4229-97B7-2338F50A2E5A}"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cera-www.dkrz.de/IPCC_DDC/IS92a/HadleyCM3/hccpruns.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cccsn.ec.gc.ca/?page=pred-hadcm3#top" TargetMode="External"/><Relationship Id="rId4" Type="http://schemas.openxmlformats.org/officeDocument/2006/relationships/hyperlink" Target="http://www.ipcc-data.org/sres/hadcm3_download.htm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rsta.royalsocietypublishing.org/search?author1=C+Dearden&amp;sortspec=date&amp;submit=Submit" TargetMode="External"/><Relationship Id="rId13" Type="http://schemas.openxmlformats.org/officeDocument/2006/relationships/hyperlink" Target="http://rsta.royalsocietypublishing.org/search?author1=J+Lowe&amp;sortspec=date&amp;submit=Submit" TargetMode="External"/><Relationship Id="rId18" Type="http://schemas.openxmlformats.org/officeDocument/2006/relationships/hyperlink" Target="http://rsta.royalsocietypublishing.org/search?author1=S+Woodward&amp;sortspec=date&amp;submit=Submit" TargetMode="External"/><Relationship Id="rId3" Type="http://schemas.openxmlformats.org/officeDocument/2006/relationships/hyperlink" Target="http://rsta.royalsocietypublishing.org/search?author1=V+Pope&amp;sortspec=date&amp;submit=Submit" TargetMode="External"/><Relationship Id="rId7" Type="http://schemas.openxmlformats.org/officeDocument/2006/relationships/hyperlink" Target="http://rsta.royalsocietypublishing.org/search?author1=W+Collins&amp;sortspec=date&amp;submit=Submit" TargetMode="External"/><Relationship Id="rId12" Type="http://schemas.openxmlformats.org/officeDocument/2006/relationships/hyperlink" Target="http://rsta.royalsocietypublishing.org/search?author1=A+Keen&amp;sortspec=date&amp;submit=Submit" TargetMode="External"/><Relationship Id="rId17" Type="http://schemas.openxmlformats.org/officeDocument/2006/relationships/hyperlink" Target="http://rsta.royalsocietypublishing.org/search?author1=M+Webb&amp;sortspec=date&amp;submit=Submit" TargetMode="External"/><Relationship Id="rId2" Type="http://schemas.openxmlformats.org/officeDocument/2006/relationships/notesSlide" Target="../notesSlides/notesSlide19.xml"/><Relationship Id="rId16" Type="http://schemas.openxmlformats.org/officeDocument/2006/relationships/hyperlink" Target="http://rsta.royalsocietypublishing.org/search?author1=S+Sitch&amp;sortspec=date&amp;submit=Submit" TargetMode="External"/><Relationship Id="rId1" Type="http://schemas.openxmlformats.org/officeDocument/2006/relationships/slideLayout" Target="../slideLayouts/slideLayout2.xml"/><Relationship Id="rId6" Type="http://schemas.openxmlformats.org/officeDocument/2006/relationships/hyperlink" Target="http://rsta.royalsocietypublishing.org/search?author1=M+Collins&amp;sortspec=date&amp;submit=Submit" TargetMode="External"/><Relationship Id="rId11" Type="http://schemas.openxmlformats.org/officeDocument/2006/relationships/hyperlink" Target="http://rsta.royalsocietypublishing.org/search?author1=C+Jones&amp;sortspec=date&amp;submit=Submit" TargetMode="External"/><Relationship Id="rId5" Type="http://schemas.openxmlformats.org/officeDocument/2006/relationships/hyperlink" Target="http://rsta.royalsocietypublishing.org/search?author1=R+Clark&amp;sortspec=date&amp;submit=Submit" TargetMode="External"/><Relationship Id="rId15" Type="http://schemas.openxmlformats.org/officeDocument/2006/relationships/hyperlink" Target="http://rsta.royalsocietypublishing.org/search?author1=C+Senior&amp;sortspec=date&amp;submit=Submit" TargetMode="External"/><Relationship Id="rId10" Type="http://schemas.openxmlformats.org/officeDocument/2006/relationships/hyperlink" Target="http://rsta.royalsocietypublishing.org/search?author1=G+Harris&amp;sortspec=date&amp;submit=Submit" TargetMode="External"/><Relationship Id="rId4" Type="http://schemas.openxmlformats.org/officeDocument/2006/relationships/hyperlink" Target="http://rsta.royalsocietypublishing.org/search?author1=S+Brown&amp;sortspec=date&amp;submit=Submit" TargetMode="External"/><Relationship Id="rId9" Type="http://schemas.openxmlformats.org/officeDocument/2006/relationships/hyperlink" Target="http://rsta.royalsocietypublishing.org/search?author1=J+Gunson&amp;sortspec=date&amp;submit=Submit" TargetMode="External"/><Relationship Id="rId14" Type="http://schemas.openxmlformats.org/officeDocument/2006/relationships/hyperlink" Target="http://rsta.royalsocietypublishing.org/search?author1=M+Ringer&amp;sortspec=date&amp;submit=Submi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loki.ouranos.ca/DAI/gcm-e.html" TargetMode="External"/><Relationship Id="rId13" Type="http://schemas.openxmlformats.org/officeDocument/2006/relationships/hyperlink" Target="http://rsta.royalsocietypublishing.org/content/365/1860/2635.long" TargetMode="External"/><Relationship Id="rId3" Type="http://schemas.openxmlformats.org/officeDocument/2006/relationships/hyperlink" Target="http://palaeo-electronica.org/2001_1/climate/model.htm" TargetMode="External"/><Relationship Id="rId7" Type="http://schemas.openxmlformats.org/officeDocument/2006/relationships/hyperlink" Target="http://journals.ametsoc.org/doi/abs/10.1175/JCLI-D-11-00601.1" TargetMode="External"/><Relationship Id="rId12" Type="http://schemas.openxmlformats.org/officeDocument/2006/relationships/hyperlink" Target="http://www.ipcc-data.org/sres/hadcm3_topo.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cfpub.epa.gov/crem/knowledge_base/crem_report.cfm?deid=157605" TargetMode="External"/><Relationship Id="rId11" Type="http://schemas.openxmlformats.org/officeDocument/2006/relationships/hyperlink" Target="http://www.ipcc-data.org/sres/hadcm3_download.html" TargetMode="External"/><Relationship Id="rId5" Type="http://schemas.openxmlformats.org/officeDocument/2006/relationships/hyperlink" Target="http://ukclimateprojections.defra.gov.uk/22919" TargetMode="External"/><Relationship Id="rId10" Type="http://schemas.openxmlformats.org/officeDocument/2006/relationships/hyperlink" Target="http://loki.qc.ec.gc.ca/DAI/gcm_HADCM3-e.html" TargetMode="External"/><Relationship Id="rId4" Type="http://schemas.openxmlformats.org/officeDocument/2006/relationships/hyperlink" Target="http://en.wikipedia.org/wiki/HadCM3" TargetMode="External"/><Relationship Id="rId9" Type="http://schemas.openxmlformats.org/officeDocument/2006/relationships/hyperlink" Target="http://www.cccsn.ec.gc.ca/?page=pred-hadcm3" TargetMode="External"/><Relationship Id="rId14" Type="http://schemas.openxmlformats.org/officeDocument/2006/relationships/hyperlink" Target="http://cawcr.gov.au/bmrc/basic/wksp18/papers/Pope_HadGEM1.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ukclimateprojections.defra.gov.uk/media/image/8/s/P_Fig2_large.jp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4"/>
            <a:ext cx="7772400" cy="5786477"/>
          </a:xfrm>
        </p:spPr>
        <p:txBody>
          <a:bodyPr/>
          <a:lstStyle/>
          <a:p>
            <a:pPr algn="ctr"/>
            <a:r>
              <a:rPr lang="fa-IR" dirty="0" smtClean="0"/>
              <a:t>ارایه </a:t>
            </a:r>
            <a:r>
              <a:rPr lang="fa-IR" dirty="0" smtClean="0"/>
              <a:t>دهنده: رضا ابراهیمی</a:t>
            </a:r>
            <a:r>
              <a:rPr lang="fa-IR" smtClean="0"/>
              <a:t/>
            </a:r>
            <a:br>
              <a:rPr lang="fa-IR" smtClean="0"/>
            </a:br>
            <a:r>
              <a:rPr lang="fa-IR" dirty="0" smtClean="0"/>
              <a:t/>
            </a:r>
            <a:br>
              <a:rPr lang="fa-IR" dirty="0" smtClean="0"/>
            </a:br>
            <a:endParaRPr lang="en-US" dirty="0"/>
          </a:p>
        </p:txBody>
      </p:sp>
      <p:sp>
        <p:nvSpPr>
          <p:cNvPr id="3" name="Subtitle 2"/>
          <p:cNvSpPr>
            <a:spLocks noGrp="1"/>
          </p:cNvSpPr>
          <p:nvPr>
            <p:ph type="subTitle" idx="1"/>
          </p:nvPr>
        </p:nvSpPr>
        <p:spPr>
          <a:xfrm>
            <a:off x="428596" y="857232"/>
            <a:ext cx="8143932" cy="2214578"/>
          </a:xfrm>
        </p:spPr>
        <p:txBody>
          <a:bodyPr>
            <a:normAutofit/>
          </a:bodyPr>
          <a:lstStyle/>
          <a:p>
            <a:pPr algn="ctr"/>
            <a:endParaRPr lang="en-US" sz="4000" b="1" dirty="0" smtClean="0">
              <a:solidFill>
                <a:schemeClr val="bg1"/>
              </a:solidFill>
              <a:latin typeface="Engravers MT" pitchFamily="18" charset="0"/>
            </a:endParaRPr>
          </a:p>
          <a:p>
            <a:pPr algn="ctr"/>
            <a:r>
              <a:rPr lang="fa-IR" sz="4000" b="1" dirty="0" smtClean="0">
                <a:solidFill>
                  <a:schemeClr val="bg1"/>
                </a:solidFill>
                <a:latin typeface="Engravers MT" pitchFamily="18" charset="0"/>
              </a:rPr>
              <a:t>به نام </a:t>
            </a:r>
            <a:endParaRPr lang="en-US" sz="4000" b="1" dirty="0" smtClean="0">
              <a:solidFill>
                <a:schemeClr val="bg1"/>
              </a:solidFill>
              <a:latin typeface="Engravers MT" pitchFamily="18" charset="0"/>
            </a:endParaRPr>
          </a:p>
          <a:p>
            <a:pPr algn="ctr"/>
            <a:r>
              <a:rPr lang="fa-IR" sz="4000" b="1" dirty="0" smtClean="0">
                <a:solidFill>
                  <a:schemeClr val="bg1"/>
                </a:solidFill>
                <a:latin typeface="Engravers MT" pitchFamily="18" charset="0"/>
              </a:rPr>
              <a:t>یکتای بی همتا</a:t>
            </a:r>
            <a:endParaRPr lang="en-US" sz="4000" b="1" dirty="0">
              <a:solidFill>
                <a:schemeClr val="bg1"/>
              </a:solidFill>
              <a:latin typeface="Engravers MT" pitchFamily="18"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889448"/>
          </a:xfrm>
        </p:spPr>
        <p:txBody>
          <a:bodyPr>
            <a:normAutofit/>
          </a:bodyPr>
          <a:lstStyle/>
          <a:p>
            <a:r>
              <a:rPr lang="fa-IR" sz="2000" b="1" dirty="0" smtClean="0">
                <a:solidFill>
                  <a:schemeClr val="bg1"/>
                </a:solidFill>
              </a:rPr>
              <a:t>شکل:میانگین دمای سالانه اقیانوس آرام در طول جغرافیایی 180درجه. سمت چپ: تا عمق 250 متری و سمت راست: کل عمق اقیانوس</a:t>
            </a:r>
            <a:endParaRPr lang="en-US" sz="2000" b="1" dirty="0">
              <a:solidFill>
                <a:schemeClr val="bg1"/>
              </a:solidFill>
            </a:endParaRPr>
          </a:p>
        </p:txBody>
      </p:sp>
      <p:pic>
        <p:nvPicPr>
          <p:cNvPr id="4" name="Content Placeholder 3" descr="Hadcm3-ann-ocean-t-180.png"/>
          <p:cNvPicPr>
            <a:picLocks noGrp="1"/>
          </p:cNvPicPr>
          <p:nvPr>
            <p:ph idx="1"/>
          </p:nvPr>
        </p:nvPicPr>
        <p:blipFill>
          <a:blip r:embed="rId3" cstate="print"/>
          <a:srcRect b="50248"/>
          <a:stretch>
            <a:fillRect/>
          </a:stretch>
        </p:blipFill>
        <p:spPr>
          <a:xfrm>
            <a:off x="0" y="1214422"/>
            <a:ext cx="4786314" cy="5643578"/>
          </a:xfrm>
          <a:prstGeom prst="rect">
            <a:avLst/>
          </a:prstGeom>
        </p:spPr>
      </p:pic>
      <p:pic>
        <p:nvPicPr>
          <p:cNvPr id="5" name="Picture 4" descr="Hadcm3-ann-ocean-t-180.png"/>
          <p:cNvPicPr/>
          <p:nvPr/>
        </p:nvPicPr>
        <p:blipFill>
          <a:blip r:embed="rId3" cstate="print"/>
          <a:srcRect t="49550"/>
          <a:stretch>
            <a:fillRect/>
          </a:stretch>
        </p:blipFill>
        <p:spPr>
          <a:xfrm>
            <a:off x="4786314" y="1285860"/>
            <a:ext cx="4357686" cy="557214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9001156" cy="6572272"/>
          </a:xfrm>
        </p:spPr>
        <p:txBody>
          <a:bodyPr>
            <a:normAutofit/>
          </a:bodyPr>
          <a:lstStyle/>
          <a:p>
            <a:pPr algn="ctr"/>
            <a:r>
              <a:rPr lang="fa-IR" b="1" dirty="0" smtClean="0">
                <a:solidFill>
                  <a:schemeClr val="tx2">
                    <a:lumMod val="10000"/>
                  </a:schemeClr>
                </a:solidFill>
              </a:rPr>
              <a:t>جفت شدگی مدل: </a:t>
            </a:r>
            <a:endParaRPr lang="fa-IR" dirty="0" smtClean="0">
              <a:solidFill>
                <a:schemeClr val="tx2">
                  <a:lumMod val="10000"/>
                </a:schemeClr>
              </a:solidFill>
            </a:endParaRPr>
          </a:p>
          <a:p>
            <a:pPr algn="justLow"/>
            <a:r>
              <a:rPr lang="fa-IR" sz="2000" dirty="0" smtClean="0"/>
              <a:t>در ابتدا مدل جوی برای یک روز اجرا می شود و شارهای گرما، رطوبت و تکانه در حد فاصل جو-اقیانوس انباشته می شوند. سپس مدل اقیانوسی برای یک روز با شار معکوس انباشته اجرا می شود. این  در این مدل نیازی به تصحیح  </a:t>
            </a:r>
            <a:r>
              <a:rPr lang="en-US" sz="2000" dirty="0" smtClean="0"/>
              <a:t>HadCM2</a:t>
            </a:r>
            <a:r>
              <a:rPr lang="fa-IR" sz="2000" dirty="0" smtClean="0"/>
              <a:t> فرآیند در طی دوره مدل سازی تکرار می شود. برخلاف مدل. به عنوان یکی از مزایای </a:t>
            </a:r>
            <a:r>
              <a:rPr lang="en-US" sz="2000" dirty="0" smtClean="0"/>
              <a:t>IPCC</a:t>
            </a:r>
            <a:r>
              <a:rPr lang="fa-IR" sz="2000" dirty="0" smtClean="0"/>
              <a:t> شار وجود نداردبی نیاز بودن این مدل به تصحیحات شاردر گزارش دوم آن تاکید شده است. مولفه اقیانوسی دارای یک مدل ترمودینامیکی-دینامیکی یخ دریا می باشد .                </a:t>
            </a:r>
            <a:endParaRPr lang="en-US" sz="2000" dirty="0" smtClean="0"/>
          </a:p>
          <a:p>
            <a:pPr algn="justLow"/>
            <a:endParaRPr lang="en-US" sz="2000" dirty="0" smtClean="0"/>
          </a:p>
          <a:p>
            <a:pPr algn="justLow"/>
            <a:r>
              <a:rPr lang="fa-IR" sz="2000" dirty="0" smtClean="0"/>
              <a:t>                                                                                     </a:t>
            </a:r>
            <a:endParaRPr lang="en-US" sz="2000" dirty="0" smtClean="0"/>
          </a:p>
          <a:p>
            <a:pPr algn="justLow"/>
            <a:r>
              <a:rPr lang="fa-IR" sz="2000" dirty="0" smtClean="0"/>
              <a:t>به جای جفت شدن با مولفه کاملا دینامیکی </a:t>
            </a:r>
            <a:r>
              <a:rPr lang="en-US" sz="2000" dirty="0" smtClean="0"/>
              <a:t>HadOM3</a:t>
            </a:r>
            <a:r>
              <a:rPr lang="fa-IR" sz="2000" dirty="0" smtClean="0"/>
              <a:t>:در صورت نیازمدل </a:t>
            </a:r>
            <a:r>
              <a:rPr lang="en-US" sz="2000" b="1" dirty="0" smtClean="0">
                <a:solidFill>
                  <a:schemeClr val="tx2">
                    <a:lumMod val="10000"/>
                  </a:schemeClr>
                </a:solidFill>
              </a:rPr>
              <a:t>HadSM3</a:t>
            </a:r>
            <a:r>
              <a:rPr lang="fa-IR" sz="2000" b="1" dirty="0" smtClean="0">
                <a:solidFill>
                  <a:schemeClr val="tx2">
                    <a:lumMod val="10000"/>
                  </a:schemeClr>
                </a:solidFill>
              </a:rPr>
              <a:t> مدل ورقه ای ،</a:t>
            </a:r>
            <a:r>
              <a:rPr lang="fa-IR" sz="2000" dirty="0" smtClean="0">
                <a:solidFill>
                  <a:schemeClr val="tx2">
                    <a:lumMod val="10000"/>
                  </a:schemeClr>
                </a:solidFill>
              </a:rPr>
              <a:t> </a:t>
            </a:r>
            <a:r>
              <a:rPr lang="fa-IR" sz="2000" dirty="0" smtClean="0"/>
              <a:t>وسه بعدی اقیانوسی خود می تواند با مولفه اقیانوسی ساده شده ورقه ای آن جفت شود. در این صورت  مدل سازی سریعتر انجام شده و نیاز به حافظه کمتری دارد، اما پسخور دینامیکی از مولفه اقیانوسی به جوی صورت نمی گیرد. از این تکنیک برای مدل سازی تغییر اقلیم برای دوره های فراتر از سال 2100 استفاده می شود. برای اجرای به صورت ورقه ای لازم است یک سری کالیبراسیون و تصحیحات شار در مدل صورت گیرد. برای موازنه در مدل اقیانوسی لازم است شارهای اضافی به مدل افزوده شود. این شارها جایگزین گرمای انتقالی توسط جریان های اقیانوسی می شوند که در مدل ورقه ای صرف نظر شده اند.  در مدل ورقه ای جریان های اقیانوسی مدل نمی شوند. دقت مدل سازی در این حالت از مدل جفت شده کاملا دینامیکی سه بعدی کمتر است                                                                                </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253536"/>
            <a:ext cx="5857916" cy="675134"/>
          </a:xfrm>
        </p:spPr>
        <p:txBody>
          <a:bodyPr>
            <a:normAutofit/>
          </a:bodyPr>
          <a:lstStyle/>
          <a:p>
            <a:r>
              <a:rPr lang="fa-IR" sz="2400" b="1" dirty="0" smtClean="0">
                <a:latin typeface="Calibri"/>
                <a:ea typeface="Calibri"/>
                <a:cs typeface="B Mitra"/>
              </a:rPr>
              <a:t>: </a:t>
            </a:r>
            <a:r>
              <a:rPr lang="en-US" sz="3200" b="1" dirty="0" smtClean="0">
                <a:solidFill>
                  <a:srgbClr val="92D050"/>
                </a:solidFill>
                <a:latin typeface="Calibri"/>
                <a:ea typeface="Calibri"/>
                <a:cs typeface="B Mitra"/>
              </a:rPr>
              <a:t>HadCM3</a:t>
            </a:r>
            <a:r>
              <a:rPr lang="fa-IR" sz="3200" b="1" dirty="0" smtClean="0">
                <a:solidFill>
                  <a:srgbClr val="92D050"/>
                </a:solidFill>
                <a:latin typeface="Calibri"/>
                <a:ea typeface="Calibri"/>
                <a:cs typeface="B Mitra"/>
              </a:rPr>
              <a:t> نحوه دانلود داده های</a:t>
            </a:r>
            <a:endParaRPr lang="en-US" sz="3200" b="1" dirty="0">
              <a:solidFill>
                <a:srgbClr val="92D050"/>
              </a:solidFill>
            </a:endParaRPr>
          </a:p>
        </p:txBody>
      </p:sp>
      <p:sp>
        <p:nvSpPr>
          <p:cNvPr id="3" name="Content Placeholder 2"/>
          <p:cNvSpPr>
            <a:spLocks noGrp="1"/>
          </p:cNvSpPr>
          <p:nvPr>
            <p:ph idx="1"/>
          </p:nvPr>
        </p:nvSpPr>
        <p:spPr>
          <a:xfrm>
            <a:off x="0" y="1071546"/>
            <a:ext cx="8929718" cy="5572164"/>
          </a:xfrm>
        </p:spPr>
        <p:txBody>
          <a:bodyPr>
            <a:normAutofit fontScale="85000" lnSpcReduction="20000"/>
          </a:bodyPr>
          <a:lstStyle/>
          <a:p>
            <a:r>
              <a:rPr lang="en-US" sz="2100" b="1" u="sng" dirty="0" smtClean="0">
                <a:solidFill>
                  <a:schemeClr val="bg2">
                    <a:lumMod val="50000"/>
                  </a:schemeClr>
                </a:solidFill>
                <a:hlinkClick r:id="rId3"/>
              </a:rPr>
              <a:t>http://cera-www.dkrz.de/IPCC_DDC/IS92a/HadleyCM3/hccpruns.html</a:t>
            </a:r>
            <a:endParaRPr lang="en-US" sz="2100" b="1" dirty="0" smtClean="0">
              <a:solidFill>
                <a:schemeClr val="bg2">
                  <a:lumMod val="50000"/>
                </a:schemeClr>
              </a:solidFill>
            </a:endParaRPr>
          </a:p>
          <a:p>
            <a:endParaRPr lang="fa-IR" sz="2100" b="1" u="sng" dirty="0" smtClean="0">
              <a:solidFill>
                <a:schemeClr val="bg2">
                  <a:lumMod val="50000"/>
                </a:schemeClr>
              </a:solidFill>
              <a:hlinkClick r:id="rId4"/>
            </a:endParaRPr>
          </a:p>
          <a:p>
            <a:r>
              <a:rPr lang="en-US" sz="2400" b="1" u="sng" dirty="0" smtClean="0">
                <a:solidFill>
                  <a:schemeClr val="bg2">
                    <a:lumMod val="50000"/>
                  </a:schemeClr>
                </a:solidFill>
                <a:hlinkClick r:id="rId4"/>
              </a:rPr>
              <a:t>http://www.ipcc-data.org/sres/hadcm3_download.html</a:t>
            </a:r>
            <a:endParaRPr lang="fa-IR" sz="2400" b="1" u="sng" dirty="0" smtClean="0">
              <a:solidFill>
                <a:schemeClr val="bg2">
                  <a:lumMod val="50000"/>
                </a:schemeClr>
              </a:solidFill>
            </a:endParaRPr>
          </a:p>
          <a:p>
            <a:endParaRPr lang="fa-IR" sz="2100" b="1" u="sng" dirty="0" smtClean="0">
              <a:solidFill>
                <a:schemeClr val="bg2">
                  <a:lumMod val="50000"/>
                </a:schemeClr>
              </a:solidFill>
            </a:endParaRPr>
          </a:p>
          <a:p>
            <a:endParaRPr lang="en-US" sz="2100" b="1" u="sng" dirty="0" smtClean="0">
              <a:solidFill>
                <a:schemeClr val="bg2">
                  <a:lumMod val="50000"/>
                </a:schemeClr>
              </a:solidFill>
            </a:endParaRPr>
          </a:p>
          <a:p>
            <a:r>
              <a:rPr lang="en-US" sz="2400" dirty="0" smtClean="0">
                <a:solidFill>
                  <a:schemeClr val="bg2">
                    <a:lumMod val="50000"/>
                  </a:schemeClr>
                </a:solidFill>
                <a:hlinkClick r:id="rId5"/>
              </a:rPr>
              <a:t>http://www.cccsn.ec.gc.ca/?page=pred-hadcm3#top</a:t>
            </a:r>
            <a:endParaRPr lang="en-US" sz="2400" b="1" u="sng" dirty="0" smtClean="0">
              <a:solidFill>
                <a:schemeClr val="bg2">
                  <a:lumMod val="50000"/>
                </a:schemeClr>
              </a:solidFill>
            </a:endParaRPr>
          </a:p>
          <a:p>
            <a:endParaRPr lang="en-US" sz="2000" b="1" u="sng" dirty="0" smtClean="0">
              <a:solidFill>
                <a:schemeClr val="bg2">
                  <a:lumMod val="50000"/>
                </a:schemeClr>
              </a:solidFill>
            </a:endParaRPr>
          </a:p>
          <a:p>
            <a:pPr algn="ctr"/>
            <a:r>
              <a:rPr lang="fa-IR" sz="2400" b="1" dirty="0" smtClean="0">
                <a:solidFill>
                  <a:schemeClr val="bg2">
                    <a:lumMod val="50000"/>
                  </a:schemeClr>
                </a:solidFill>
              </a:rPr>
              <a:t>مشخصات شبکه مدل: </a:t>
            </a:r>
            <a:endParaRPr lang="en-US" sz="2400" b="1" dirty="0" smtClean="0">
              <a:solidFill>
                <a:schemeClr val="bg2">
                  <a:lumMod val="50000"/>
                </a:schemeClr>
              </a:solidFill>
            </a:endParaRPr>
          </a:p>
          <a:p>
            <a:pPr algn="ctr"/>
            <a:endParaRPr lang="fa-IR" sz="2000" dirty="0" smtClean="0">
              <a:solidFill>
                <a:srgbClr val="FFC000"/>
              </a:solidFill>
            </a:endParaRPr>
          </a:p>
          <a:p>
            <a:pPr algn="ctr"/>
            <a:endParaRPr lang="fa-IR" sz="2000" dirty="0" smtClean="0">
              <a:solidFill>
                <a:srgbClr val="FFC000"/>
              </a:solidFill>
            </a:endParaRPr>
          </a:p>
          <a:p>
            <a:pPr algn="ctr"/>
            <a:r>
              <a:rPr lang="fa-IR" sz="2000" dirty="0" smtClean="0"/>
              <a:t>برای خواندن داده های دانلود شده بایستی در نظر داشت که جهت نقاط شبکه این مدل  از  </a:t>
            </a:r>
          </a:p>
          <a:p>
            <a:pPr algn="ctr"/>
            <a:r>
              <a:rPr lang="fa-IR" sz="2000" dirty="0" smtClean="0"/>
              <a:t> غرب به شرق و شمال به جنوب می باشد.                                                             </a:t>
            </a:r>
          </a:p>
          <a:p>
            <a:pPr algn="ctr"/>
            <a:r>
              <a:rPr lang="en-US" sz="2000" dirty="0" smtClean="0"/>
              <a:t/>
            </a:r>
            <a:br>
              <a:rPr lang="en-US" sz="2000" dirty="0" smtClean="0"/>
            </a:br>
            <a:r>
              <a:rPr lang="fa-IR" sz="2000" dirty="0" smtClean="0"/>
              <a:t>مشخصات بالاترین نقطه در سمت چپ شبکه: </a:t>
            </a:r>
          </a:p>
          <a:p>
            <a:pPr algn="ctr"/>
            <a:r>
              <a:rPr lang="en-US" sz="2000" dirty="0" smtClean="0"/>
              <a:t/>
            </a:r>
            <a:br>
              <a:rPr lang="en-US" sz="2000" dirty="0" smtClean="0"/>
            </a:br>
            <a:r>
              <a:rPr lang="en-US" sz="2000" dirty="0" smtClean="0"/>
              <a:t>I=1, J=1 (0.0 E, 90.0 N) I=96, J=1 (356.25 E, 90.0 N)</a:t>
            </a:r>
            <a:endParaRPr lang="fa-IR" sz="2000" dirty="0" smtClean="0"/>
          </a:p>
          <a:p>
            <a:pPr algn="ctr"/>
            <a:endParaRPr lang="fa-IR" sz="2000" dirty="0" smtClean="0"/>
          </a:p>
          <a:p>
            <a:pPr algn="ctr"/>
            <a:r>
              <a:rPr lang="en-US" sz="2000" dirty="0" smtClean="0"/>
              <a:t/>
            </a:r>
            <a:br>
              <a:rPr lang="en-US" sz="2000" dirty="0" smtClean="0"/>
            </a:br>
            <a:r>
              <a:rPr lang="fa-IR" sz="2000" dirty="0" smtClean="0"/>
              <a:t>مشخصات پایین ترین نقطه در سمت راست شبکه: </a:t>
            </a:r>
          </a:p>
          <a:p>
            <a:pPr algn="ctr"/>
            <a:r>
              <a:rPr lang="en-US" sz="2000" dirty="0" smtClean="0"/>
              <a:t/>
            </a:r>
            <a:br>
              <a:rPr lang="en-US" sz="2000" dirty="0" smtClean="0"/>
            </a:br>
            <a:r>
              <a:rPr lang="en-US" sz="2000" dirty="0" smtClean="0"/>
              <a:t>I=1, J=73 (0.0 E, 90.0 S) I=96, J=73 (356.25 E, 90.0 S)</a:t>
            </a:r>
            <a:br>
              <a:rPr lang="en-US" sz="2000" dirty="0" smtClean="0"/>
            </a:br>
            <a:r>
              <a:rPr lang="en-US" sz="2000" dirty="0" smtClean="0"/>
              <a:t/>
            </a:r>
            <a:br>
              <a:rPr lang="en-US" sz="2000" dirty="0" smtClean="0"/>
            </a:br>
            <a:r>
              <a:rPr lang="fa-IR" sz="2000" dirty="0" smtClean="0"/>
              <a:t>مشخصات طول جغرافیایی 96 نقطه مرکزی هر شبکه عبارتند از</a:t>
            </a:r>
            <a:endParaRPr lang="en-US" sz="2000" b="1"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p:cNvPicPr>
            <a:picLocks noGrp="1" noChangeAspect="1" noChangeArrowheads="1"/>
          </p:cNvPicPr>
          <p:nvPr>
            <p:ph idx="1"/>
          </p:nvPr>
        </p:nvPicPr>
        <p:blipFill>
          <a:blip r:embed="rId3"/>
          <a:srcRect/>
          <a:stretch>
            <a:fillRect/>
          </a:stretch>
        </p:blipFill>
        <p:spPr bwMode="auto">
          <a:xfrm>
            <a:off x="142844" y="142852"/>
            <a:ext cx="8786874" cy="671514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7186634" cy="389382"/>
          </a:xfrm>
        </p:spPr>
        <p:txBody>
          <a:bodyPr>
            <a:normAutofit fontScale="90000"/>
          </a:bodyPr>
          <a:lstStyle/>
          <a:p>
            <a:r>
              <a:rPr lang="fa-IR" sz="2200" b="1" dirty="0" smtClean="0"/>
              <a:t>مشخصات عرض جغرافیایی 73 نقطه مرکزی هر شبکه عبارتند از</a:t>
            </a:r>
            <a:r>
              <a:rPr lang="fa-IR" dirty="0" smtClean="0"/>
              <a:t>:</a:t>
            </a:r>
            <a:endParaRPr lang="en-US" dirty="0"/>
          </a:p>
        </p:txBody>
      </p:sp>
      <p:pic>
        <p:nvPicPr>
          <p:cNvPr id="2050" name="Picture 2"/>
          <p:cNvPicPr>
            <a:picLocks noGrp="1" noChangeAspect="1" noChangeArrowheads="1"/>
          </p:cNvPicPr>
          <p:nvPr>
            <p:ph idx="1"/>
          </p:nvPr>
        </p:nvPicPr>
        <p:blipFill>
          <a:blip r:embed="rId3"/>
          <a:srcRect/>
          <a:stretch>
            <a:fillRect/>
          </a:stretch>
        </p:blipFill>
        <p:spPr bwMode="auto">
          <a:xfrm>
            <a:off x="0" y="714356"/>
            <a:ext cx="9144000" cy="600079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000" b="1" dirty="0" smtClean="0"/>
              <a:t>باید توجه شود که برای متغیرهای برداری مانند باد ده متری، مشخصات نقاط شبکه کمی متفاوت است. در واقع باد ده متری در شبکه 96 در 72 جای می گیرد. جهت شبکه ها از غرب به شرق و شمال به جنوب است</a:t>
            </a:r>
            <a:endParaRPr lang="en-US" sz="2000" b="1" dirty="0"/>
          </a:p>
        </p:txBody>
      </p:sp>
      <p:sp>
        <p:nvSpPr>
          <p:cNvPr id="3" name="Content Placeholder 2"/>
          <p:cNvSpPr>
            <a:spLocks noGrp="1"/>
          </p:cNvSpPr>
          <p:nvPr>
            <p:ph idx="1"/>
          </p:nvPr>
        </p:nvSpPr>
        <p:spPr>
          <a:xfrm>
            <a:off x="142844" y="1646236"/>
            <a:ext cx="9001156" cy="5211763"/>
          </a:xfrm>
        </p:spPr>
        <p:txBody>
          <a:bodyPr>
            <a:normAutofit/>
          </a:bodyPr>
          <a:lstStyle/>
          <a:p>
            <a:pPr rtl="1"/>
            <a:r>
              <a:rPr lang="fa-IR" sz="2400" dirty="0" smtClean="0"/>
              <a:t>مشخصات شبکه واقع در گوشه چپ بالای و گوشه راست بالای شبکه عبارتست از:</a:t>
            </a:r>
          </a:p>
          <a:p>
            <a:pPr rtl="1"/>
            <a:r>
              <a:rPr lang="fa-IR" sz="2400" dirty="0" smtClean="0"/>
              <a:t>                    </a:t>
            </a:r>
            <a:endParaRPr lang="en-US" sz="2400" dirty="0" smtClean="0"/>
          </a:p>
          <a:p>
            <a:r>
              <a:rPr lang="en-US" sz="2400" dirty="0" smtClean="0"/>
              <a:t>I=1, J=1 (0.0 E, 88.75 N) I=96, J=1 (356.25 E, 88.75 N)</a:t>
            </a:r>
          </a:p>
          <a:p>
            <a:pPr rtl="1"/>
            <a:r>
              <a:rPr lang="en-US" sz="2400" dirty="0" smtClean="0"/>
              <a:t/>
            </a:r>
            <a:br>
              <a:rPr lang="en-US" sz="2400" dirty="0" smtClean="0"/>
            </a:br>
            <a:r>
              <a:rPr lang="ar-SA" sz="2400" dirty="0" smtClean="0"/>
              <a:t>و </a:t>
            </a:r>
            <a:r>
              <a:rPr lang="fa-IR" sz="2400" dirty="0" smtClean="0"/>
              <a:t>مشخصات شبکه واقع در گوشه چپ پایین و گوشه راست پایین شبکه عبارتست از:      </a:t>
            </a:r>
            <a:endParaRPr lang="en-US" sz="2400" dirty="0" smtClean="0"/>
          </a:p>
          <a:p>
            <a:r>
              <a:rPr lang="en-US" sz="2400" dirty="0" smtClean="0"/>
              <a:t/>
            </a:r>
            <a:br>
              <a:rPr lang="en-US" sz="2400" dirty="0" smtClean="0"/>
            </a:br>
            <a:r>
              <a:rPr lang="en-US" sz="2400" dirty="0" smtClean="0"/>
              <a:t>I=1, J=72 (0.0 E, 88.75 S) I=96, J=72 (356.25 E, 88.75 S</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675134"/>
          </a:xfrm>
        </p:spPr>
        <p:txBody>
          <a:bodyPr>
            <a:normAutofit/>
          </a:bodyPr>
          <a:lstStyle/>
          <a:p>
            <a:r>
              <a:rPr lang="fa-IR" sz="2200" dirty="0" smtClean="0"/>
              <a:t>م</a:t>
            </a:r>
            <a:r>
              <a:rPr lang="fa-IR" sz="2200" b="1" dirty="0" smtClean="0"/>
              <a:t>شخصات عرض  جغرافیایی یک متغیر برداری مانند باد ده متری عبارتست از</a:t>
            </a:r>
            <a:r>
              <a:rPr lang="fa-IR" sz="2200" dirty="0" smtClean="0"/>
              <a:t>:</a:t>
            </a:r>
            <a:endParaRPr lang="en-US" sz="2200" dirty="0"/>
          </a:p>
        </p:txBody>
      </p:sp>
      <p:pic>
        <p:nvPicPr>
          <p:cNvPr id="4098" name="Picture 2"/>
          <p:cNvPicPr>
            <a:picLocks noGrp="1" noChangeAspect="1" noChangeArrowheads="1"/>
          </p:cNvPicPr>
          <p:nvPr>
            <p:ph idx="1"/>
          </p:nvPr>
        </p:nvPicPr>
        <p:blipFill>
          <a:blip r:embed="rId3"/>
          <a:srcRect/>
          <a:stretch>
            <a:fillRect/>
          </a:stretch>
        </p:blipFill>
        <p:spPr bwMode="auto">
          <a:xfrm>
            <a:off x="0" y="1071546"/>
            <a:ext cx="9144000" cy="578645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290"/>
            <a:ext cx="8858312" cy="5958227"/>
          </a:xfrm>
        </p:spPr>
        <p:txBody>
          <a:bodyPr>
            <a:normAutofit/>
          </a:bodyPr>
          <a:lstStyle/>
          <a:p>
            <a:pPr algn="r"/>
            <a:r>
              <a:rPr lang="fa-IR" sz="2800" b="1" dirty="0" smtClean="0">
                <a:latin typeface="Calibri"/>
                <a:ea typeface="Calibri"/>
                <a:cs typeface="B Mitra"/>
              </a:rPr>
              <a:t>                                                                               </a:t>
            </a:r>
            <a:r>
              <a:rPr lang="en-US" sz="2800" b="1" dirty="0" smtClean="0">
                <a:latin typeface="Calibri"/>
                <a:ea typeface="Calibri"/>
                <a:cs typeface="B Mitra"/>
              </a:rPr>
              <a:t>:HadGEM1</a:t>
            </a:r>
            <a:r>
              <a:rPr lang="fa-IR" sz="2800" b="1" dirty="0" smtClean="0">
                <a:latin typeface="Calibri"/>
                <a:ea typeface="Calibri"/>
                <a:cs typeface="B Mitra"/>
              </a:rPr>
              <a:t>مدل</a:t>
            </a:r>
            <a:endParaRPr lang="en-US" sz="2800" dirty="0" smtClean="0">
              <a:latin typeface="Calibri"/>
              <a:ea typeface="Calibri"/>
              <a:cs typeface="B Mitra"/>
            </a:endParaRPr>
          </a:p>
          <a:p>
            <a:pPr algn="justLow"/>
            <a:r>
              <a:rPr lang="fa-IR" sz="2800" dirty="0" smtClean="0">
                <a:latin typeface="Calibri"/>
                <a:ea typeface="Calibri"/>
                <a:cs typeface="B Mitra"/>
              </a:rPr>
              <a:t>توسط جون در سال 2000، نسخه جدید آن تحت </a:t>
            </a:r>
            <a:r>
              <a:rPr lang="en-US" sz="2800" dirty="0" smtClean="0">
                <a:latin typeface="Calibri"/>
                <a:ea typeface="Calibri"/>
                <a:cs typeface="B Mitra"/>
              </a:rPr>
              <a:t>HadCM3</a:t>
            </a:r>
            <a:r>
              <a:rPr lang="fa-IR" sz="2800" dirty="0" smtClean="0">
                <a:latin typeface="Calibri"/>
                <a:ea typeface="Calibri"/>
                <a:cs typeface="B Mitra"/>
              </a:rPr>
              <a:t>بعد از ارائه مدل وهمکاران درسال 2006 طراحی شد.                                      </a:t>
            </a:r>
            <a:r>
              <a:rPr lang="en-US" sz="2800" dirty="0" smtClean="0">
                <a:latin typeface="Calibri"/>
                <a:ea typeface="Calibri"/>
                <a:cs typeface="B Mitra"/>
              </a:rPr>
              <a:t>HadGEM1</a:t>
            </a:r>
            <a:r>
              <a:rPr lang="fa-IR" sz="2800" dirty="0" smtClean="0">
                <a:latin typeface="Calibri"/>
                <a:ea typeface="Calibri"/>
                <a:cs typeface="B Mitra"/>
              </a:rPr>
              <a:t>نام </a:t>
            </a:r>
          </a:p>
          <a:p>
            <a:pPr algn="justLow"/>
            <a:r>
              <a:rPr lang="fa-IR" sz="2800" dirty="0" smtClean="0"/>
              <a:t>نتایج مدل سازی تغییر اقلیمی آن در گزارش چهارم هیئت بین الدول تغییر. اقلیم استفاده شد. این مرکز همچنین نسخه دوم این مدل را تحت عنوان. طراحی کرده است نتایج مدل سازی تغییر اقلیمی آن در </a:t>
            </a:r>
            <a:r>
              <a:rPr lang="en-US" sz="2800" dirty="0" smtClean="0"/>
              <a:t>HadGEM2</a:t>
            </a:r>
            <a:r>
              <a:rPr lang="fa-IR" sz="2800" dirty="0" smtClean="0"/>
              <a:t> گزارش پنجم هیئت بین الدول تغییراقلیم استفاده شد.                            </a:t>
            </a:r>
          </a:p>
          <a:p>
            <a:pPr algn="justLow"/>
            <a:r>
              <a:rPr lang="fa-IR" sz="2800" dirty="0" smtClean="0"/>
              <a:t>. </a:t>
            </a:r>
            <a:endParaRPr lang="fa-IR" sz="2800" dirty="0" smtClean="0">
              <a:latin typeface="Calibri"/>
              <a:ea typeface="Calibri"/>
              <a:cs typeface="B Mitra"/>
            </a:endParaRP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85728"/>
            <a:ext cx="8229600" cy="6429420"/>
          </a:xfrm>
        </p:spPr>
        <p:txBody>
          <a:bodyPr>
            <a:normAutofit/>
          </a:bodyPr>
          <a:lstStyle/>
          <a:p>
            <a:pPr marL="0"/>
            <a:r>
              <a:rPr lang="fa-IR" sz="2800" dirty="0" smtClean="0">
                <a:latin typeface="Calibri"/>
                <a:ea typeface="Calibri"/>
                <a:cs typeface="B Mitra"/>
              </a:rPr>
              <a:t>با مقادیر دیدبانی و </a:t>
            </a:r>
            <a:r>
              <a:rPr lang="en-US" sz="2800" dirty="0" smtClean="0">
                <a:latin typeface="Calibri"/>
                <a:ea typeface="Calibri"/>
                <a:cs typeface="B Mitra"/>
              </a:rPr>
              <a:t>HadGEM1</a:t>
            </a:r>
            <a:r>
              <a:rPr lang="fa-IR" sz="2800" dirty="0" smtClean="0">
                <a:latin typeface="Calibri"/>
                <a:ea typeface="Calibri"/>
                <a:cs typeface="B Mitra"/>
              </a:rPr>
              <a:t> ارزیابی شبیه سازی های مدل واکاوی شده نشان می دهد که توانایی شبیه سازی این مدل در مقایسه با به مقدار قابل توجهی بهبود یافته است                                                              </a:t>
            </a:r>
            <a:r>
              <a:rPr lang="en-US" sz="2800" dirty="0" smtClean="0">
                <a:latin typeface="Calibri"/>
                <a:ea typeface="Calibri"/>
                <a:cs typeface="B Mitra"/>
              </a:rPr>
              <a:t>HadCM3</a:t>
            </a:r>
            <a:endParaRPr lang="fa-IR" sz="2800" dirty="0" smtClean="0">
              <a:latin typeface="Calibri"/>
              <a:ea typeface="Calibri"/>
              <a:cs typeface="B Mitra"/>
            </a:endParaRPr>
          </a:p>
          <a:p>
            <a:pPr marL="0" algn="justLow"/>
            <a:r>
              <a:rPr lang="fa-IR" sz="2400" dirty="0" smtClean="0"/>
              <a:t>متغیرهای اصلی مدل مانند دما، باد، رطوبت و فشار در ارتفاعات واقع در اتمسفر آزاد بهبود یافته اند. همچنین قدرت تفکیک و طرحواره های دینامیکی و فیزیکی مدل نیز ارتقا یافته اند. نمونه ای از مهمترین بهبودها در مدل مربوط به ساختار تروپوپاز و اریبی فشار سطح زمین درمنطقه قطب شمال می شود. طرحواره های انتقال بخار آب و گازهای نادر نیز بهبود اساسی پیدا کرده اند                                              </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14282" y="0"/>
            <a:ext cx="8929718" cy="6857999"/>
          </a:xfrm>
        </p:spPr>
        <p:txBody>
          <a:bodyPr>
            <a:noAutofit/>
          </a:bodyPr>
          <a:lstStyle/>
          <a:p>
            <a:pPr algn="r" rtl="1"/>
            <a:r>
              <a:rPr lang="fa-IR" sz="2000" b="1" dirty="0" smtClean="0"/>
              <a:t>مراجع</a:t>
            </a:r>
            <a:r>
              <a:rPr lang="en-US" sz="2000" b="1" dirty="0" smtClean="0"/>
              <a:t>:</a:t>
            </a:r>
            <a:r>
              <a:rPr lang="fa-IR" sz="2000" b="1" dirty="0" smtClean="0"/>
              <a:t>                                                                                                             </a:t>
            </a:r>
            <a:endParaRPr lang="en-US" sz="2000" dirty="0" smtClean="0"/>
          </a:p>
          <a:p>
            <a:pPr fontAlgn="base"/>
            <a:r>
              <a:rPr lang="en-US" sz="2000" u="sng" dirty="0" smtClean="0">
                <a:solidFill>
                  <a:srgbClr val="C00000"/>
                </a:solidFill>
                <a:hlinkClick r:id="rId3"/>
              </a:rPr>
              <a:t>Pope</a:t>
            </a:r>
            <a:r>
              <a:rPr lang="en-US" sz="2000" u="sng" dirty="0" smtClean="0">
                <a:solidFill>
                  <a:srgbClr val="C00000"/>
                </a:solidFill>
              </a:rPr>
              <a:t> V., </a:t>
            </a:r>
            <a:r>
              <a:rPr lang="en-US" sz="2000" u="sng" dirty="0" smtClean="0">
                <a:solidFill>
                  <a:srgbClr val="C00000"/>
                </a:solidFill>
                <a:hlinkClick r:id="rId4"/>
              </a:rPr>
              <a:t>S Brown</a:t>
            </a:r>
            <a:r>
              <a:rPr lang="en-US" sz="2000" u="sng" dirty="0" smtClean="0">
                <a:solidFill>
                  <a:srgbClr val="C00000"/>
                </a:solidFill>
              </a:rPr>
              <a:t>, </a:t>
            </a:r>
            <a:r>
              <a:rPr lang="en-US" sz="2000" u="sng" dirty="0" smtClean="0">
                <a:solidFill>
                  <a:srgbClr val="C00000"/>
                </a:solidFill>
                <a:hlinkClick r:id="rId5"/>
              </a:rPr>
              <a:t>R Clark</a:t>
            </a:r>
            <a:r>
              <a:rPr lang="en-US" sz="2000" u="sng" dirty="0" smtClean="0">
                <a:solidFill>
                  <a:srgbClr val="C00000"/>
                </a:solidFill>
              </a:rPr>
              <a:t>, </a:t>
            </a:r>
            <a:r>
              <a:rPr lang="en-US" sz="2000" u="sng" dirty="0" smtClean="0">
                <a:solidFill>
                  <a:srgbClr val="C00000"/>
                </a:solidFill>
                <a:hlinkClick r:id="rId6"/>
              </a:rPr>
              <a:t>M Collins</a:t>
            </a:r>
            <a:r>
              <a:rPr lang="en-US" sz="2000" u="sng" dirty="0" smtClean="0">
                <a:solidFill>
                  <a:srgbClr val="C00000"/>
                </a:solidFill>
              </a:rPr>
              <a:t>, </a:t>
            </a:r>
            <a:r>
              <a:rPr lang="en-US" sz="2000" u="sng" dirty="0" smtClean="0">
                <a:solidFill>
                  <a:srgbClr val="C00000"/>
                </a:solidFill>
                <a:hlinkClick r:id="rId7"/>
              </a:rPr>
              <a:t>W Collins</a:t>
            </a:r>
            <a:r>
              <a:rPr lang="en-US" sz="2000" u="sng" dirty="0" smtClean="0">
                <a:solidFill>
                  <a:srgbClr val="C00000"/>
                </a:solidFill>
              </a:rPr>
              <a:t>, </a:t>
            </a:r>
            <a:r>
              <a:rPr lang="en-US" sz="2000" u="sng" dirty="0" smtClean="0">
                <a:solidFill>
                  <a:srgbClr val="C00000"/>
                </a:solidFill>
                <a:hlinkClick r:id="rId8"/>
              </a:rPr>
              <a:t>C </a:t>
            </a:r>
            <a:r>
              <a:rPr lang="en-US" sz="2000" u="sng" dirty="0" err="1" smtClean="0">
                <a:solidFill>
                  <a:srgbClr val="C00000"/>
                </a:solidFill>
                <a:hlinkClick r:id="rId8"/>
              </a:rPr>
              <a:t>Dearden</a:t>
            </a:r>
            <a:r>
              <a:rPr lang="en-US" sz="2000" u="sng" dirty="0" smtClean="0">
                <a:solidFill>
                  <a:srgbClr val="C00000"/>
                </a:solidFill>
              </a:rPr>
              <a:t>, </a:t>
            </a:r>
            <a:r>
              <a:rPr lang="en-US" sz="2000" u="sng" dirty="0" smtClean="0">
                <a:solidFill>
                  <a:srgbClr val="C00000"/>
                </a:solidFill>
                <a:hlinkClick r:id="rId9"/>
              </a:rPr>
              <a:t>J </a:t>
            </a:r>
            <a:r>
              <a:rPr lang="en-US" sz="2000" u="sng" dirty="0" err="1" smtClean="0">
                <a:solidFill>
                  <a:srgbClr val="C00000"/>
                </a:solidFill>
                <a:hlinkClick r:id="rId9"/>
              </a:rPr>
              <a:t>Gunson</a:t>
            </a:r>
            <a:r>
              <a:rPr lang="en-US" sz="2000" u="sng" dirty="0" err="1" smtClean="0">
                <a:solidFill>
                  <a:srgbClr val="C00000"/>
                </a:solidFill>
              </a:rPr>
              <a:t>,</a:t>
            </a:r>
            <a:r>
              <a:rPr lang="en-US" sz="2000" u="sng" dirty="0" err="1" smtClean="0">
                <a:solidFill>
                  <a:srgbClr val="C00000"/>
                </a:solidFill>
                <a:hlinkClick r:id="rId10"/>
              </a:rPr>
              <a:t>G</a:t>
            </a:r>
            <a:r>
              <a:rPr lang="en-US" sz="2000" u="sng" dirty="0" smtClean="0">
                <a:solidFill>
                  <a:srgbClr val="C00000"/>
                </a:solidFill>
                <a:hlinkClick r:id="rId10"/>
              </a:rPr>
              <a:t> Harris</a:t>
            </a:r>
            <a:r>
              <a:rPr lang="en-US" sz="2000" u="sng" dirty="0" smtClean="0">
                <a:solidFill>
                  <a:srgbClr val="C00000"/>
                </a:solidFill>
              </a:rPr>
              <a:t>, </a:t>
            </a:r>
            <a:r>
              <a:rPr lang="en-US" sz="2000" u="sng" dirty="0" smtClean="0">
                <a:solidFill>
                  <a:srgbClr val="C00000"/>
                </a:solidFill>
                <a:hlinkClick r:id="rId11"/>
              </a:rPr>
              <a:t>C Jones</a:t>
            </a:r>
            <a:r>
              <a:rPr lang="en-US" sz="2000" u="sng" dirty="0" smtClean="0">
                <a:solidFill>
                  <a:srgbClr val="C00000"/>
                </a:solidFill>
              </a:rPr>
              <a:t>, </a:t>
            </a:r>
            <a:r>
              <a:rPr lang="en-US" sz="2000" u="sng" dirty="0" smtClean="0">
                <a:solidFill>
                  <a:srgbClr val="C00000"/>
                </a:solidFill>
                <a:hlinkClick r:id="rId12"/>
              </a:rPr>
              <a:t>A Keen</a:t>
            </a:r>
            <a:r>
              <a:rPr lang="en-US" sz="2000" u="sng" dirty="0" smtClean="0">
                <a:solidFill>
                  <a:srgbClr val="C00000"/>
                </a:solidFill>
              </a:rPr>
              <a:t>, </a:t>
            </a:r>
            <a:r>
              <a:rPr lang="en-US" sz="2000" u="sng" dirty="0" smtClean="0">
                <a:solidFill>
                  <a:srgbClr val="C00000"/>
                </a:solidFill>
                <a:hlinkClick r:id="rId13"/>
              </a:rPr>
              <a:t>J Lowe</a:t>
            </a:r>
            <a:r>
              <a:rPr lang="en-US" sz="2000" u="sng" dirty="0" smtClean="0">
                <a:solidFill>
                  <a:srgbClr val="C00000"/>
                </a:solidFill>
              </a:rPr>
              <a:t>, </a:t>
            </a:r>
            <a:r>
              <a:rPr lang="en-US" sz="2000" u="sng" dirty="0" smtClean="0">
                <a:solidFill>
                  <a:srgbClr val="C00000"/>
                </a:solidFill>
                <a:hlinkClick r:id="rId14"/>
              </a:rPr>
              <a:t>M Ringer</a:t>
            </a:r>
            <a:r>
              <a:rPr lang="en-US" sz="2000" u="sng" dirty="0" smtClean="0">
                <a:solidFill>
                  <a:srgbClr val="C00000"/>
                </a:solidFill>
              </a:rPr>
              <a:t>, </a:t>
            </a:r>
            <a:r>
              <a:rPr lang="en-US" sz="2000" u="sng" dirty="0" smtClean="0">
                <a:solidFill>
                  <a:srgbClr val="C00000"/>
                </a:solidFill>
                <a:hlinkClick r:id="rId15"/>
              </a:rPr>
              <a:t>C Senior</a:t>
            </a:r>
            <a:r>
              <a:rPr lang="en-US" sz="2000" u="sng" dirty="0" smtClean="0">
                <a:solidFill>
                  <a:srgbClr val="C00000"/>
                </a:solidFill>
              </a:rPr>
              <a:t>, </a:t>
            </a:r>
            <a:r>
              <a:rPr lang="en-US" sz="2000" u="sng" dirty="0" smtClean="0">
                <a:solidFill>
                  <a:srgbClr val="C00000"/>
                </a:solidFill>
                <a:hlinkClick r:id="rId16"/>
              </a:rPr>
              <a:t>S </a:t>
            </a:r>
            <a:r>
              <a:rPr lang="en-US" sz="2000" u="sng" dirty="0" err="1" smtClean="0">
                <a:solidFill>
                  <a:srgbClr val="C00000"/>
                </a:solidFill>
                <a:hlinkClick r:id="rId16"/>
              </a:rPr>
              <a:t>Sitch</a:t>
            </a:r>
            <a:r>
              <a:rPr lang="en-US" sz="2000" u="sng" dirty="0" smtClean="0">
                <a:solidFill>
                  <a:srgbClr val="C00000"/>
                </a:solidFill>
              </a:rPr>
              <a:t>, </a:t>
            </a:r>
            <a:r>
              <a:rPr lang="en-US" sz="2000" u="sng" dirty="0" smtClean="0">
                <a:solidFill>
                  <a:srgbClr val="C00000"/>
                </a:solidFill>
                <a:hlinkClick r:id="rId17"/>
              </a:rPr>
              <a:t>M</a:t>
            </a:r>
            <a:r>
              <a:rPr lang="fa-IR" sz="2000" u="sng" dirty="0" smtClean="0">
                <a:solidFill>
                  <a:srgbClr val="C00000"/>
                </a:solidFill>
                <a:hlinkClick r:id="rId17"/>
              </a:rPr>
              <a:t>.</a:t>
            </a:r>
          </a:p>
          <a:p>
            <a:pPr fontAlgn="base"/>
            <a:r>
              <a:rPr lang="en-US" sz="2000" u="sng" dirty="0" smtClean="0">
                <a:solidFill>
                  <a:srgbClr val="C00000"/>
                </a:solidFill>
                <a:hlinkClick r:id="rId17"/>
              </a:rPr>
              <a:t> </a:t>
            </a:r>
            <a:r>
              <a:rPr lang="fa-IR" sz="2000" u="sng" dirty="0" smtClean="0">
                <a:solidFill>
                  <a:srgbClr val="C00000"/>
                </a:solidFill>
                <a:hlinkClick r:id="rId17"/>
              </a:rPr>
              <a:t>.</a:t>
            </a:r>
            <a:r>
              <a:rPr lang="en-US" sz="2000" u="sng" dirty="0" err="1" smtClean="0">
                <a:solidFill>
                  <a:srgbClr val="C00000"/>
                </a:solidFill>
                <a:hlinkClick r:id="rId17"/>
              </a:rPr>
              <a:t>Webb</a:t>
            </a:r>
            <a:r>
              <a:rPr lang="en-US" sz="2000" u="sng" dirty="0" err="1" smtClean="0">
                <a:solidFill>
                  <a:srgbClr val="C00000"/>
                </a:solidFill>
              </a:rPr>
              <a:t>and</a:t>
            </a:r>
            <a:r>
              <a:rPr lang="en-US" sz="2000" u="sng" dirty="0" smtClean="0">
                <a:solidFill>
                  <a:srgbClr val="C00000"/>
                </a:solidFill>
              </a:rPr>
              <a:t>, </a:t>
            </a:r>
            <a:r>
              <a:rPr lang="en-US" sz="2000" u="sng" dirty="0" smtClean="0">
                <a:solidFill>
                  <a:srgbClr val="C00000"/>
                </a:solidFill>
                <a:hlinkClick r:id="rId18"/>
              </a:rPr>
              <a:t>S Woodward</a:t>
            </a:r>
            <a:r>
              <a:rPr lang="en-US" sz="2000" u="sng" dirty="0" smtClean="0"/>
              <a:t>, 2007,  The Met Office Hadley Centre climate </a:t>
            </a:r>
            <a:r>
              <a:rPr lang="en-US" sz="2000" u="sng" dirty="0" err="1" smtClean="0"/>
              <a:t>modelling</a:t>
            </a:r>
            <a:r>
              <a:rPr lang="en-US" sz="2000" u="sng" dirty="0" smtClean="0"/>
              <a:t> capability: the competing requirements for improved </a:t>
            </a:r>
            <a:endParaRPr lang="fa-IR" sz="2000" u="sng" dirty="0" smtClean="0"/>
          </a:p>
          <a:p>
            <a:pPr fontAlgn="base"/>
            <a:r>
              <a:rPr lang="en-US" sz="2000" u="sng" dirty="0" smtClean="0"/>
              <a:t>resolution, complexity and dealing with uncertainty, Phil. Trans. R. Soc. A 2007 365, </a:t>
            </a:r>
            <a:r>
              <a:rPr lang="en-US" sz="2000" u="sng" dirty="0" err="1" smtClean="0"/>
              <a:t>doi</a:t>
            </a:r>
            <a:r>
              <a:rPr lang="en-US" sz="2000" u="sng" dirty="0" smtClean="0"/>
              <a:t>: 10.1098/rsta.2007.2087</a:t>
            </a:r>
            <a:endParaRPr lang="en-US" sz="2000" dirty="0" smtClean="0"/>
          </a:p>
          <a:p>
            <a:pPr fontAlgn="base"/>
            <a:r>
              <a:rPr lang="en-US" sz="2000" u="sng" dirty="0" smtClean="0"/>
              <a:t>Martin, G. M., Ringer, M. A., Pope, V. D., Jones, A., </a:t>
            </a:r>
            <a:r>
              <a:rPr lang="en-US" sz="2000" u="sng" dirty="0" err="1" smtClean="0"/>
              <a:t>Dearden</a:t>
            </a:r>
            <a:r>
              <a:rPr lang="en-US" sz="2000" u="sng" dirty="0" smtClean="0"/>
              <a:t>, C. &amp; Hinton, T. J. 2006 The Physical properties of the atmosphere in the new Hadley Centre Global Environmental Model, HadGEM1. Part I. Model description and global climatology. J. </a:t>
            </a:r>
            <a:r>
              <a:rPr lang="en-US" sz="2000" u="sng" dirty="0" err="1" smtClean="0"/>
              <a:t>Clim</a:t>
            </a:r>
            <a:r>
              <a:rPr lang="en-US" sz="2000" u="sng" dirty="0" smtClean="0"/>
              <a:t>. 19, 1274–1301. (doi:10. 1175/JCLI3636.1)</a:t>
            </a:r>
            <a:endParaRPr lang="en-US" sz="2000" dirty="0" smtClean="0"/>
          </a:p>
          <a:p>
            <a:pPr fontAlgn="base"/>
            <a:r>
              <a:rPr lang="en-US" sz="2000" u="sng" dirty="0" smtClean="0"/>
              <a:t>Gordon C, Cooper C, Senior C.A, Banks H, Gregory J.M, Johns T.C, Mitchell J.F.B, Wood R.A, 2000, The simulation of SST, sea ice extents and ocean heat transports in a version of the Hadley Centre coupled model without flux adjustments. </a:t>
            </a:r>
            <a:r>
              <a:rPr lang="en-US" sz="2000" u="sng" dirty="0" err="1" smtClean="0"/>
              <a:t>Clim</a:t>
            </a:r>
            <a:r>
              <a:rPr lang="en-US" sz="2000" u="sng" dirty="0" smtClean="0"/>
              <a:t>. </a:t>
            </a:r>
            <a:r>
              <a:rPr lang="en-US" sz="2000" u="sng" dirty="0" err="1" smtClean="0"/>
              <a:t>Dynam</a:t>
            </a:r>
            <a:r>
              <a:rPr lang="en-US" sz="2000" u="sng" dirty="0" smtClean="0"/>
              <a:t>. 16, 147–168.</a:t>
            </a:r>
            <a:endParaRPr lang="en-US" sz="2000" dirty="0" smtClean="0"/>
          </a:p>
          <a:p>
            <a:pPr fontAlgn="base"/>
            <a:r>
              <a:rPr lang="en-US" sz="2000" u="sng" dirty="0" smtClean="0"/>
              <a:t> Pope, V.D., </a:t>
            </a:r>
            <a:r>
              <a:rPr lang="en-US" sz="2000" u="sng" dirty="0" err="1" smtClean="0"/>
              <a:t>Gallani</a:t>
            </a:r>
            <a:r>
              <a:rPr lang="en-US" sz="2000" u="sng" dirty="0" smtClean="0"/>
              <a:t>, M.L., </a:t>
            </a:r>
            <a:r>
              <a:rPr lang="en-US" sz="2000" u="sng" dirty="0" err="1" smtClean="0"/>
              <a:t>Rowntree</a:t>
            </a:r>
            <a:r>
              <a:rPr lang="en-US" sz="2000" u="sng" dirty="0" smtClean="0"/>
              <a:t>, P.R. and Stratton, R.A., 2000: The impact of new physical </a:t>
            </a:r>
            <a:r>
              <a:rPr lang="en-US" sz="2000" u="sng" dirty="0" err="1" smtClean="0"/>
              <a:t>parametrizations</a:t>
            </a:r>
            <a:r>
              <a:rPr lang="en-US" sz="2000" u="sng" dirty="0" smtClean="0"/>
              <a:t> in the Hadley Centre climate model -- HadAM3. Climate Dynamics, 16, 123-146.</a:t>
            </a:r>
            <a:endParaRPr lang="en-US" sz="2000" dirty="0" smtClean="0"/>
          </a:p>
          <a:p>
            <a:r>
              <a:rPr lang="en-US" sz="2000" u="sng" dirty="0" smtClean="0"/>
              <a:t>Edwards, J.M. and </a:t>
            </a:r>
            <a:r>
              <a:rPr lang="en-US" sz="2000" u="sng" dirty="0" err="1" smtClean="0"/>
              <a:t>Slingo</a:t>
            </a:r>
            <a:r>
              <a:rPr lang="en-US" sz="2000" u="sng" dirty="0" smtClean="0"/>
              <a:t> A. 1996. Studies with a flexible new radiation code 1: Choosing a configuration for a large-scale model. Q.J.R. Met. Soc., 122: 689-719.</a:t>
            </a: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6858000"/>
          </a:xfrm>
        </p:spPr>
        <p:txBody>
          <a:bodyPr/>
          <a:lstStyle/>
          <a:p>
            <a:endParaRPr lang="en-US" dirty="0"/>
          </a:p>
        </p:txBody>
      </p:sp>
      <p:sp>
        <p:nvSpPr>
          <p:cNvPr id="3" name="Content Placeholder 2"/>
          <p:cNvSpPr>
            <a:spLocks noGrp="1"/>
          </p:cNvSpPr>
          <p:nvPr>
            <p:ph idx="1"/>
          </p:nvPr>
        </p:nvSpPr>
        <p:spPr>
          <a:xfrm>
            <a:off x="457200" y="1357298"/>
            <a:ext cx="8229600" cy="2786082"/>
          </a:xfrm>
        </p:spPr>
        <p:txBody>
          <a:bodyPr>
            <a:normAutofit/>
          </a:bodyPr>
          <a:lstStyle/>
          <a:p>
            <a:pPr algn="ctr"/>
            <a:r>
              <a:rPr lang="fa-IR" sz="4800" b="1" dirty="0" smtClean="0">
                <a:solidFill>
                  <a:schemeClr val="bg1"/>
                </a:solidFill>
              </a:rPr>
              <a:t>واکاوی مدل های دینامیکی </a:t>
            </a:r>
            <a:endParaRPr lang="en-US" sz="4800" b="1" dirty="0" smtClean="0">
              <a:solidFill>
                <a:schemeClr val="bg1"/>
              </a:solidFill>
            </a:endParaRPr>
          </a:p>
          <a:p>
            <a:pPr algn="ctr"/>
            <a:r>
              <a:rPr lang="en-US" sz="4800" b="1" dirty="0" smtClean="0">
                <a:solidFill>
                  <a:schemeClr val="bg1"/>
                </a:solidFill>
              </a:rPr>
              <a:t>hadcm3</a:t>
            </a:r>
            <a:r>
              <a:rPr lang="fa-IR" sz="4800" b="1" dirty="0" smtClean="0">
                <a:solidFill>
                  <a:schemeClr val="bg1"/>
                </a:solidFill>
              </a:rPr>
              <a:t>مورد نمونه مدل </a:t>
            </a:r>
            <a:endParaRPr lang="en-US" sz="4800" b="1" dirty="0">
              <a:solidFill>
                <a:schemeClr val="bg1"/>
              </a:solidFill>
            </a:endParaRPr>
          </a:p>
        </p:txBody>
      </p:sp>
    </p:spTree>
  </p:cSld>
  <p:clrMapOvr>
    <a:masterClrMapping/>
  </p:clrMapOvr>
  <p:transition>
    <p:pull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214290"/>
            <a:ext cx="8229600" cy="6643710"/>
          </a:xfrm>
        </p:spPr>
        <p:txBody>
          <a:bodyPr>
            <a:normAutofit fontScale="62500" lnSpcReduction="20000"/>
          </a:bodyPr>
          <a:lstStyle/>
          <a:p>
            <a:r>
              <a:rPr lang="en-US" u="sng" dirty="0" smtClean="0"/>
              <a:t>Cox</a:t>
            </a:r>
            <a:r>
              <a:rPr lang="en-US" dirty="0" smtClean="0"/>
              <a:t>, P., Betts R., </a:t>
            </a:r>
            <a:r>
              <a:rPr lang="en-US" dirty="0" err="1" smtClean="0"/>
              <a:t>Bunton</a:t>
            </a:r>
            <a:r>
              <a:rPr lang="en-US" dirty="0" smtClean="0"/>
              <a:t> C., </a:t>
            </a:r>
            <a:r>
              <a:rPr lang="en-US" dirty="0" err="1" smtClean="0"/>
              <a:t>Essery</a:t>
            </a:r>
            <a:r>
              <a:rPr lang="en-US" dirty="0" smtClean="0"/>
              <a:t> R., </a:t>
            </a:r>
            <a:r>
              <a:rPr lang="en-US" dirty="0" err="1" smtClean="0"/>
              <a:t>Rowntree</a:t>
            </a:r>
            <a:r>
              <a:rPr lang="en-US" dirty="0" smtClean="0"/>
              <a:t> P.R. and Smith J. 1999. The impact of new land-surface physics on the GCM simulation and climate sensitivity. </a:t>
            </a:r>
            <a:r>
              <a:rPr lang="en-US" b="1" dirty="0" smtClean="0"/>
              <a:t>Climate Dynamics</a:t>
            </a:r>
            <a:r>
              <a:rPr lang="en-US" dirty="0" smtClean="0"/>
              <a:t>, 15: 183-203. </a:t>
            </a:r>
          </a:p>
          <a:p>
            <a:r>
              <a:rPr lang="en-US" dirty="0" smtClean="0"/>
              <a:t>Johns, T. C., </a:t>
            </a:r>
            <a:r>
              <a:rPr lang="en-US" dirty="0" err="1" smtClean="0"/>
              <a:t>Durman</a:t>
            </a:r>
            <a:r>
              <a:rPr lang="en-US" dirty="0" smtClean="0"/>
              <a:t>, C.F., Banks, H.T., Roberts, M.J., McLaren, A.J., Ridley, J.K., Senior, C.A., Williams, K.D., Jones, A., Rickard, G.J., Cusack, S., Ingram, W.J., Crucifix, M., Sexton, D.M.H., Joshi, M.M., Dong, B.-W., Spencer, H., Hill, R.S.R., Gregory, J.M., Keen, A.B., </a:t>
            </a:r>
            <a:r>
              <a:rPr lang="en-US" dirty="0" err="1" smtClean="0"/>
              <a:t>Pardaens</a:t>
            </a:r>
            <a:r>
              <a:rPr lang="en-US" dirty="0" smtClean="0"/>
              <a:t>, A.K., Lowe, J.A., </a:t>
            </a:r>
            <a:r>
              <a:rPr lang="en-US" dirty="0" err="1" smtClean="0"/>
              <a:t>Bodas-Salcedo</a:t>
            </a:r>
            <a:r>
              <a:rPr lang="en-US" dirty="0" smtClean="0"/>
              <a:t>, A., Stark, S. and </a:t>
            </a:r>
            <a:r>
              <a:rPr lang="en-US" dirty="0" err="1" smtClean="0"/>
              <a:t>Searl</a:t>
            </a:r>
            <a:r>
              <a:rPr lang="en-US" dirty="0" smtClean="0"/>
              <a:t>, Y., 2006: The new Hadley Centre climate model HadGEM1: Evaluation of coupled simulations. J. Climate, 19, 1327-1353</a:t>
            </a:r>
          </a:p>
          <a:p>
            <a:r>
              <a:rPr lang="en-US" dirty="0" smtClean="0">
                <a:solidFill>
                  <a:schemeClr val="tx2">
                    <a:lumMod val="10000"/>
                  </a:schemeClr>
                </a:solidFill>
                <a:hlinkClick r:id="rId3"/>
              </a:rPr>
              <a:t>http://palaeo-electronica.org/2001_1/climate/model.htm</a:t>
            </a:r>
            <a:endParaRPr lang="en-US" dirty="0" smtClean="0">
              <a:solidFill>
                <a:schemeClr val="tx2">
                  <a:lumMod val="10000"/>
                </a:schemeClr>
              </a:solidFill>
            </a:endParaRPr>
          </a:p>
          <a:p>
            <a:r>
              <a:rPr lang="en-US" dirty="0" smtClean="0">
                <a:solidFill>
                  <a:schemeClr val="tx2">
                    <a:lumMod val="10000"/>
                  </a:schemeClr>
                </a:solidFill>
                <a:hlinkClick r:id="rId4"/>
              </a:rPr>
              <a:t>http://en.wikipedia.org/wiki/HadCM3</a:t>
            </a:r>
            <a:endParaRPr lang="en-US" dirty="0" smtClean="0">
              <a:solidFill>
                <a:schemeClr val="tx2">
                  <a:lumMod val="10000"/>
                </a:schemeClr>
              </a:solidFill>
            </a:endParaRPr>
          </a:p>
          <a:p>
            <a:r>
              <a:rPr lang="en-US" dirty="0" smtClean="0">
                <a:solidFill>
                  <a:schemeClr val="tx2">
                    <a:lumMod val="10000"/>
                  </a:schemeClr>
                </a:solidFill>
                <a:hlinkClick r:id="rId5"/>
              </a:rPr>
              <a:t>http://ukclimateprojections.defra.gov.uk/22919</a:t>
            </a:r>
            <a:endParaRPr lang="en-US" dirty="0" smtClean="0">
              <a:solidFill>
                <a:schemeClr val="tx2">
                  <a:lumMod val="10000"/>
                </a:schemeClr>
              </a:solidFill>
            </a:endParaRPr>
          </a:p>
          <a:p>
            <a:r>
              <a:rPr lang="en-US" dirty="0" smtClean="0">
                <a:solidFill>
                  <a:schemeClr val="tx2">
                    <a:lumMod val="10000"/>
                  </a:schemeClr>
                </a:solidFill>
                <a:hlinkClick r:id="rId6"/>
              </a:rPr>
              <a:t>http://cfpub.epa.gov/crem/knowledge_base/crem_report.cfm?deid=157605</a:t>
            </a:r>
            <a:endParaRPr lang="en-US" dirty="0" smtClean="0">
              <a:solidFill>
                <a:schemeClr val="tx2">
                  <a:lumMod val="10000"/>
                </a:schemeClr>
              </a:solidFill>
            </a:endParaRPr>
          </a:p>
          <a:p>
            <a:r>
              <a:rPr lang="en-US" dirty="0" smtClean="0">
                <a:solidFill>
                  <a:schemeClr val="tx2">
                    <a:lumMod val="10000"/>
                  </a:schemeClr>
                </a:solidFill>
                <a:hlinkClick r:id="rId7"/>
              </a:rPr>
              <a:t>http://journals.ametsoc.org/doi/abs/10.1175/JCLI-D-11-00601.1</a:t>
            </a:r>
            <a:endParaRPr lang="en-US" dirty="0" smtClean="0">
              <a:solidFill>
                <a:schemeClr val="tx2">
                  <a:lumMod val="10000"/>
                </a:schemeClr>
              </a:solidFill>
            </a:endParaRPr>
          </a:p>
          <a:p>
            <a:r>
              <a:rPr lang="en-US" dirty="0" smtClean="0">
                <a:solidFill>
                  <a:schemeClr val="tx2">
                    <a:lumMod val="10000"/>
                  </a:schemeClr>
                </a:solidFill>
                <a:hlinkClick r:id="rId8"/>
              </a:rPr>
              <a:t>http://loki.ouranos.ca/DAI/gcm-e.html</a:t>
            </a:r>
            <a:endParaRPr lang="en-US" dirty="0" smtClean="0">
              <a:solidFill>
                <a:schemeClr val="tx2">
                  <a:lumMod val="10000"/>
                </a:schemeClr>
              </a:solidFill>
            </a:endParaRPr>
          </a:p>
          <a:p>
            <a:r>
              <a:rPr lang="en-US" dirty="0" smtClean="0">
                <a:solidFill>
                  <a:schemeClr val="tx2">
                    <a:lumMod val="10000"/>
                  </a:schemeClr>
                </a:solidFill>
                <a:hlinkClick r:id="rId9"/>
              </a:rPr>
              <a:t>http://www.cccsn.ec.gc.ca/?page=pred-hadcm3</a:t>
            </a:r>
            <a:endParaRPr lang="en-US" dirty="0" smtClean="0">
              <a:solidFill>
                <a:schemeClr val="tx2">
                  <a:lumMod val="10000"/>
                </a:schemeClr>
              </a:solidFill>
            </a:endParaRPr>
          </a:p>
          <a:p>
            <a:r>
              <a:rPr lang="en-US" dirty="0" smtClean="0">
                <a:solidFill>
                  <a:schemeClr val="tx2">
                    <a:lumMod val="10000"/>
                  </a:schemeClr>
                </a:solidFill>
                <a:hlinkClick r:id="rId10"/>
              </a:rPr>
              <a:t>http://loki.qc.ec.gc.ca/DAI/gcm_HADCM3-e.html</a:t>
            </a:r>
            <a:endParaRPr lang="en-US" dirty="0" smtClean="0">
              <a:solidFill>
                <a:schemeClr val="tx2">
                  <a:lumMod val="10000"/>
                </a:schemeClr>
              </a:solidFill>
            </a:endParaRPr>
          </a:p>
          <a:p>
            <a:r>
              <a:rPr lang="en-US" dirty="0" smtClean="0">
                <a:solidFill>
                  <a:schemeClr val="tx2">
                    <a:lumMod val="10000"/>
                  </a:schemeClr>
                </a:solidFill>
                <a:hlinkClick r:id="rId11"/>
              </a:rPr>
              <a:t>http://www.ipcc-data.org/sres/hadcm3_download.html</a:t>
            </a:r>
            <a:endParaRPr lang="en-US" dirty="0" smtClean="0">
              <a:solidFill>
                <a:schemeClr val="tx2">
                  <a:lumMod val="10000"/>
                </a:schemeClr>
              </a:solidFill>
            </a:endParaRPr>
          </a:p>
          <a:p>
            <a:r>
              <a:rPr lang="en-US" dirty="0" smtClean="0">
                <a:solidFill>
                  <a:schemeClr val="tx2">
                    <a:lumMod val="10000"/>
                  </a:schemeClr>
                </a:solidFill>
                <a:hlinkClick r:id="rId12"/>
              </a:rPr>
              <a:t>http://www.ipcc-data.org/sres/hadcm3_topo.html</a:t>
            </a:r>
            <a:endParaRPr lang="en-US" dirty="0" smtClean="0">
              <a:solidFill>
                <a:schemeClr val="tx2">
                  <a:lumMod val="10000"/>
                </a:schemeClr>
              </a:solidFill>
            </a:endParaRPr>
          </a:p>
          <a:p>
            <a:r>
              <a:rPr lang="en-US" dirty="0" smtClean="0">
                <a:solidFill>
                  <a:schemeClr val="tx2">
                    <a:lumMod val="10000"/>
                  </a:schemeClr>
                </a:solidFill>
                <a:hlinkClick r:id="rId13"/>
              </a:rPr>
              <a:t>http://rsta.royalsocietypublishing.org/content/365/1860/2635.long</a:t>
            </a:r>
            <a:endParaRPr lang="en-US" dirty="0" smtClean="0">
              <a:solidFill>
                <a:schemeClr val="tx2">
                  <a:lumMod val="10000"/>
                </a:schemeClr>
              </a:solidFill>
            </a:endParaRPr>
          </a:p>
          <a:p>
            <a:r>
              <a:rPr lang="en-US" dirty="0" smtClean="0">
                <a:solidFill>
                  <a:schemeClr val="tx2">
                    <a:lumMod val="10000"/>
                  </a:schemeClr>
                </a:solidFill>
                <a:hlinkClick r:id="rId14"/>
              </a:rPr>
              <a:t>http://cawcr.gov.au/bmrc/basic/wksp18/papers/Pope_HadGEM1.pdf</a:t>
            </a:r>
            <a:endParaRPr lang="en-US" dirty="0" smtClean="0">
              <a:solidFill>
                <a:schemeClr val="tx2">
                  <a:lumMod val="10000"/>
                </a:schemeClr>
              </a:solidFill>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85794"/>
          </a:xfrm>
        </p:spPr>
        <p:txBody>
          <a:bodyPr>
            <a:normAutofit fontScale="90000"/>
          </a:bodyPr>
          <a:lstStyle/>
          <a:p>
            <a:r>
              <a:rPr lang="fa-IR" dirty="0" smtClean="0"/>
              <a:t>جستاری پیرامون مدل</a:t>
            </a:r>
            <a:endParaRPr lang="en-US" dirty="0"/>
          </a:p>
        </p:txBody>
      </p:sp>
      <p:sp>
        <p:nvSpPr>
          <p:cNvPr id="3" name="Content Placeholder 2"/>
          <p:cNvSpPr>
            <a:spLocks noGrp="1"/>
          </p:cNvSpPr>
          <p:nvPr>
            <p:ph idx="1"/>
          </p:nvPr>
        </p:nvSpPr>
        <p:spPr>
          <a:xfrm>
            <a:off x="0" y="714356"/>
            <a:ext cx="9001156" cy="5458161"/>
          </a:xfrm>
        </p:spPr>
        <p:txBody>
          <a:bodyPr/>
          <a:lstStyle/>
          <a:p>
            <a:pPr algn="r"/>
            <a:r>
              <a:rPr lang="fa-IR" sz="2800" dirty="0" smtClean="0"/>
              <a:t>مدل ها بر دونوع دینامیکی وآماری تقسیم می شوند.</a:t>
            </a:r>
          </a:p>
          <a:p>
            <a:pPr algn="r"/>
            <a:r>
              <a:rPr lang="fa-IR" sz="2800" dirty="0" smtClean="0"/>
              <a:t>هدف این مدل ها پیش بینی دهه ای وسده ای اقلیم آینده است.</a:t>
            </a:r>
          </a:p>
          <a:p>
            <a:pPr algn="r"/>
            <a:r>
              <a:rPr lang="fa-IR" sz="2800" dirty="0" smtClean="0"/>
              <a:t>در ارتباط با این مدل ها دو دیدگاه وجود دارد:</a:t>
            </a:r>
          </a:p>
          <a:p>
            <a:pPr algn="r"/>
            <a:r>
              <a:rPr lang="fa-IR" sz="2800" dirty="0" smtClean="0"/>
              <a:t>1- دیدگاهی که هدف استفاده از این مدل ها را برای پیش بینی </a:t>
            </a:r>
          </a:p>
          <a:p>
            <a:pPr algn="r"/>
            <a:r>
              <a:rPr lang="en-US" sz="2800" dirty="0" smtClean="0"/>
              <a:t>.</a:t>
            </a:r>
            <a:r>
              <a:rPr lang="fa-IR" sz="2800" dirty="0" smtClean="0"/>
              <a:t> فصلی می دانند(یکسال وکمتر از یکسال) </a:t>
            </a:r>
            <a:endParaRPr lang="en-US" sz="2800" dirty="0" smtClean="0"/>
          </a:p>
          <a:p>
            <a:pPr algn="r"/>
            <a:r>
              <a:rPr lang="fa-IR" sz="2800" dirty="0" smtClean="0"/>
              <a:t>2-دیدگاهی که هدف استفاده از این مدل ها را برای پیش بینی </a:t>
            </a:r>
          </a:p>
          <a:p>
            <a:pPr algn="r"/>
            <a:r>
              <a:rPr lang="en-US" sz="2800" dirty="0" smtClean="0"/>
              <a:t>.</a:t>
            </a:r>
            <a:r>
              <a:rPr lang="fa-IR" sz="2800" dirty="0" smtClean="0"/>
              <a:t> دهه ای وسده ای می دانند</a:t>
            </a:r>
          </a:p>
          <a:p>
            <a:pPr algn="r"/>
            <a:endParaRPr lang="fa-IR" dirty="0" smtClean="0"/>
          </a:p>
          <a:p>
            <a:pPr algn="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200" b="1" dirty="0" smtClean="0"/>
              <a:t>تفاوت های عمده بین مدل های آماری و دینامیکی عبارتند از:</a:t>
            </a:r>
            <a:endParaRPr lang="en-US" sz="3200" dirty="0"/>
          </a:p>
        </p:txBody>
      </p:sp>
      <p:sp>
        <p:nvSpPr>
          <p:cNvPr id="3" name="Content Placeholder 2"/>
          <p:cNvSpPr>
            <a:spLocks noGrp="1"/>
          </p:cNvSpPr>
          <p:nvPr>
            <p:ph idx="1"/>
          </p:nvPr>
        </p:nvSpPr>
        <p:spPr>
          <a:xfrm>
            <a:off x="142844" y="1214422"/>
            <a:ext cx="8786874" cy="5643578"/>
          </a:xfrm>
        </p:spPr>
        <p:txBody>
          <a:bodyPr>
            <a:normAutofit fontScale="85000" lnSpcReduction="20000"/>
          </a:bodyPr>
          <a:lstStyle/>
          <a:p>
            <a:pPr algn="justLow"/>
            <a:r>
              <a:rPr lang="fa-IR" sz="2400" b="1" dirty="0" smtClean="0"/>
              <a:t> 1-اینکه مدل های دینامیکی برای تحول زمانی سیستم اقلیم از حل معادلات حرکت هوا (شامل بقای جرم، اندازه حرکت، قوانین ترمودینامیکی، قانون عمومی گازها و . . . ) استفاده می کنند در حالیکه مدل های اماری برای اینکار از رفتار سیستم اقلیم در دوره آماری استفاده می کنند</a:t>
            </a:r>
            <a:r>
              <a:rPr lang="fa-IR" sz="2400" dirty="0" smtClean="0"/>
              <a:t>.                                                       </a:t>
            </a:r>
          </a:p>
          <a:p>
            <a:pPr algn="justLow"/>
            <a:endParaRPr lang="fa-IR" sz="2400" dirty="0" smtClean="0"/>
          </a:p>
          <a:p>
            <a:pPr algn="justLow"/>
            <a:r>
              <a:rPr lang="fa-IR" sz="2400" b="1" dirty="0" smtClean="0"/>
              <a:t>2-</a:t>
            </a:r>
            <a:r>
              <a:rPr lang="ar-SA" sz="2400" b="1" dirty="0" smtClean="0"/>
              <a:t>اینکه مدل های دینامیکی هر گونه رفتاری را که در دایره حل معادلات حرکت وا بگنجد می توانند آشکارسازی نمایند اما مدل های اماری نمی توانند رفتاری خارج از رفتار دوره آماری و مشاهداتی را تولید نمایند. بنابراین مدل های آماری در پیش بینی پدیده های حدی اقلیمی با مشکل مواجه اند ولی مدل های دینامیکی </a:t>
            </a:r>
            <a:r>
              <a:rPr lang="fa-IR" sz="2400" b="1" dirty="0" smtClean="0"/>
              <a:t>اینگونه نیست</a:t>
            </a:r>
            <a:r>
              <a:rPr lang="fa-IR" sz="1800" b="1" dirty="0" smtClean="0"/>
              <a:t>.                                                                                                               </a:t>
            </a:r>
          </a:p>
          <a:p>
            <a:pPr algn="justLow"/>
            <a:endParaRPr lang="fa-IR" sz="2600" b="1" dirty="0" smtClean="0"/>
          </a:p>
          <a:p>
            <a:pPr algn="r" rtl="1"/>
            <a:r>
              <a:rPr lang="fa-IR" sz="2600" b="1" dirty="0" smtClean="0"/>
              <a:t>3-</a:t>
            </a:r>
            <a:r>
              <a:rPr lang="ar-SA" sz="2600" b="1" dirty="0" smtClean="0"/>
              <a:t> مدل های دینامیکی رفتار اقلیم را در یک شبکه با طول و عرض جغرافیایی مدل می کنند اما مدل های آماری بر روی یک نقطه ایستگاه می تواند وضعیت اقلیم را مدل نمایند که این می تواند در نگاه اول یک حسن برای مدل های آماری باشد.</a:t>
            </a:r>
            <a:r>
              <a:rPr lang="fa-IR" sz="2600" b="1" dirty="0" smtClean="0"/>
              <a:t> </a:t>
            </a:r>
          </a:p>
          <a:p>
            <a:pPr algn="r" rtl="1"/>
            <a:endParaRPr lang="fa-IR" sz="2600" b="1" dirty="0" smtClean="0"/>
          </a:p>
          <a:p>
            <a:pPr algn="r" rtl="1"/>
            <a:r>
              <a:rPr lang="fa-IR" sz="2600" b="1" dirty="0" smtClean="0"/>
              <a:t>4-   م</a:t>
            </a:r>
            <a:r>
              <a:rPr lang="ar-SA" sz="2600" b="1" dirty="0" smtClean="0"/>
              <a:t>دل های دینامیکی نیاز به ریزمقیاس نمایی دینامیکی دارند ولی مدل های آماری خیر.</a:t>
            </a:r>
            <a:endParaRPr lang="fa-IR" sz="2600" b="1" dirty="0" smtClean="0"/>
          </a:p>
          <a:p>
            <a:pPr algn="r" rtl="1"/>
            <a:endParaRPr lang="en-US" sz="2600" dirty="0" smtClean="0"/>
          </a:p>
          <a:p>
            <a:pPr algn="r" rtl="1"/>
            <a:r>
              <a:rPr lang="fa-IR" sz="2600" b="1" dirty="0" smtClean="0"/>
              <a:t>    </a:t>
            </a:r>
            <a:endParaRPr lang="en-US" sz="2600" dirty="0" smtClean="0"/>
          </a:p>
          <a:p>
            <a:pPr algn="ctr" rtl="1">
              <a:buNone/>
            </a:pPr>
            <a:r>
              <a:rPr lang="ar-SA" sz="2600" b="1" dirty="0" smtClean="0"/>
              <a:t>به طور کلی صحت مدل های دینامیکی بیشتر از مدل های آماری است اما بایستی توجه داشت که هیچ مدل دینامیکی بی نیاز از مدل آماری تکمیل کننده آن نیست و نهایتا برای تبدیل داده های شبکه ای به ریزترین مقیاس نیاز به ریزمقیاس نمایی و یا پس پردازش آماری می باشد</a:t>
            </a:r>
            <a:r>
              <a:rPr lang="fa-IR" sz="2600" b="1" dirty="0" smtClean="0"/>
              <a:t>                  </a:t>
            </a:r>
            <a:endParaRPr lang="en-US" sz="2600" dirty="0" smtClean="0"/>
          </a:p>
          <a:p>
            <a:pPr rtl="1">
              <a:buNone/>
            </a:pPr>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603696"/>
          </a:xfrm>
        </p:spPr>
        <p:txBody>
          <a:bodyPr>
            <a:normAutofit fontScale="90000"/>
          </a:bodyPr>
          <a:lstStyle/>
          <a:p>
            <a:pPr algn="ctr"/>
            <a:r>
              <a:rPr lang="en-US" sz="4400" b="1" dirty="0" smtClean="0">
                <a:solidFill>
                  <a:schemeClr val="bg1"/>
                </a:solidFill>
              </a:rPr>
              <a:t>hadcm3</a:t>
            </a:r>
            <a:endParaRPr lang="en-US" dirty="0"/>
          </a:p>
        </p:txBody>
      </p:sp>
      <p:sp>
        <p:nvSpPr>
          <p:cNvPr id="3" name="Content Placeholder 2"/>
          <p:cNvSpPr>
            <a:spLocks noGrp="1"/>
          </p:cNvSpPr>
          <p:nvPr>
            <p:ph idx="1"/>
          </p:nvPr>
        </p:nvSpPr>
        <p:spPr>
          <a:xfrm>
            <a:off x="0" y="785794"/>
            <a:ext cx="9144000" cy="6072205"/>
          </a:xfrm>
        </p:spPr>
        <p:txBody>
          <a:bodyPr>
            <a:normAutofit/>
          </a:bodyPr>
          <a:lstStyle/>
          <a:p>
            <a:pPr algn="justLow" rtl="1"/>
            <a:r>
              <a:rPr lang="en-US" sz="2200" dirty="0" smtClean="0"/>
              <a:t>HadCM3 </a:t>
            </a:r>
            <a:r>
              <a:rPr lang="fa-IR" sz="2200" dirty="0" smtClean="0"/>
              <a:t>از نوع مدل های گردش عمومی جفت شده جوی-اقیانوسی (</a:t>
            </a:r>
            <a:r>
              <a:rPr lang="en-US" sz="2200" dirty="0" smtClean="0"/>
              <a:t>AOGCM</a:t>
            </a:r>
            <a:r>
              <a:rPr lang="fa-IR" sz="2200" dirty="0" smtClean="0"/>
              <a:t>) است كه مخفف </a:t>
            </a:r>
            <a:r>
              <a:rPr lang="en-US" sz="2200" dirty="0" smtClean="0"/>
              <a:t>Atmosphere-Ocean General Circulation Model </a:t>
            </a:r>
            <a:r>
              <a:rPr lang="fa-IR" sz="2200" dirty="0" smtClean="0"/>
              <a:t>بوده و در مركز هادلی سازمان هواشناسی انگلیس طراحی و توسعه یافته است. توصیف این مدل توسط گوردن و دیگران (2000) و پوپ و دیگران(2000) انجام شده است.  </a:t>
            </a:r>
            <a:r>
              <a:rPr lang="en-US" sz="2200" dirty="0" smtClean="0"/>
              <a:t>HadCM3 </a:t>
            </a:r>
            <a:r>
              <a:rPr lang="fa-IR" sz="2200" dirty="0" smtClean="0"/>
              <a:t>از دو مولفه جوی و اقیانوسی به نام های </a:t>
            </a:r>
            <a:r>
              <a:rPr lang="en-US" sz="2200" dirty="0" smtClean="0"/>
              <a:t>HadAM3</a:t>
            </a:r>
            <a:r>
              <a:rPr lang="fa-IR" sz="2200" dirty="0" smtClean="0"/>
              <a:t> (مدل جوی) و </a:t>
            </a:r>
            <a:r>
              <a:rPr lang="en-US" sz="2200" dirty="0" smtClean="0"/>
              <a:t>HadOM3</a:t>
            </a:r>
            <a:r>
              <a:rPr lang="fa-IR" sz="2200" dirty="0" smtClean="0"/>
              <a:t> (مدل اقیانوسی) که دارای یک مدل یخ-دریا نیز می باشد، تشکیل شده است. </a:t>
            </a:r>
            <a:endParaRPr lang="en-US" sz="2200" dirty="0" smtClean="0"/>
          </a:p>
          <a:p>
            <a:pPr algn="ctr" rtl="1"/>
            <a:r>
              <a:rPr lang="en-US" dirty="0" smtClean="0"/>
              <a:t> </a:t>
            </a:r>
          </a:p>
          <a:p>
            <a:pPr algn="ctr" rtl="1"/>
            <a:r>
              <a:rPr lang="fa-IR" sz="2200" dirty="0" smtClean="0"/>
              <a:t>هیئت بین الدول تغییر اقلیم از داده های مدل گردش عمومی </a:t>
            </a:r>
            <a:r>
              <a:rPr lang="en-US" sz="2200" dirty="0" smtClean="0"/>
              <a:t>HadCM3 </a:t>
            </a:r>
          </a:p>
          <a:p>
            <a:pPr algn="ctr" rtl="1"/>
            <a:r>
              <a:rPr lang="fa-IR" sz="2200" dirty="0" smtClean="0"/>
              <a:t>برای تهیه گزارش سوم استفاده کرده است(در گزارش دوم از برونداد </a:t>
            </a:r>
            <a:endParaRPr lang="en-US" sz="2200" dirty="0" smtClean="0"/>
          </a:p>
          <a:p>
            <a:pPr algn="ctr" rtl="1"/>
            <a:r>
              <a:rPr lang="fa-IR" sz="2200" dirty="0" smtClean="0"/>
              <a:t>مدل </a:t>
            </a:r>
            <a:r>
              <a:rPr lang="en-US" sz="2200" dirty="0" smtClean="0"/>
              <a:t>HadCM2 </a:t>
            </a:r>
            <a:r>
              <a:rPr lang="fa-IR" sz="2200" dirty="0" smtClean="0"/>
              <a:t>استفاده شد). این مدل نیازی به تنظیمات شار سطحی </a:t>
            </a:r>
            <a:endParaRPr lang="en-US" sz="2200" dirty="0" smtClean="0"/>
          </a:p>
          <a:p>
            <a:pPr algn="ctr" rtl="1"/>
            <a:r>
              <a:rPr lang="fa-IR" sz="2200" dirty="0" smtClean="0"/>
              <a:t>(شار مصنوعی اضافی برای سطح اقیانوس) برای بهبود شبیه سازی </a:t>
            </a:r>
            <a:endParaRPr lang="en-US" sz="2200" dirty="0" smtClean="0"/>
          </a:p>
          <a:p>
            <a:pPr algn="ctr" rtl="1"/>
            <a:r>
              <a:rPr lang="fa-IR" sz="2200" dirty="0" smtClean="0"/>
              <a:t>ندارد. شبیه سازی ها بر مبنای تقویم سال 360 روزه و ماه های 30 </a:t>
            </a:r>
            <a:endParaRPr lang="en-US" sz="2200" dirty="0" smtClean="0"/>
          </a:p>
          <a:p>
            <a:pPr algn="ctr" rtl="1"/>
            <a:r>
              <a:rPr lang="fa-IR" sz="2200" dirty="0" smtClean="0"/>
              <a:t>روزه انجام می شود. قدرت تفکیک بالای مولفه اقیانوسی، مهمترین </a:t>
            </a:r>
            <a:endParaRPr lang="en-US" sz="2200" dirty="0" smtClean="0"/>
          </a:p>
          <a:p>
            <a:pPr algn="ctr" rtl="1"/>
            <a:r>
              <a:rPr lang="fa-IR" sz="2200" dirty="0" smtClean="0"/>
              <a:t>مزیت این مدل می باشد. از جمله دیگر مزیت این مدل هماهنگی </a:t>
            </a:r>
            <a:endParaRPr lang="en-US" sz="2200" dirty="0" smtClean="0"/>
          </a:p>
          <a:p>
            <a:pPr algn="ctr"/>
            <a:r>
              <a:rPr lang="fa-IR" sz="2200" dirty="0" smtClean="0"/>
              <a:t>خوب بین مولفه های جوی و اقیانوسی آن می باشد</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6572296" cy="571504"/>
          </a:xfrm>
        </p:spPr>
        <p:txBody>
          <a:bodyPr>
            <a:noAutofit/>
          </a:bodyPr>
          <a:lstStyle/>
          <a:p>
            <a:r>
              <a:rPr lang="en-US" sz="2800" dirty="0" smtClean="0"/>
              <a:t> </a:t>
            </a:r>
            <a:r>
              <a:rPr lang="fa-IR" sz="2800" dirty="0" smtClean="0">
                <a:solidFill>
                  <a:schemeClr val="accent3">
                    <a:lumMod val="75000"/>
                  </a:schemeClr>
                </a:solidFill>
              </a:rPr>
              <a:t>‌</a:t>
            </a:r>
            <a:r>
              <a:rPr lang="fa-IR" sz="2800" dirty="0" smtClean="0">
                <a:solidFill>
                  <a:schemeClr val="bg1"/>
                </a:solidFill>
              </a:rPr>
              <a:t>ساختار افقي و قائم مدل جفت شده جوي-اقيانوسي</a:t>
            </a:r>
            <a:endParaRPr lang="en-US" sz="2800" dirty="0">
              <a:solidFill>
                <a:schemeClr val="bg1"/>
              </a:solidFill>
            </a:endParaRPr>
          </a:p>
        </p:txBody>
      </p:sp>
      <p:pic>
        <p:nvPicPr>
          <p:cNvPr id="4" name="Content Placeholder 3" descr="P_Fig2.5.jpg">
            <a:hlinkClick r:id="rId3" tooltip="&quot;P_Fig2.5.jpg : View larger version&quot;"/>
          </p:cNvPr>
          <p:cNvPicPr>
            <a:picLocks noGrp="1"/>
          </p:cNvPicPr>
          <p:nvPr>
            <p:ph idx="1"/>
          </p:nvPr>
        </p:nvPicPr>
        <p:blipFill>
          <a:blip r:embed="rId4" cstate="print"/>
          <a:srcRect/>
          <a:stretch>
            <a:fillRect/>
          </a:stretch>
        </p:blipFill>
        <p:spPr bwMode="auto">
          <a:xfrm>
            <a:off x="0" y="1071546"/>
            <a:ext cx="9144000" cy="57864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543956" cy="1246638"/>
          </a:xfrm>
        </p:spPr>
        <p:txBody>
          <a:bodyPr>
            <a:normAutofit fontScale="90000"/>
          </a:bodyPr>
          <a:lstStyle/>
          <a:p>
            <a:pPr algn="ctr"/>
            <a:r>
              <a:rPr lang="en-US" sz="3100" dirty="0" smtClean="0">
                <a:solidFill>
                  <a:schemeClr val="bg1"/>
                </a:solidFill>
              </a:rPr>
              <a:t>Hadcm3</a:t>
            </a:r>
            <a:r>
              <a:rPr lang="fa-IR" sz="3100" dirty="0" smtClean="0">
                <a:solidFill>
                  <a:schemeClr val="tx2">
                    <a:lumMod val="10000"/>
                  </a:schemeClr>
                </a:solidFill>
              </a:rPr>
              <a:t>جوی</a:t>
            </a:r>
            <a:r>
              <a:rPr lang="en-US" sz="3100" dirty="0" smtClean="0">
                <a:solidFill>
                  <a:schemeClr val="tx2">
                    <a:lumMod val="10000"/>
                  </a:schemeClr>
                </a:solidFill>
              </a:rPr>
              <a:t> </a:t>
            </a:r>
            <a:r>
              <a:rPr lang="fa-IR" sz="3100" dirty="0" smtClean="0">
                <a:solidFill>
                  <a:schemeClr val="tx2">
                    <a:lumMod val="10000"/>
                  </a:schemeClr>
                </a:solidFill>
              </a:rPr>
              <a:t>مشخصات مدل</a:t>
            </a:r>
            <a:r>
              <a:rPr lang="en-US" dirty="0" smtClean="0"/>
              <a:t/>
            </a:r>
            <a:br>
              <a:rPr lang="en-US" dirty="0" smtClean="0"/>
            </a:br>
            <a:endParaRPr lang="en-US" dirty="0"/>
          </a:p>
        </p:txBody>
      </p:sp>
      <p:sp>
        <p:nvSpPr>
          <p:cNvPr id="3" name="Content Placeholder 2"/>
          <p:cNvSpPr>
            <a:spLocks noGrp="1"/>
          </p:cNvSpPr>
          <p:nvPr>
            <p:ph idx="1"/>
          </p:nvPr>
        </p:nvSpPr>
        <p:spPr>
          <a:xfrm>
            <a:off x="0" y="1000108"/>
            <a:ext cx="9001156" cy="5857892"/>
          </a:xfrm>
        </p:spPr>
        <p:txBody>
          <a:bodyPr>
            <a:normAutofit lnSpcReduction="10000"/>
          </a:bodyPr>
          <a:lstStyle/>
          <a:p>
            <a:r>
              <a:rPr lang="fa-IR" sz="2000" dirty="0" smtClean="0">
                <a:latin typeface="Calibri"/>
                <a:ea typeface="Calibri"/>
                <a:cs typeface="B Mitra"/>
              </a:rPr>
              <a:t> ) می باشد كه داراي قدرت تفكيك افقي </a:t>
            </a:r>
            <a:r>
              <a:rPr lang="fa-IR" sz="2000" dirty="0" smtClean="0">
                <a:ea typeface="Calibri"/>
              </a:rPr>
              <a:t>2.5</a:t>
            </a:r>
            <a:r>
              <a:rPr lang="fa-IR" sz="2000" dirty="0" smtClean="0">
                <a:latin typeface="Calibri"/>
                <a:ea typeface="Calibri"/>
                <a:cs typeface="B Mitra"/>
              </a:rPr>
              <a:t> در </a:t>
            </a:r>
            <a:r>
              <a:rPr lang="fa-IR" sz="2000" dirty="0" smtClean="0">
                <a:ea typeface="Calibri"/>
              </a:rPr>
              <a:t>3.75</a:t>
            </a:r>
            <a:r>
              <a:rPr lang="fa-IR" sz="2000" dirty="0" smtClean="0">
                <a:latin typeface="Calibri"/>
                <a:ea typeface="Calibri"/>
                <a:cs typeface="B Mitra"/>
              </a:rPr>
              <a:t>درجه عرض و طول جغرافيايي است. </a:t>
            </a:r>
            <a:r>
              <a:rPr lang="en-US" sz="2000" dirty="0" smtClean="0">
                <a:latin typeface="Times New Roman"/>
                <a:ea typeface="Calibri"/>
              </a:rPr>
              <a:t>HadAM2</a:t>
            </a:r>
            <a:r>
              <a:rPr lang="fa-IR" sz="2000" dirty="0" smtClean="0">
                <a:latin typeface="Calibri"/>
                <a:ea typeface="Calibri"/>
                <a:cs typeface="B Mitra"/>
              </a:rPr>
              <a:t>مانند مدل</a:t>
            </a:r>
            <a:r>
              <a:rPr lang="fa-IR" sz="2000" dirty="0" smtClean="0">
                <a:latin typeface="Times New Roman"/>
                <a:ea typeface="Calibri"/>
              </a:rPr>
              <a:t>(</a:t>
            </a:r>
            <a:r>
              <a:rPr lang="fa-IR" sz="2000" dirty="0" smtClean="0">
                <a:latin typeface="Calibri"/>
                <a:ea typeface="Calibri"/>
                <a:cs typeface="B Mitra"/>
              </a:rPr>
              <a:t> است.</a:t>
            </a:r>
            <a:r>
              <a:rPr lang="en-US" sz="2000" dirty="0" smtClean="0">
                <a:latin typeface="Calibri"/>
                <a:ea typeface="Calibri"/>
                <a:cs typeface="B Mitra"/>
              </a:rPr>
              <a:t>T42</a:t>
            </a:r>
            <a:r>
              <a:rPr lang="fa-IR" sz="2000" dirty="0" smtClean="0">
                <a:latin typeface="Calibri"/>
                <a:ea typeface="Calibri"/>
                <a:cs typeface="B Mitra"/>
              </a:rPr>
              <a:t> ومعادل شبكه هايي 96 در 73 نقطه شبكه اي در كل كره زمين مي باشد. در سيستم طيفي، قدرت تفكيك آن  </a:t>
            </a:r>
            <a:r>
              <a:rPr lang="en-US" sz="2000" dirty="0" smtClean="0">
                <a:latin typeface="Calibri"/>
                <a:ea typeface="Calibri"/>
                <a:cs typeface="B Mitra"/>
              </a:rPr>
              <a:t>                                                        </a:t>
            </a:r>
            <a:r>
              <a:rPr lang="fa-IR" sz="2000" dirty="0" smtClean="0">
                <a:latin typeface="Calibri"/>
                <a:ea typeface="Calibri"/>
                <a:cs typeface="B Mitra"/>
              </a:rPr>
              <a:t> </a:t>
            </a:r>
            <a:r>
              <a:rPr lang="en-US" sz="2000" dirty="0" smtClean="0">
                <a:latin typeface="Calibri"/>
                <a:ea typeface="Calibri"/>
                <a:cs typeface="B Mitra"/>
              </a:rPr>
              <a:t>.</a:t>
            </a:r>
            <a:r>
              <a:rPr lang="fa-IR" sz="2000" dirty="0" smtClean="0">
                <a:latin typeface="Calibri"/>
                <a:ea typeface="Calibri"/>
                <a:cs typeface="B Mitra"/>
              </a:rPr>
              <a:t>که با ابعاد  417 كيلومتر</a:t>
            </a:r>
            <a:r>
              <a:rPr lang="fa-IR" sz="2000" dirty="0" smtClean="0">
                <a:ea typeface="Calibri"/>
                <a:cs typeface="Calibri"/>
              </a:rPr>
              <a:t> </a:t>
            </a:r>
            <a:r>
              <a:rPr lang="fa-IR" sz="2000" dirty="0" smtClean="0">
                <a:latin typeface="Calibri"/>
                <a:ea typeface="Calibri"/>
                <a:cs typeface="B Mitra"/>
              </a:rPr>
              <a:t>در 278 كيلومتر (در استوا) در سطح افقي مي باشد</a:t>
            </a:r>
            <a:endParaRPr lang="en-US" sz="2000" dirty="0" smtClean="0">
              <a:latin typeface="Calibri"/>
              <a:ea typeface="Calibri"/>
              <a:cs typeface="B Mitra"/>
            </a:endParaRPr>
          </a:p>
          <a:p>
            <a:pPr algn="r"/>
            <a:r>
              <a:rPr lang="fa-IR" sz="2000" dirty="0" smtClean="0"/>
              <a:t>در عرض 45 درجه ابعاد شبكه ياد شده به 295 كيلومتر در 278 كيلومتر تقليل مي يابد. تعداد لايه هاي  اين مدل در راستاي قائم جو 19 و در عمق خاك 4 لايه است. گام زمانی مدل 30 دقیقه می باشد.   </a:t>
            </a:r>
          </a:p>
          <a:p>
            <a:pPr algn="r"/>
            <a:r>
              <a:rPr lang="fa-IR" sz="2000" dirty="0" smtClean="0"/>
              <a:t>این مدل طرحواره تابشی جدیدی برای مدل سازی اثرات گازهای نادر دارد. </a:t>
            </a:r>
          </a:p>
          <a:p>
            <a:pPr algn="r"/>
            <a:endParaRPr lang="en-US" sz="2000" dirty="0" smtClean="0"/>
          </a:p>
          <a:p>
            <a:pPr algn="ctr"/>
            <a:r>
              <a:rPr lang="en-US" sz="2800" b="1" dirty="0" smtClean="0">
                <a:solidFill>
                  <a:schemeClr val="bg1"/>
                </a:solidFill>
              </a:rPr>
              <a:t>Hadcm3</a:t>
            </a:r>
            <a:r>
              <a:rPr lang="en-US" sz="2800" dirty="0" smtClean="0">
                <a:solidFill>
                  <a:schemeClr val="bg1"/>
                </a:solidFill>
              </a:rPr>
              <a:t> </a:t>
            </a:r>
            <a:r>
              <a:rPr lang="fa-IR" sz="2800" b="1" dirty="0" smtClean="0">
                <a:solidFill>
                  <a:schemeClr val="bg1"/>
                </a:solidFill>
              </a:rPr>
              <a:t>مشخصات مدل اقيانوسي</a:t>
            </a:r>
            <a:endParaRPr lang="en-US" sz="2800" b="1" dirty="0" smtClean="0"/>
          </a:p>
          <a:p>
            <a:pPr algn="r"/>
            <a:endParaRPr lang="en-US" sz="2000" dirty="0" smtClean="0"/>
          </a:p>
          <a:p>
            <a:pPr algn="r"/>
            <a:r>
              <a:rPr lang="fa-IR" sz="2000" dirty="0" smtClean="0">
                <a:latin typeface="B Mitra"/>
                <a:ea typeface="Calibri"/>
              </a:rPr>
              <a:t>داراي 20 لايه با قدرت تفكيك افقي </a:t>
            </a:r>
            <a:r>
              <a:rPr lang="fa-IR" sz="2000" dirty="0" smtClean="0">
                <a:latin typeface="Calibri"/>
                <a:ea typeface="Calibri"/>
                <a:cs typeface="B Mitra"/>
              </a:rPr>
              <a:t> </a:t>
            </a:r>
            <a:r>
              <a:rPr lang="fa-IR" sz="2000" dirty="0" smtClean="0">
                <a:latin typeface="B Mitra"/>
                <a:ea typeface="Calibri"/>
              </a:rPr>
              <a:t>1.25 در 1.25 درجه مي باشد. بنابراین </a:t>
            </a:r>
            <a:r>
              <a:rPr lang="en-US" sz="2000" dirty="0" smtClean="0">
                <a:latin typeface="Calibri"/>
                <a:ea typeface="Calibri"/>
                <a:cs typeface="B Mitra"/>
              </a:rPr>
              <a:t>HadOM3</a:t>
            </a:r>
            <a:r>
              <a:rPr lang="fa-IR" sz="2000" dirty="0" smtClean="0">
                <a:latin typeface="Calibri"/>
                <a:ea typeface="Calibri"/>
                <a:cs typeface="B Mitra"/>
              </a:rPr>
              <a:t>مدل اقيانوسي</a:t>
            </a:r>
            <a:r>
              <a:rPr lang="en-US" sz="2000" dirty="0" smtClean="0">
                <a:latin typeface="B Mitra"/>
                <a:ea typeface="Calibri"/>
              </a:rPr>
              <a:t> </a:t>
            </a:r>
            <a:r>
              <a:rPr lang="fa-IR" sz="2000" dirty="0" smtClean="0">
                <a:latin typeface="B Mitra"/>
                <a:ea typeface="Calibri"/>
              </a:rPr>
              <a:t>برای هر نقطه شبکه ای در مدل جوی، شش نقطه درمدل اقیانوسی وجود دارد. گام زمانی مولفه اقیانوسی یک ساعت می باشد، به عبارت دیگر انتگرال گیری در این بخش هر یک ساعت یکبار انجام می گیرد                                                                                                                      </a:t>
            </a:r>
            <a:r>
              <a:rPr lang="en-US" sz="2000" dirty="0" smtClean="0">
                <a:latin typeface="B Mitra"/>
                <a:ea typeface="Calibri"/>
              </a:rPr>
              <a:t>                         </a:t>
            </a:r>
            <a:endParaRPr lang="fa-IR" sz="2000" dirty="0" smtClean="0">
              <a:latin typeface="B Mitra"/>
              <a:ea typeface="Calibri"/>
            </a:endParaRPr>
          </a:p>
          <a:p>
            <a:pPr algn="r"/>
            <a:endParaRPr lang="fa-IR" sz="2000" dirty="0" smtClean="0"/>
          </a:p>
          <a:p>
            <a:pPr algn="r"/>
            <a:r>
              <a:rPr lang="fa-IR" sz="2000" dirty="0" smtClean="0"/>
              <a:t>طرحواره همرفت مدل بر اساس نظرات گریگوری و دیگران (1997) بهبود یافته است .</a:t>
            </a:r>
          </a:p>
          <a:p>
            <a:pPr algn="r"/>
            <a:r>
              <a:rPr lang="fa-IR" sz="2000" dirty="0" smtClean="0"/>
              <a:t> طرحواره سطحی جدید برای خشکی، فرآیندهای انجماد و ذوب رطوبت خاک را در نظر می گیرد. میزان تبخیر بستگی به دما، فشار بخار و غلظت دی اکسید کربن دارد</a:t>
            </a:r>
          </a:p>
          <a:p>
            <a:pPr algn="r"/>
            <a:r>
              <a:rPr lang="fa-IR" sz="2000" dirty="0" smtClean="0"/>
              <a:t>تغییرات فوق الذکر موجب شده است تا شبیه سازی واقعی از شار گرمای سطحی در مدل صورت گیرد.</a:t>
            </a:r>
            <a:endParaRPr lang="en-US" sz="2000" dirty="0" smtClean="0"/>
          </a:p>
          <a:p>
            <a:pPr algn="r"/>
            <a:r>
              <a:rPr lang="fa-IR" sz="2000" dirty="0" smtClean="0"/>
              <a:t> </a:t>
            </a:r>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918</TotalTime>
  <Words>1380</Words>
  <Application>Microsoft Office PowerPoint</Application>
  <PresentationFormat>On-screen Show (4:3)</PresentationFormat>
  <Paragraphs>130</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Foundry</vt:lpstr>
      <vt:lpstr>ارایه دهنده: رضا ابراهیمی  </vt:lpstr>
      <vt:lpstr>Slide 2</vt:lpstr>
      <vt:lpstr>جستاری پیرامون مدل</vt:lpstr>
      <vt:lpstr>تفاوت های عمده بین مدل های آماری و دینامیکی عبارتند از:</vt:lpstr>
      <vt:lpstr>Slide 5</vt:lpstr>
      <vt:lpstr>Slide 6</vt:lpstr>
      <vt:lpstr>hadcm3</vt:lpstr>
      <vt:lpstr> ‌ساختار افقي و قائم مدل جفت شده جوي-اقيانوسي</vt:lpstr>
      <vt:lpstr>Hadcm3جوی مشخصات مدل </vt:lpstr>
      <vt:lpstr>شکل:میانگین دمای سالانه اقیانوس آرام در طول جغرافیایی 180درجه. سمت چپ: تا عمق 250 متری و سمت راست: کل عمق اقیانوس</vt:lpstr>
      <vt:lpstr>Slide 11</vt:lpstr>
      <vt:lpstr>: HadCM3 نحوه دانلود داده های</vt:lpstr>
      <vt:lpstr>Slide 13</vt:lpstr>
      <vt:lpstr>مشخصات عرض جغرافیایی 73 نقطه مرکزی هر شبکه عبارتند از:</vt:lpstr>
      <vt:lpstr>باید توجه شود که برای متغیرهای برداری مانند باد ده متری، مشخصات نقاط شبکه کمی متفاوت است. در واقع باد ده متری در شبکه 96 در 72 جای می گیرد. جهت شبکه ها از غرب به شرق و شمال به جنوب است</vt:lpstr>
      <vt:lpstr>مشخصات عرض  جغرافیایی یک متغیر برداری مانند باد ده متری عبارتست از:</vt:lpstr>
      <vt:lpstr>Slide 17</vt:lpstr>
      <vt:lpstr>Slide 18</vt:lpstr>
      <vt:lpstr>Slide 19</vt:lpstr>
      <vt:lpstr>Slide 20</vt:lpstr>
    </vt:vector>
  </TitlesOfParts>
  <Company>Office07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DiGiT</dc:creator>
  <cp:lastModifiedBy>DiGiT</cp:lastModifiedBy>
  <cp:revision>93</cp:revision>
  <dcterms:created xsi:type="dcterms:W3CDTF">2013-12-02T18:04:19Z</dcterms:created>
  <dcterms:modified xsi:type="dcterms:W3CDTF">2014-02-08T20:33:17Z</dcterms:modified>
</cp:coreProperties>
</file>