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3" r:id="rId7"/>
    <p:sldId id="261"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D3C8E-D0E9-4E51-BE1F-E63D50C4344A}" type="datetimeFigureOut">
              <a:rPr lang="en-US" smtClean="0"/>
              <a:pPr/>
              <a:t>2/14/2014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8CCDB-4FE7-4540-A98E-13E97F72BA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8CCDB-4FE7-4540-A98E-13E97F72BA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8566E77-F5F0-420E-B799-0706E30677DB}" type="datetimeFigureOut">
              <a:rPr lang="en-US" smtClean="0"/>
              <a:pPr/>
              <a:t>2/14/2014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1A7E76D-B778-4AA1-AF87-6C89E23084AE}"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66E77-F5F0-420E-B799-0706E30677DB}" type="datetimeFigureOut">
              <a:rPr lang="en-US" smtClean="0"/>
              <a:pPr/>
              <a:t>2/14/2014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A7E76D-B778-4AA1-AF87-6C89E2308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66E77-F5F0-420E-B799-0706E30677DB}" type="datetimeFigureOut">
              <a:rPr lang="en-US" smtClean="0"/>
              <a:pPr/>
              <a:t>2/14/2014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A7E76D-B778-4AA1-AF87-6C89E2308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66E77-F5F0-420E-B799-0706E30677DB}" type="datetimeFigureOut">
              <a:rPr lang="en-US" smtClean="0"/>
              <a:pPr/>
              <a:t>2/14/2014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A7E76D-B778-4AA1-AF87-6C89E2308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8566E77-F5F0-420E-B799-0706E30677DB}" type="datetimeFigureOut">
              <a:rPr lang="en-US" smtClean="0"/>
              <a:pPr/>
              <a:t>2/14/2014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1A7E76D-B778-4AA1-AF87-6C89E23084AE}"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566E77-F5F0-420E-B799-0706E30677DB}" type="datetimeFigureOut">
              <a:rPr lang="en-US" smtClean="0"/>
              <a:pPr/>
              <a:t>2/14/2014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1A7E76D-B778-4AA1-AF87-6C89E23084AE}"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566E77-F5F0-420E-B799-0706E30677DB}" type="datetimeFigureOut">
              <a:rPr lang="en-US" smtClean="0"/>
              <a:pPr/>
              <a:t>2/14/2014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1A7E76D-B778-4AA1-AF87-6C89E2308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566E77-F5F0-420E-B799-0706E30677DB}" type="datetimeFigureOut">
              <a:rPr lang="en-US" smtClean="0"/>
              <a:pPr/>
              <a:t>2/14/2014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A7E76D-B778-4AA1-AF87-6C89E23084AE}"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566E77-F5F0-420E-B799-0706E30677DB}" type="datetimeFigureOut">
              <a:rPr lang="en-US" smtClean="0"/>
              <a:pPr/>
              <a:t>2/14/2014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A7E76D-B778-4AA1-AF87-6C89E2308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8566E77-F5F0-420E-B799-0706E30677DB}" type="datetimeFigureOut">
              <a:rPr lang="en-US" smtClean="0"/>
              <a:pPr/>
              <a:t>2/14/2014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1A7E76D-B778-4AA1-AF87-6C89E23084AE}"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8566E77-F5F0-420E-B799-0706E30677DB}" type="datetimeFigureOut">
              <a:rPr lang="en-US" smtClean="0"/>
              <a:pPr/>
              <a:t>2/14/2014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1A7E76D-B778-4AA1-AF87-6C89E23084AE}"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8566E77-F5F0-420E-B799-0706E30677DB}" type="datetimeFigureOut">
              <a:rPr lang="en-US" smtClean="0"/>
              <a:pPr/>
              <a:t>2/14/2014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1A7E76D-B778-4AA1-AF87-6C89E23084AE}"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عوامل دینامیکی برف سنگین شمال کشور</a:t>
            </a:r>
            <a:endParaRPr lang="en-US" dirty="0"/>
          </a:p>
        </p:txBody>
      </p:sp>
      <p:sp>
        <p:nvSpPr>
          <p:cNvPr id="3" name="Subtitle 2"/>
          <p:cNvSpPr>
            <a:spLocks noGrp="1"/>
          </p:cNvSpPr>
          <p:nvPr>
            <p:ph type="subTitle" idx="1"/>
          </p:nvPr>
        </p:nvSpPr>
        <p:spPr/>
        <p:txBody>
          <a:bodyPr/>
          <a:lstStyle/>
          <a:p>
            <a:r>
              <a:rPr lang="fa-IR" dirty="0" smtClean="0"/>
              <a:t>تهیه کننده</a:t>
            </a:r>
          </a:p>
          <a:p>
            <a:endParaRPr lang="fa-IR" dirty="0" smtClean="0"/>
          </a:p>
          <a:p>
            <a:r>
              <a:rPr lang="fa-IR" smtClean="0"/>
              <a:t>رضا ابراهیمی</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fa-IR" dirty="0" smtClean="0"/>
              <a:t>عمده ترین نتیجه که می توان از طریق واکاوی فراسنج های جوی  چه در تراز میانی جو وچه درسطح زمین وچه از طریق تحلیل فراسنج های فرین اتفاق افتاده به دست اورد این است که جهت مطالعه بارش های فرین ورخدادهای فرین درکشور دیگر مدل های اماری جوابگو نیست و از این به را</a:t>
            </a:r>
          </a:p>
          <a:p>
            <a:r>
              <a:rPr lang="fa-IR" dirty="0" smtClean="0"/>
              <a:t>باید مدل های دینامیک وترمودینامیک </a:t>
            </a:r>
          </a:p>
          <a:p>
            <a:r>
              <a:rPr lang="fa-IR" dirty="0" smtClean="0"/>
              <a:t>باید بکار برد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Documents and Settings\DIGIT\Desktop\500 بهمن.gif"/>
          <p:cNvPicPr>
            <a:picLocks noGrp="1" noChangeAspect="1" noChangeArrowheads="1"/>
          </p:cNvPicPr>
          <p:nvPr>
            <p:ph idx="1"/>
          </p:nvPr>
        </p:nvPicPr>
        <p:blipFill>
          <a:blip r:embed="rId3"/>
          <a:srcRect/>
          <a:stretch>
            <a:fillRect/>
          </a:stretch>
        </p:blipFill>
        <p:spPr bwMode="auto">
          <a:xfrm>
            <a:off x="1" y="214290"/>
            <a:ext cx="9143999" cy="6643710"/>
          </a:xfrm>
          <a:prstGeom prst="rect">
            <a:avLst/>
          </a:prstGeom>
          <a:noFill/>
        </p:spPr>
      </p:pic>
      <p:sp>
        <p:nvSpPr>
          <p:cNvPr id="5" name="Rectangle 4"/>
          <p:cNvSpPr/>
          <p:nvPr/>
        </p:nvSpPr>
        <p:spPr>
          <a:xfrm>
            <a:off x="3929058" y="214290"/>
            <a:ext cx="1252266" cy="307777"/>
          </a:xfrm>
          <a:prstGeom prst="rect">
            <a:avLst/>
          </a:prstGeom>
        </p:spPr>
        <p:txBody>
          <a:bodyPr wrap="square">
            <a:spAutoFit/>
          </a:bodyPr>
          <a:lstStyle/>
          <a:p>
            <a:r>
              <a:rPr lang="fa-IR" sz="1400" b="1" dirty="0">
                <a:solidFill>
                  <a:schemeClr val="bg1"/>
                </a:solidFill>
              </a:rPr>
              <a:t>تراز میانی جو</a:t>
            </a:r>
            <a:endParaRPr lang="en-US" sz="14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endParaRPr lang="fa-IR" sz="2800" dirty="0" smtClean="0"/>
          </a:p>
          <a:p>
            <a:pPr algn="ctr"/>
            <a:endParaRPr lang="fa-IR" sz="2800" dirty="0" smtClean="0"/>
          </a:p>
          <a:p>
            <a:pPr algn="ctr"/>
            <a:endParaRPr lang="fa-IR" sz="2800" dirty="0" smtClean="0"/>
          </a:p>
          <a:p>
            <a:pPr algn="ctr"/>
            <a:endParaRPr lang="fa-IR" sz="2800" dirty="0"/>
          </a:p>
          <a:p>
            <a:pPr algn="ctr"/>
            <a:r>
              <a:rPr lang="fa-IR" sz="2800" b="1" dirty="0" smtClean="0">
                <a:solidFill>
                  <a:srgbClr val="FFFF00"/>
                </a:solidFill>
              </a:rPr>
              <a:t>در </a:t>
            </a:r>
            <a:r>
              <a:rPr lang="fa-IR" sz="2800" b="1" dirty="0">
                <a:solidFill>
                  <a:srgbClr val="FFFF00"/>
                </a:solidFill>
              </a:rPr>
              <a:t>تراز میانی </a:t>
            </a:r>
            <a:r>
              <a:rPr lang="fa-IR" sz="2800" b="1" dirty="0" smtClean="0">
                <a:solidFill>
                  <a:srgbClr val="FFFF00"/>
                </a:solidFill>
              </a:rPr>
              <a:t>جو ,شکل گیری حالت بندالی و حاکم شدن پشته قوی برروی اروپای شرقی بطرف قطب </a:t>
            </a:r>
            <a:r>
              <a:rPr lang="fa-IR" sz="2800" b="1" dirty="0">
                <a:solidFill>
                  <a:srgbClr val="FFFF00"/>
                </a:solidFill>
              </a:rPr>
              <a:t>سبب انحراف زبانه ای از تاوه قطبی بطرف شمالغرب و غرب ایران و با </a:t>
            </a:r>
            <a:r>
              <a:rPr lang="fa-IR" sz="2800" b="1" dirty="0" smtClean="0">
                <a:solidFill>
                  <a:srgbClr val="FFFF00"/>
                </a:solidFill>
              </a:rPr>
              <a:t>عث </a:t>
            </a:r>
            <a:r>
              <a:rPr lang="fa-IR" sz="2800" b="1" dirty="0">
                <a:solidFill>
                  <a:srgbClr val="FFFF00"/>
                </a:solidFill>
              </a:rPr>
              <a:t>تقویت سیکلونزایی و تشکیل سامانه کم ارتفاع برروی ترکیه و شمالغرب ایران می شود. تداوم این شرایط و حاکم بودن حالت بندالی باعث فعالیت چند روزه سامانه تشکیل شده در شمالغرب ایران و نوار شمالی می شود. این وضعیت ,بهترین حالت برای استمرار </a:t>
            </a:r>
            <a:r>
              <a:rPr lang="fa-IR" sz="2800" b="1" dirty="0" smtClean="0">
                <a:solidFill>
                  <a:srgbClr val="FFFF00"/>
                </a:solidFill>
              </a:rPr>
              <a:t> شرایط </a:t>
            </a:r>
            <a:r>
              <a:rPr lang="fa-IR" sz="2800" b="1" dirty="0">
                <a:solidFill>
                  <a:srgbClr val="FFFF00"/>
                </a:solidFill>
              </a:rPr>
              <a:t>ناپایداری بصورت دینامیکی در آن منطقه است</a:t>
            </a:r>
            <a:endParaRPr lang="en-US" sz="2800" b="1"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Documents and Settings\DIGIT\Desktop\slpبهمن.gif"/>
          <p:cNvPicPr>
            <a:picLocks noGrp="1" noChangeAspect="1" noChangeArrowheads="1"/>
          </p:cNvPicPr>
          <p:nvPr>
            <p:ph idx="1"/>
          </p:nvPr>
        </p:nvPicPr>
        <p:blipFill>
          <a:blip r:embed="rId3"/>
          <a:srcRect/>
          <a:stretch>
            <a:fillRect/>
          </a:stretch>
        </p:blipFill>
        <p:spPr bwMode="auto">
          <a:xfrm>
            <a:off x="214282" y="285728"/>
            <a:ext cx="8643998" cy="628654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45719"/>
          </a:xfrm>
        </p:spPr>
        <p:txBody>
          <a:bodyPr>
            <a:normAutofit fontScale="90000"/>
          </a:bodyPr>
          <a:lstStyle/>
          <a:p>
            <a:endParaRPr lang="en-US" dirty="0"/>
          </a:p>
        </p:txBody>
      </p:sp>
      <p:sp>
        <p:nvSpPr>
          <p:cNvPr id="3" name="Content Placeholder 2"/>
          <p:cNvSpPr>
            <a:spLocks noGrp="1"/>
          </p:cNvSpPr>
          <p:nvPr>
            <p:ph idx="1"/>
          </p:nvPr>
        </p:nvSpPr>
        <p:spPr>
          <a:xfrm>
            <a:off x="500034" y="1571612"/>
            <a:ext cx="8286808" cy="4929222"/>
          </a:xfrm>
        </p:spPr>
        <p:txBody>
          <a:bodyPr>
            <a:normAutofit/>
          </a:bodyPr>
          <a:lstStyle/>
          <a:p>
            <a:pPr algn="justLow"/>
            <a:r>
              <a:rPr lang="fa-IR" sz="2600" b="1" dirty="0" smtClean="0">
                <a:solidFill>
                  <a:srgbClr val="FFFF00"/>
                </a:solidFill>
              </a:rPr>
              <a:t>در الگوی فشار سطح زمین , زبانه ای از پرفشاراروپای شرقی با زبانه پرفشار سیبری ادغام شده است. و بصورت کمربندی در شمال ایران دیده می شود. گسترش کمربند مذکور برروی نوار شمالی سبب فراهم شدن شرایط دمایی و انتقال رطوبت دریای خزر به سواحل خزر می شود. ناپایداری و جریانات بالا سوی ایجاد شده بوسیله واگرایی جلوی ناوه تراز میانی و و رطوبت فراهم شده در سواحل خزر و همگرایی ایجاد شده بوسیله کمفشار دینامیکی متعلق به تراز میانی جو  در سطح زمین و تشدید ناپایداری بوسیله توپوگرافی و ارتفاعات مهمترین علت رخداد بارش می باشند. که مهمترین علت بارش برف حاکم بودن کمربند پرفشار و انتقال هوای سرد عرضهای بالاتر برروی سواحل شمالی و  </a:t>
            </a:r>
            <a:r>
              <a:rPr lang="fa-IR" sz="2400" b="1" dirty="0" smtClean="0">
                <a:solidFill>
                  <a:srgbClr val="FFFF00"/>
                </a:solidFill>
              </a:rPr>
              <a:t>کاهش دما  به صفر و به زیر صفر درجه است</a:t>
            </a:r>
            <a:endParaRPr lang="en-US" sz="2400"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Documents and Settings\DIGIT\Desktop\500 دیماه.gif"/>
          <p:cNvPicPr>
            <a:picLocks noGrp="1" noChangeAspect="1" noChangeArrowheads="1"/>
          </p:cNvPicPr>
          <p:nvPr>
            <p:ph idx="1"/>
          </p:nvPr>
        </p:nvPicPr>
        <p:blipFill>
          <a:blip r:embed="rId3"/>
          <a:srcRect/>
          <a:stretch>
            <a:fillRect/>
          </a:stretch>
        </p:blipFill>
        <p:spPr bwMode="auto">
          <a:xfrm>
            <a:off x="214282" y="500042"/>
            <a:ext cx="8715436" cy="581503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Documents and Settings\DIGIT\Desktop\slp دیماه.gif"/>
          <p:cNvPicPr>
            <a:picLocks noGrp="1" noChangeAspect="1" noChangeArrowheads="1"/>
          </p:cNvPicPr>
          <p:nvPr>
            <p:ph idx="1"/>
          </p:nvPr>
        </p:nvPicPr>
        <p:blipFill>
          <a:blip r:embed="rId3"/>
          <a:srcRect/>
          <a:stretch>
            <a:fillRect/>
          </a:stretch>
        </p:blipFill>
        <p:spPr bwMode="auto">
          <a:xfrm>
            <a:off x="0" y="357166"/>
            <a:ext cx="8929718" cy="6500834"/>
          </a:xfrm>
          <a:prstGeom prst="rect">
            <a:avLst/>
          </a:prstGeom>
          <a:noFill/>
        </p:spPr>
      </p:pic>
      <p:sp>
        <p:nvSpPr>
          <p:cNvPr id="5" name="Rectangle 4"/>
          <p:cNvSpPr/>
          <p:nvPr/>
        </p:nvSpPr>
        <p:spPr>
          <a:xfrm>
            <a:off x="3929058" y="357166"/>
            <a:ext cx="1905605" cy="369332"/>
          </a:xfrm>
          <a:prstGeom prst="rect">
            <a:avLst/>
          </a:prstGeom>
        </p:spPr>
        <p:txBody>
          <a:bodyPr wrap="square">
            <a:spAutoFit/>
          </a:bodyPr>
          <a:lstStyle/>
          <a:p>
            <a:r>
              <a:rPr lang="fa-IR" b="1" dirty="0" smtClean="0"/>
              <a:t>تتت</a:t>
            </a:r>
            <a:r>
              <a:rPr lang="fa-IR" b="1" dirty="0" smtClean="0">
                <a:solidFill>
                  <a:schemeClr val="bg1"/>
                </a:solidFill>
              </a:rPr>
              <a:t>تراز </a:t>
            </a:r>
            <a:r>
              <a:rPr lang="fa-IR" b="1" dirty="0">
                <a:solidFill>
                  <a:schemeClr val="bg1"/>
                </a:solidFill>
              </a:rPr>
              <a:t>میانی جو</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500174"/>
            <a:ext cx="8929718" cy="4672343"/>
          </a:xfrm>
        </p:spPr>
        <p:txBody>
          <a:bodyPr>
            <a:normAutofit/>
          </a:bodyPr>
          <a:lstStyle/>
          <a:p>
            <a:pPr algn="ctr"/>
            <a:r>
              <a:rPr lang="fa-IR" sz="2400" b="1" dirty="0" smtClean="0"/>
              <a:t> </a:t>
            </a:r>
            <a:r>
              <a:rPr lang="fa-IR" sz="2400" b="1" dirty="0" smtClean="0">
                <a:solidFill>
                  <a:srgbClr val="FFFF00"/>
                </a:solidFill>
              </a:rPr>
              <a:t>این وضعیت پرفشاری در شمال کشور از چند روز قبل و در روز آغاز بارش برف کاملا شرایط دمایی را برای بارش برف مهیا کرده است. البته این پرفشار علاوه بر تامین شرایط دمایی وفرارفت رطوبت , سبب تقویت شیو فشاری سطحی و عمودی در سامانه کمفشار می شود. که پیامدش تشدید ناپایداری است.در نوار شمالی هم شرایط دینامیکی و هم شرایط مکانیکی بخاطر توپوگرافی منطقه سبب بارش می شود. یعنی بدون حضور کمفشار سطحی و گسترش زبانه پرفشار شمالی و انتقال رطوبت به سواحل و حاکم بودن جریانات ناپایدار در تراز میانی جو  و توپو گرافی منطقه, شرایط   برای بارش نیز فراهم می شود.</a:t>
            </a:r>
            <a:endParaRPr lang="en-US" sz="2400"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85786" y="1646237"/>
            <a:ext cx="7901014" cy="4526280"/>
          </a:xfrm>
        </p:spPr>
        <p:txBody>
          <a:bodyPr/>
          <a:lstStyle/>
          <a:p>
            <a:r>
              <a:rPr lang="fa-IR" b="1" dirty="0" smtClean="0"/>
              <a:t> دربرف بهمن 1386 پرفشار شرق اروپا در بارش برف سنگین 86نقش اساسی را در فراهم کردن شرایط دمایی و انتقال رطوبت خزر به سواحل خزر برعهده داشته است. الگوی برفی چند روز اخیر که سبب بارش برف سنگین در استانهای شمالی بخصوص استان گیلان شد. با این الگو مشابهت دارد. و نقش پرفشار اروپای شرقی در بارش سنگین این برف بارزتر بوده است.</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29</TotalTime>
  <Words>260</Words>
  <Application>Microsoft Office PowerPoint</Application>
  <PresentationFormat>On-screen Show (4:3)</PresentationFormat>
  <Paragraphs>27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Foundry</vt:lpstr>
      <vt:lpstr>عوامل دینامیکی برف سنگین شمال کشور</vt:lpstr>
      <vt:lpstr>Slide 2</vt:lpstr>
      <vt:lpstr>Slide 3</vt:lpstr>
      <vt:lpstr>Slide 4</vt:lpstr>
      <vt:lpstr>Slide 5</vt:lpstr>
      <vt:lpstr>Slide 6</vt:lpstr>
      <vt:lpstr>Slide 7</vt:lpstr>
      <vt:lpstr>Slide 8</vt:lpstr>
      <vt:lpstr>Slide 9</vt:lpstr>
      <vt:lpstr>Slide 10</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دینامیکی برف سنگین شمال کشور</dc:title>
  <dc:creator>DiGiT</dc:creator>
  <cp:lastModifiedBy>DiGiT</cp:lastModifiedBy>
  <cp:revision>4</cp:revision>
  <dcterms:created xsi:type="dcterms:W3CDTF">2014-02-13T18:12:29Z</dcterms:created>
  <dcterms:modified xsi:type="dcterms:W3CDTF">2014-02-13T18:48:15Z</dcterms:modified>
</cp:coreProperties>
</file>