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8" r:id="rId1"/>
  </p:sldMasterIdLst>
  <p:notesMasterIdLst>
    <p:notesMasterId r:id="rId45"/>
  </p:notesMasterIdLst>
  <p:sldIdLst>
    <p:sldId id="280" r:id="rId2"/>
    <p:sldId id="279"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9"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01E963-ECB2-42E9-BEA3-8EF8F146D91D}" type="datetimeFigureOut">
              <a:rPr lang="en-US" smtClean="0"/>
              <a:pPr/>
              <a:t>10/1/2013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34649C-29E7-4737-B0FB-63F0DB7E6ADD}" type="slidenum">
              <a:rPr lang="en-US" smtClean="0"/>
              <a:pPr/>
              <a:t>‹#›</a:t>
            </a:fld>
            <a:endParaRPr lang="en-US"/>
          </a:p>
        </p:txBody>
      </p:sp>
    </p:spTree>
    <p:extLst>
      <p:ext uri="{BB962C8B-B14F-4D97-AF65-F5344CB8AC3E}">
        <p14:creationId xmlns:p14="http://schemas.microsoft.com/office/powerpoint/2010/main" val="2908696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34649C-29E7-4737-B0FB-63F0DB7E6ADD}" type="slidenum">
              <a:rPr lang="en-US" smtClean="0"/>
              <a:pPr/>
              <a:t>5</a:t>
            </a:fld>
            <a:endParaRPr lang="en-US"/>
          </a:p>
        </p:txBody>
      </p:sp>
    </p:spTree>
    <p:extLst>
      <p:ext uri="{BB962C8B-B14F-4D97-AF65-F5344CB8AC3E}">
        <p14:creationId xmlns:p14="http://schemas.microsoft.com/office/powerpoint/2010/main" val="4248114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34649C-29E7-4737-B0FB-63F0DB7E6ADD}"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3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smtClean="0"/>
              <a:t>Click to edit Master title style</a:t>
            </a:r>
            <a:endParaRPr lang="en-US"/>
          </a:p>
        </p:txBody>
      </p:sp>
      <p:sp>
        <p:nvSpPr>
          <p:cNvPr id="3993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5" name="Rectangle 5"/>
          <p:cNvSpPr>
            <a:spLocks noGrp="1" noChangeArrowheads="1"/>
          </p:cNvSpPr>
          <p:nvPr>
            <p:ph type="ftr" sz="quarter" idx="10"/>
          </p:nvPr>
        </p:nvSpPr>
        <p:spPr/>
        <p:txBody>
          <a:bodyPr/>
          <a:lstStyle>
            <a:lvl1pPr>
              <a:defRPr/>
            </a:lvl1pPr>
          </a:lstStyle>
          <a:p>
            <a:endParaRPr lang="en-US"/>
          </a:p>
        </p:txBody>
      </p:sp>
      <p:sp>
        <p:nvSpPr>
          <p:cNvPr id="6" name="Rectangle 6"/>
          <p:cNvSpPr>
            <a:spLocks noGrp="1" noChangeArrowheads="1"/>
          </p:cNvSpPr>
          <p:nvPr>
            <p:ph type="sldNum" sz="quarter" idx="11"/>
          </p:nvPr>
        </p:nvSpPr>
        <p:spPr/>
        <p:txBody>
          <a:bodyPr/>
          <a:lstStyle>
            <a:lvl1pPr>
              <a:defRPr/>
            </a:lvl1pPr>
          </a:lstStyle>
          <a:p>
            <a:fld id="{486FC3F1-C6CD-4459-9CE1-26ECA77C851A}" type="slidenum">
              <a:rPr lang="en-US" smtClean="0"/>
              <a:pPr/>
              <a:t>‹#›</a:t>
            </a:fld>
            <a:endParaRPr lang="en-US"/>
          </a:p>
        </p:txBody>
      </p:sp>
      <p:sp>
        <p:nvSpPr>
          <p:cNvPr id="7" name="Rectangle 7"/>
          <p:cNvSpPr>
            <a:spLocks noGrp="1" noChangeArrowheads="1"/>
          </p:cNvSpPr>
          <p:nvPr>
            <p:ph type="dt" sz="quarter" idx="12"/>
          </p:nvPr>
        </p:nvSpPr>
        <p:spPr/>
        <p:txBody>
          <a:bodyPr/>
          <a:lstStyle>
            <a:lvl1pPr>
              <a:defRPr/>
            </a:lvl1pPr>
          </a:lstStyle>
          <a:p>
            <a:fld id="{A73C4E46-9D44-4C6B-B1F3-844A93318FE1}" type="datetimeFigureOut">
              <a:rPr lang="en-US" smtClean="0"/>
              <a:pPr/>
              <a:t>10/1/2013</a:t>
            </a:fld>
            <a:endParaRPr lang="en-US"/>
          </a:p>
        </p:txBody>
      </p:sp>
    </p:spTree>
    <p:extLst>
      <p:ext uri="{BB962C8B-B14F-4D97-AF65-F5344CB8AC3E}">
        <p14:creationId xmlns:p14="http://schemas.microsoft.com/office/powerpoint/2010/main" val="211395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415706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107916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1834975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320451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194411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30323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409213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276705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1441437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73C4E46-9D44-4C6B-B1F3-844A93318FE1}" type="datetimeFigureOut">
              <a:rPr lang="en-US" smtClean="0"/>
              <a:pPr/>
              <a:t>10/1/2013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86FC3F1-C6CD-4459-9CE1-26ECA77C851A}" type="slidenum">
              <a:rPr lang="en-US" smtClean="0"/>
              <a:pPr/>
              <a:t>‹#›</a:t>
            </a:fld>
            <a:endParaRPr lang="en-US"/>
          </a:p>
        </p:txBody>
      </p:sp>
    </p:spTree>
    <p:extLst>
      <p:ext uri="{BB962C8B-B14F-4D97-AF65-F5344CB8AC3E}">
        <p14:creationId xmlns:p14="http://schemas.microsoft.com/office/powerpoint/2010/main" val="2981816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915"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400">
                <a:effectLst>
                  <a:outerShdw blurRad="38100" dist="38100" dir="2700000" algn="tl">
                    <a:srgbClr val="000000"/>
                  </a:outerShdw>
                </a:effectLst>
                <a:latin typeface="Arial" charset="0"/>
              </a:defRPr>
            </a:lvl1pPr>
          </a:lstStyle>
          <a:p>
            <a:fld id="{A73C4E46-9D44-4C6B-B1F3-844A93318FE1}" type="datetimeFigureOut">
              <a:rPr lang="en-US" smtClean="0"/>
              <a:pPr/>
              <a:t>10/1/2013</a:t>
            </a:fld>
            <a:endParaRPr lang="en-US"/>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effectLst>
                  <a:outerShdw blurRad="38100" dist="38100" dir="2700000" algn="tl">
                    <a:srgbClr val="000000"/>
                  </a:outerShdw>
                </a:effectLst>
                <a:latin typeface="Arial" charset="0"/>
              </a:defRPr>
            </a:lvl1pPr>
          </a:lstStyle>
          <a:p>
            <a:endParaRPr lang="en-US"/>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effectLst>
                  <a:outerShdw blurRad="38100" dist="38100" dir="2700000" algn="tl">
                    <a:srgbClr val="000000"/>
                  </a:outerShdw>
                </a:effectLst>
                <a:latin typeface="Arial" charset="0"/>
              </a:defRPr>
            </a:lvl1pPr>
          </a:lstStyle>
          <a:p>
            <a:fld id="{486FC3F1-C6CD-4459-9CE1-26ECA77C851A}"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xStyles>
    <p:titleStyle>
      <a:lvl1pPr algn="l"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r" rtl="1" eaLnBrk="1" fontAlgn="base" hangingPunct="1">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62000" y="-152400"/>
            <a:ext cx="7772400" cy="1295400"/>
          </a:xfrm>
        </p:spPr>
        <p:txBody>
          <a:bodyPr/>
          <a:lstStyle/>
          <a:p>
            <a:r>
              <a:rPr lang="fa-IR" sz="6000" b="1" dirty="0" smtClean="0">
                <a:solidFill>
                  <a:srgbClr val="FFC000"/>
                </a:solidFill>
                <a:cs typeface="B Tabassom" pitchFamily="2" charset="-78"/>
              </a:rPr>
              <a:t>بسم الله الرحمن الرحیم</a:t>
            </a:r>
            <a:endParaRPr lang="en-US" sz="6000" b="1" dirty="0">
              <a:solidFill>
                <a:srgbClr val="FFC000"/>
              </a:solidFill>
              <a:cs typeface="B Tabassom" pitchFamily="2" charset="-78"/>
            </a:endParaRPr>
          </a:p>
        </p:txBody>
      </p:sp>
      <p:sp>
        <p:nvSpPr>
          <p:cNvPr id="3" name="Subtitle 2"/>
          <p:cNvSpPr>
            <a:spLocks noGrp="1"/>
          </p:cNvSpPr>
          <p:nvPr>
            <p:ph type="subTitle" sz="quarter" idx="1"/>
          </p:nvPr>
        </p:nvSpPr>
        <p:spPr>
          <a:xfrm>
            <a:off x="304800" y="2667000"/>
            <a:ext cx="8610600" cy="3505200"/>
          </a:xfrm>
        </p:spPr>
        <p:txBody>
          <a:bodyPr/>
          <a:lstStyle/>
          <a:p>
            <a:endParaRPr lang="fa-IR" dirty="0" smtClean="0"/>
          </a:p>
          <a:p>
            <a:endParaRPr lang="fa-IR" sz="1800" b="1" dirty="0" smtClean="0">
              <a:cs typeface="B Titr" pitchFamily="2" charset="-78"/>
            </a:endParaRPr>
          </a:p>
          <a:p>
            <a:r>
              <a:rPr lang="en-US" b="1" dirty="0" smtClean="0">
                <a:solidFill>
                  <a:schemeClr val="accent2">
                    <a:lumMod val="60000"/>
                    <a:lumOff val="40000"/>
                  </a:schemeClr>
                </a:solidFill>
                <a:cs typeface="B Titr" pitchFamily="2" charset="-78"/>
              </a:rPr>
              <a:t>Statistical climatology</a:t>
            </a:r>
            <a:endParaRPr lang="fa-IR" b="1" dirty="0" smtClean="0">
              <a:solidFill>
                <a:schemeClr val="accent2">
                  <a:lumMod val="60000"/>
                  <a:lumOff val="40000"/>
                </a:schemeClr>
              </a:solidFill>
              <a:cs typeface="B Titr" pitchFamily="2" charset="-78"/>
            </a:endParaRPr>
          </a:p>
          <a:p>
            <a:endParaRPr lang="en-US" sz="2000" b="1" dirty="0" smtClean="0">
              <a:cs typeface="B Titr" pitchFamily="2" charset="-78"/>
            </a:endParaRPr>
          </a:p>
          <a:p>
            <a:r>
              <a:rPr lang="fa-IR" b="1" dirty="0" smtClean="0">
                <a:cs typeface="B Titr" pitchFamily="2" charset="-78"/>
              </a:rPr>
              <a:t>واحد درسی : 2 واحد</a:t>
            </a:r>
            <a:endParaRPr lang="en-US" b="1" dirty="0" smtClean="0">
              <a:cs typeface="B Titr" pitchFamily="2" charset="-78"/>
            </a:endParaRPr>
          </a:p>
          <a:p>
            <a:endParaRPr lang="fa-IR" b="1" dirty="0" smtClean="0">
              <a:cs typeface="B Titr" pitchFamily="2" charset="-78"/>
            </a:endParaRPr>
          </a:p>
          <a:p>
            <a:r>
              <a:rPr lang="fa-IR" b="1" dirty="0" smtClean="0">
                <a:solidFill>
                  <a:srgbClr val="FF0000"/>
                </a:solidFill>
                <a:cs typeface="B Titr" pitchFamily="2" charset="-78"/>
              </a:rPr>
              <a:t>پیش نیاز:</a:t>
            </a:r>
            <a:r>
              <a:rPr lang="en-US" b="1" dirty="0" smtClean="0">
                <a:solidFill>
                  <a:srgbClr val="FF0000"/>
                </a:solidFill>
                <a:cs typeface="B Titr" pitchFamily="2" charset="-78"/>
              </a:rPr>
              <a:t> </a:t>
            </a:r>
            <a:r>
              <a:rPr lang="fa-IR" b="1" dirty="0" smtClean="0">
                <a:solidFill>
                  <a:srgbClr val="FF0000"/>
                </a:solidFill>
                <a:cs typeface="B Titr" pitchFamily="2" charset="-78"/>
              </a:rPr>
              <a:t>آمار و احتمالات</a:t>
            </a:r>
            <a:endParaRPr lang="en-US" b="1" dirty="0">
              <a:solidFill>
                <a:srgbClr val="FF0000"/>
              </a:solidFill>
              <a:cs typeface="B Titr" pitchFamily="2" charset="-78"/>
            </a:endParaRPr>
          </a:p>
        </p:txBody>
      </p:sp>
      <p:sp>
        <p:nvSpPr>
          <p:cNvPr id="4" name="Rectangle 3"/>
          <p:cNvSpPr/>
          <p:nvPr/>
        </p:nvSpPr>
        <p:spPr>
          <a:xfrm>
            <a:off x="1143000" y="2057400"/>
            <a:ext cx="6781800" cy="1200329"/>
          </a:xfrm>
          <a:prstGeom prst="rect">
            <a:avLst/>
          </a:prstGeom>
        </p:spPr>
        <p:txBody>
          <a:bodyPr wrap="square">
            <a:spAutoFit/>
          </a:bodyPr>
          <a:lstStyle/>
          <a:p>
            <a:pPr algn="ctr"/>
            <a:r>
              <a:rPr lang="fa-IR" sz="7200" b="1" dirty="0" smtClean="0">
                <a:effectLst>
                  <a:outerShdw blurRad="38100" dist="38100" dir="2700000" algn="tl">
                    <a:srgbClr val="000000">
                      <a:alpha val="43137"/>
                    </a:srgbClr>
                  </a:outerShdw>
                </a:effectLst>
                <a:cs typeface="B Titr" pitchFamily="2" charset="-78"/>
              </a:rPr>
              <a:t>اقلیم شناسی آماری</a:t>
            </a:r>
            <a:endParaRPr lang="en-US" sz="7200" b="1" dirty="0" smtClean="0">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153876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1" nodeType="clickEffect">
                                  <p:stCondLst>
                                    <p:cond delay="0"/>
                                  </p:stCondLst>
                                  <p:iterate type="lt">
                                    <p:tmPct val="0"/>
                                  </p:iterate>
                                  <p:childTnLst>
                                    <p:animScale>
                                      <p:cBhvr>
                                        <p:cTn id="13" dur="2000" fill="hold"/>
                                        <p:tgtEl>
                                          <p:spTgt spid="2"/>
                                        </p:tgtEl>
                                      </p:cBhvr>
                                      <p:by x="130000" y="130000"/>
                                    </p:animScale>
                                  </p:childTnLst>
                                </p:cTn>
                              </p:par>
                            </p:childTnLst>
                          </p:cTn>
                        </p:par>
                        <p:par>
                          <p:cTn id="14" fill="hold">
                            <p:stCondLst>
                              <p:cond delay="2000"/>
                            </p:stCondLst>
                            <p:childTnLst>
                              <p:par>
                                <p:cTn id="15" presetID="8" presetClass="emph" presetSubtype="0" fill="hold" grpId="0" nodeType="afterEffect">
                                  <p:stCondLst>
                                    <p:cond delay="0"/>
                                  </p:stCondLst>
                                  <p:iterate type="lt">
                                    <p:tmPct val="0"/>
                                  </p:iterate>
                                  <p:childTnLst>
                                    <p:animRot by="21600000">
                                      <p:cBhvr>
                                        <p:cTn id="16" dur="2000" fill="hold"/>
                                        <p:tgtEl>
                                          <p:spTgt spid="4"/>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1" nodeType="clickEffect">
                                  <p:stCondLst>
                                    <p:cond delay="0"/>
                                  </p:stCondLst>
                                  <p:iterate type="lt">
                                    <p:tmPct val="10000"/>
                                  </p:iterate>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uiExpand="1" build="p"/>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1384300"/>
          </a:xfrm>
        </p:spPr>
        <p:txBody>
          <a:bodyPr/>
          <a:lstStyle/>
          <a:p>
            <a:pPr algn="ctr"/>
            <a:r>
              <a:rPr lang="fa-IR" b="1" dirty="0" smtClean="0">
                <a:solidFill>
                  <a:srgbClr val="FFFF00"/>
                </a:solidFill>
                <a:cs typeface="B Tabassom" pitchFamily="2" charset="-78"/>
              </a:rPr>
              <a:t>آمار یک متغیره</a:t>
            </a:r>
            <a:r>
              <a:rPr lang="fa-IR" dirty="0" smtClean="0"/>
              <a:t/>
            </a:r>
            <a:br>
              <a:rPr lang="fa-IR" dirty="0" smtClean="0"/>
            </a:br>
            <a:r>
              <a:rPr lang="fa-IR" dirty="0" smtClean="0"/>
              <a:t>(</a:t>
            </a:r>
            <a:r>
              <a:rPr lang="en-US" b="1" dirty="0" err="1">
                <a:solidFill>
                  <a:srgbClr val="FFFF00"/>
                </a:solidFill>
                <a:cs typeface="B Tabassom" pitchFamily="2" charset="-78"/>
              </a:rPr>
              <a:t>Univariate</a:t>
            </a:r>
            <a:r>
              <a:rPr lang="en-US" dirty="0"/>
              <a:t> </a:t>
            </a:r>
            <a:r>
              <a:rPr lang="en-US" b="1" dirty="0">
                <a:solidFill>
                  <a:srgbClr val="FFFF00"/>
                </a:solidFill>
                <a:cs typeface="B Tabassom" pitchFamily="2" charset="-78"/>
              </a:rPr>
              <a:t>statistics</a:t>
            </a:r>
            <a:r>
              <a:rPr lang="fa-IR" dirty="0" smtClean="0"/>
              <a:t>)</a:t>
            </a:r>
            <a:endParaRPr lang="en-US" dirty="0"/>
          </a:p>
        </p:txBody>
      </p:sp>
      <p:sp>
        <p:nvSpPr>
          <p:cNvPr id="3" name="Content Placeholder 2"/>
          <p:cNvSpPr>
            <a:spLocks noGrp="1"/>
          </p:cNvSpPr>
          <p:nvPr>
            <p:ph idx="1"/>
          </p:nvPr>
        </p:nvSpPr>
        <p:spPr>
          <a:xfrm>
            <a:off x="152400" y="2209800"/>
            <a:ext cx="8839200" cy="4343400"/>
          </a:xfrm>
        </p:spPr>
        <p:txBody>
          <a:bodyPr/>
          <a:lstStyle/>
          <a:p>
            <a:pPr algn="just"/>
            <a:r>
              <a:rPr lang="fa-IR" sz="2600" b="1" dirty="0" smtClean="0">
                <a:solidFill>
                  <a:schemeClr val="accent2">
                    <a:lumMod val="60000"/>
                    <a:lumOff val="40000"/>
                  </a:schemeClr>
                </a:solidFill>
                <a:cs typeface="B Titr" pitchFamily="2" charset="-78"/>
              </a:rPr>
              <a:t>آمار یک متغیره به بررسی آماری ، توصیف ، تحلیل وبرآورد یک متغیر بدون ارتباط با متغیرهای دیگر می پردازد مانند بررسی میانگین دما یا بارش</a:t>
            </a:r>
            <a:endParaRPr lang="en-US" sz="2600" b="1" dirty="0" smtClean="0">
              <a:solidFill>
                <a:schemeClr val="accent2">
                  <a:lumMod val="60000"/>
                  <a:lumOff val="40000"/>
                </a:schemeClr>
              </a:solidFill>
              <a:cs typeface="B Titr" pitchFamily="2" charset="-78"/>
            </a:endParaRPr>
          </a:p>
          <a:p>
            <a:pPr algn="just"/>
            <a:endParaRPr lang="fa-IR" sz="1800" b="1" dirty="0" smtClean="0">
              <a:solidFill>
                <a:schemeClr val="accent2">
                  <a:lumMod val="60000"/>
                  <a:lumOff val="40000"/>
                </a:schemeClr>
              </a:solidFill>
              <a:cs typeface="B Titr" pitchFamily="2" charset="-78"/>
            </a:endParaRPr>
          </a:p>
          <a:p>
            <a:pPr algn="just"/>
            <a:r>
              <a:rPr lang="fa-IR" sz="2600" b="1" dirty="0" smtClean="0">
                <a:cs typeface="B Titr" pitchFamily="2" charset="-78"/>
              </a:rPr>
              <a:t>بسیاری از دانشمندان معتقدند آمار یک متغیره داده هایی با حداکثر دو متغیر را بررسی و تحلیل می کند مانند میانگین دما ناشی از تغییرات دما در امتداد زمان و یا مکان</a:t>
            </a:r>
            <a:endParaRPr lang="en-US" sz="2600" b="1" dirty="0" smtClean="0">
              <a:cs typeface="B Titr" pitchFamily="2" charset="-78"/>
            </a:endParaRPr>
          </a:p>
          <a:p>
            <a:pPr algn="just"/>
            <a:endParaRPr lang="fa-IR" sz="1800" b="1" dirty="0" smtClean="0">
              <a:cs typeface="B Titr" pitchFamily="2" charset="-78"/>
            </a:endParaRPr>
          </a:p>
          <a:p>
            <a:pPr algn="just"/>
            <a:r>
              <a:rPr lang="fa-IR" sz="2600" b="1" dirty="0" smtClean="0">
                <a:solidFill>
                  <a:srgbClr val="FF0000"/>
                </a:solidFill>
                <a:cs typeface="B Titr" pitchFamily="2" charset="-78"/>
              </a:rPr>
              <a:t>در عمل هدف از آمار یک متغیره بررسی آماری پدیده هایی است که حداکثر یک متغیر مستقل داشته باشند متغیر مستقل در بررسی های تک متغیره زمان یا مکان است.</a:t>
            </a:r>
            <a:endParaRPr lang="en-US" sz="2600" b="1" dirty="0">
              <a:solidFill>
                <a:srgbClr val="FF0000"/>
              </a:solidFill>
              <a:cs typeface="B Titr" pitchFamily="2" charset="-78"/>
            </a:endParaRPr>
          </a:p>
        </p:txBody>
      </p:sp>
    </p:spTree>
    <p:extLst>
      <p:ext uri="{BB962C8B-B14F-4D97-AF65-F5344CB8AC3E}">
        <p14:creationId xmlns:p14="http://schemas.microsoft.com/office/powerpoint/2010/main" val="55187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FFFF00"/>
                </a:solidFill>
                <a:cs typeface="B Tabassom" pitchFamily="2" charset="-78"/>
              </a:rPr>
              <a:t>آمار چند متغیره</a:t>
            </a:r>
            <a:br>
              <a:rPr lang="fa-IR" b="1" dirty="0" smtClean="0">
                <a:solidFill>
                  <a:srgbClr val="FFFF00"/>
                </a:solidFill>
                <a:cs typeface="B Tabassom" pitchFamily="2" charset="-78"/>
              </a:rPr>
            </a:br>
            <a:r>
              <a:rPr lang="fa-IR" b="1" dirty="0" smtClean="0">
                <a:solidFill>
                  <a:srgbClr val="FFFF00"/>
                </a:solidFill>
                <a:cs typeface="B Tabassom" pitchFamily="2" charset="-78"/>
              </a:rPr>
              <a:t>(</a:t>
            </a:r>
            <a:r>
              <a:rPr lang="en-US" b="1" dirty="0" smtClean="0">
                <a:solidFill>
                  <a:srgbClr val="FFFF00"/>
                </a:solidFill>
                <a:cs typeface="B Tabassom" pitchFamily="2" charset="-78"/>
              </a:rPr>
              <a:t>Multivariate Statistics</a:t>
            </a:r>
            <a:r>
              <a:rPr lang="fa-IR" b="1" dirty="0" smtClean="0">
                <a:solidFill>
                  <a:srgbClr val="FFFF00"/>
                </a:solidFill>
                <a:cs typeface="B Tabassom" pitchFamily="2" charset="-78"/>
              </a:rPr>
              <a:t>)</a:t>
            </a:r>
            <a:endParaRPr lang="en-US" b="1" dirty="0">
              <a:solidFill>
                <a:srgbClr val="FFFF00"/>
              </a:solidFill>
              <a:cs typeface="B Tabassom" pitchFamily="2" charset="-78"/>
            </a:endParaRPr>
          </a:p>
        </p:txBody>
      </p:sp>
      <p:sp>
        <p:nvSpPr>
          <p:cNvPr id="3" name="Content Placeholder 2"/>
          <p:cNvSpPr>
            <a:spLocks noGrp="1"/>
          </p:cNvSpPr>
          <p:nvPr>
            <p:ph idx="1"/>
          </p:nvPr>
        </p:nvSpPr>
        <p:spPr>
          <a:xfrm>
            <a:off x="381000" y="2362200"/>
            <a:ext cx="8229600" cy="4267200"/>
          </a:xfrm>
        </p:spPr>
        <p:txBody>
          <a:bodyPr/>
          <a:lstStyle/>
          <a:p>
            <a:pPr algn="just"/>
            <a:r>
              <a:rPr lang="fa-IR" sz="3000" b="1" dirty="0" smtClean="0">
                <a:solidFill>
                  <a:schemeClr val="accent2">
                    <a:lumMod val="60000"/>
                    <a:lumOff val="40000"/>
                  </a:schemeClr>
                </a:solidFill>
                <a:cs typeface="B Titr" pitchFamily="2" charset="-78"/>
              </a:rPr>
              <a:t>روش های آمار چند متغیره به طبقه گسترده ای از روش های آماری گفته می شود که برای تحلیل داده ها به بیش از دو متغیر و بعضا چند متغیر می پردازد</a:t>
            </a:r>
            <a:endParaRPr lang="en-US" sz="3000" b="1" dirty="0" smtClean="0">
              <a:solidFill>
                <a:schemeClr val="accent2">
                  <a:lumMod val="60000"/>
                  <a:lumOff val="40000"/>
                </a:schemeClr>
              </a:solidFill>
              <a:cs typeface="B Titr" pitchFamily="2" charset="-78"/>
            </a:endParaRPr>
          </a:p>
          <a:p>
            <a:pPr algn="just"/>
            <a:endParaRPr lang="fa-IR" sz="3000" b="1" dirty="0" smtClean="0">
              <a:cs typeface="B Titr" pitchFamily="2" charset="-78"/>
            </a:endParaRPr>
          </a:p>
          <a:p>
            <a:pPr algn="just"/>
            <a:r>
              <a:rPr lang="fa-IR" sz="3000" b="1" dirty="0" smtClean="0">
                <a:solidFill>
                  <a:srgbClr val="FF0000"/>
                </a:solidFill>
                <a:cs typeface="B Titr" pitchFamily="2" charset="-78"/>
              </a:rPr>
              <a:t>برای مثال طبقه بندی اقلیمی بر اساس چندین عنصر اقلیمی و یا رابطه و برآورد  عنصر اقلیمی با چند عنصر و عامل دیگر با این روشها بررسی می گردد.</a:t>
            </a:r>
          </a:p>
        </p:txBody>
      </p:sp>
    </p:spTree>
    <p:extLst>
      <p:ext uri="{BB962C8B-B14F-4D97-AF65-F5344CB8AC3E}">
        <p14:creationId xmlns:p14="http://schemas.microsoft.com/office/powerpoint/2010/main" val="233910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384300"/>
          </a:xfrm>
        </p:spPr>
        <p:txBody>
          <a:bodyPr/>
          <a:lstStyle/>
          <a:p>
            <a:pPr algn="ctr"/>
            <a:r>
              <a:rPr lang="fa-IR" sz="6600" b="1" dirty="0" smtClean="0">
                <a:solidFill>
                  <a:srgbClr val="FFFF00"/>
                </a:solidFill>
                <a:cs typeface="B Tabassom" pitchFamily="2" charset="-78"/>
              </a:rPr>
              <a:t>آمار</a:t>
            </a:r>
            <a:r>
              <a:rPr lang="en-US" sz="6600" b="1" dirty="0" smtClean="0">
                <a:solidFill>
                  <a:srgbClr val="FFFF00"/>
                </a:solidFill>
                <a:cs typeface="B Tabassom" pitchFamily="2" charset="-78"/>
              </a:rPr>
              <a:t> </a:t>
            </a:r>
            <a:r>
              <a:rPr lang="fa-IR" sz="6600" b="1" dirty="0" smtClean="0">
                <a:solidFill>
                  <a:srgbClr val="FFFF00"/>
                </a:solidFill>
                <a:cs typeface="B Tabassom" pitchFamily="2" charset="-78"/>
              </a:rPr>
              <a:t>چند متغیره</a:t>
            </a:r>
            <a:endParaRPr lang="en-US" sz="6600" b="1" dirty="0">
              <a:solidFill>
                <a:srgbClr val="FFFF00"/>
              </a:solidFill>
              <a:cs typeface="B Tabassom" pitchFamily="2" charset="-78"/>
            </a:endParaRPr>
          </a:p>
        </p:txBody>
      </p:sp>
      <p:sp>
        <p:nvSpPr>
          <p:cNvPr id="3" name="Content Placeholder 2"/>
          <p:cNvSpPr>
            <a:spLocks noGrp="1"/>
          </p:cNvSpPr>
          <p:nvPr>
            <p:ph idx="1"/>
          </p:nvPr>
        </p:nvSpPr>
        <p:spPr>
          <a:xfrm>
            <a:off x="152400" y="1981200"/>
            <a:ext cx="8763000" cy="4876800"/>
          </a:xfrm>
        </p:spPr>
        <p:txBody>
          <a:bodyPr/>
          <a:lstStyle/>
          <a:p>
            <a:pPr algn="just"/>
            <a:r>
              <a:rPr lang="fa-IR" sz="3000" b="1" dirty="0" smtClean="0">
                <a:solidFill>
                  <a:schemeClr val="accent2">
                    <a:lumMod val="60000"/>
                    <a:lumOff val="40000"/>
                  </a:schemeClr>
                </a:solidFill>
                <a:cs typeface="B Titr" pitchFamily="2" charset="-78"/>
              </a:rPr>
              <a:t>به عنوان نمونه عنصری چون دمای مناطق مختلف سطح زمین متاثر از شرایط تابشی و ارتباط آن با عوارض سطح زمین ، هدایت گرمایی ، ارتفاع ، ناهمواریها و جهت آفتابگیری ، جابجایی افقی – عمودی باد ، ابرناکی و جریان های دریایی و همچنین برهمکنش آنها بر یکدیگر است</a:t>
            </a:r>
            <a:endParaRPr lang="en-US" sz="3000" b="1" dirty="0" smtClean="0">
              <a:solidFill>
                <a:schemeClr val="accent2">
                  <a:lumMod val="60000"/>
                  <a:lumOff val="40000"/>
                </a:schemeClr>
              </a:solidFill>
              <a:cs typeface="B Titr" pitchFamily="2" charset="-78"/>
            </a:endParaRPr>
          </a:p>
          <a:p>
            <a:pPr algn="just"/>
            <a:endParaRPr lang="fa-IR" sz="1600" b="1" dirty="0" smtClean="0">
              <a:solidFill>
                <a:schemeClr val="accent2">
                  <a:lumMod val="60000"/>
                  <a:lumOff val="40000"/>
                </a:schemeClr>
              </a:solidFill>
              <a:cs typeface="B Titr" pitchFamily="2" charset="-78"/>
            </a:endParaRPr>
          </a:p>
          <a:p>
            <a:pPr algn="just"/>
            <a:r>
              <a:rPr lang="fa-IR" sz="3000" b="1" dirty="0" smtClean="0">
                <a:solidFill>
                  <a:srgbClr val="FF0000"/>
                </a:solidFill>
                <a:cs typeface="B Titr" pitchFamily="2" charset="-78"/>
              </a:rPr>
              <a:t>مطالعه این عنصر منجر به جمع آوری ، تحلیل و بررسی تمامی موارد مذکور به عنوان متغیرهای موثر بر دما خواهد شد و با آمار چند متغیره محقق می تواند اطلاعات موجود را به سادگی دریافته ، عرضه و استفاده کند.</a:t>
            </a:r>
            <a:endParaRPr lang="en-US" sz="3000" b="1" dirty="0">
              <a:solidFill>
                <a:srgbClr val="FF0000"/>
              </a:solidFill>
              <a:cs typeface="B Titr" pitchFamily="2" charset="-78"/>
            </a:endParaRPr>
          </a:p>
        </p:txBody>
      </p:sp>
    </p:spTree>
    <p:extLst>
      <p:ext uri="{BB962C8B-B14F-4D97-AF65-F5344CB8AC3E}">
        <p14:creationId xmlns:p14="http://schemas.microsoft.com/office/powerpoint/2010/main" val="391956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1295400"/>
          </a:xfrm>
        </p:spPr>
        <p:txBody>
          <a:bodyPr/>
          <a:lstStyle/>
          <a:p>
            <a:pPr algn="ctr"/>
            <a:r>
              <a:rPr lang="fa-IR" sz="8000" b="1" dirty="0" smtClean="0">
                <a:solidFill>
                  <a:srgbClr val="FFFF00"/>
                </a:solidFill>
                <a:cs typeface="B Tabassom" pitchFamily="2" charset="-78"/>
              </a:rPr>
              <a:t>اقلیم</a:t>
            </a:r>
            <a:endParaRPr lang="en-US" sz="8000" b="1" dirty="0">
              <a:solidFill>
                <a:srgbClr val="FFFF00"/>
              </a:solidFill>
              <a:cs typeface="B Tabassom" pitchFamily="2" charset="-78"/>
            </a:endParaRPr>
          </a:p>
        </p:txBody>
      </p:sp>
      <p:sp>
        <p:nvSpPr>
          <p:cNvPr id="3" name="Content Placeholder 2"/>
          <p:cNvSpPr>
            <a:spLocks noGrp="1"/>
          </p:cNvSpPr>
          <p:nvPr>
            <p:ph idx="1"/>
          </p:nvPr>
        </p:nvSpPr>
        <p:spPr>
          <a:xfrm>
            <a:off x="152400" y="1447800"/>
            <a:ext cx="8915400" cy="5257800"/>
          </a:xfrm>
        </p:spPr>
        <p:txBody>
          <a:bodyPr/>
          <a:lstStyle/>
          <a:p>
            <a:pPr algn="just"/>
            <a:r>
              <a:rPr lang="fa-IR" sz="3000" b="1" dirty="0" smtClean="0">
                <a:solidFill>
                  <a:schemeClr val="accent2">
                    <a:lumMod val="60000"/>
                    <a:lumOff val="40000"/>
                  </a:schemeClr>
                </a:solidFill>
                <a:cs typeface="B Titr" pitchFamily="2" charset="-78"/>
              </a:rPr>
              <a:t>شرایط جوی غالب یک محل در دراز مدت را اقلیم گویند</a:t>
            </a:r>
            <a:endParaRPr lang="en-US" sz="3000" b="1" dirty="0" smtClean="0">
              <a:solidFill>
                <a:schemeClr val="accent2">
                  <a:lumMod val="60000"/>
                  <a:lumOff val="40000"/>
                </a:schemeClr>
              </a:solidFill>
              <a:cs typeface="B Titr" pitchFamily="2" charset="-78"/>
            </a:endParaRPr>
          </a:p>
          <a:p>
            <a:pPr algn="just"/>
            <a:endParaRPr lang="fa-IR" sz="1600" b="1" dirty="0" smtClean="0">
              <a:cs typeface="B Titr" pitchFamily="2" charset="-78"/>
            </a:endParaRPr>
          </a:p>
          <a:p>
            <a:pPr algn="just">
              <a:buFont typeface="Wingdings" panose="05000000000000000000" pitchFamily="2" charset="2"/>
              <a:buChar char="v"/>
            </a:pPr>
            <a:r>
              <a:rPr lang="fa-IR" sz="3000" b="1" dirty="0" smtClean="0">
                <a:cs typeface="B Titr" pitchFamily="2" charset="-78"/>
              </a:rPr>
              <a:t>مشخصات اصلی اقلیم:</a:t>
            </a:r>
            <a:endParaRPr lang="en-US" sz="3000" b="1" dirty="0" smtClean="0">
              <a:cs typeface="B Titr" pitchFamily="2" charset="-78"/>
            </a:endParaRPr>
          </a:p>
          <a:p>
            <a:pPr algn="just">
              <a:buNone/>
            </a:pPr>
            <a:endParaRPr lang="fa-IR" sz="1400" b="1" dirty="0" smtClean="0">
              <a:cs typeface="B Titr" pitchFamily="2" charset="-78"/>
            </a:endParaRPr>
          </a:p>
          <a:p>
            <a:pPr algn="just">
              <a:buFont typeface="Arial" panose="020B0604020202020204" pitchFamily="34" charset="0"/>
              <a:buChar char="•"/>
            </a:pPr>
            <a:r>
              <a:rPr lang="fa-IR" sz="3000" b="1" dirty="0" smtClean="0">
                <a:solidFill>
                  <a:srgbClr val="FF0000"/>
                </a:solidFill>
                <a:cs typeface="B Titr" pitchFamily="2" charset="-78"/>
              </a:rPr>
              <a:t>تاکید و توجه به زمان و مکان :</a:t>
            </a:r>
            <a:endParaRPr lang="en-US" sz="3000" b="1" dirty="0" smtClean="0">
              <a:solidFill>
                <a:srgbClr val="FF0000"/>
              </a:solidFill>
              <a:cs typeface="B Titr" pitchFamily="2" charset="-78"/>
            </a:endParaRPr>
          </a:p>
          <a:p>
            <a:pPr algn="just">
              <a:buFont typeface="Arial" panose="020B0604020202020204" pitchFamily="34" charset="0"/>
              <a:buChar char="•"/>
            </a:pPr>
            <a:endParaRPr lang="fa-IR" sz="900" b="1" dirty="0" smtClean="0">
              <a:cs typeface="B Titr" pitchFamily="2" charset="-78"/>
            </a:endParaRPr>
          </a:p>
          <a:p>
            <a:pPr marL="446088" indent="0" algn="just">
              <a:buNone/>
            </a:pPr>
            <a:r>
              <a:rPr lang="fa-IR" sz="2600" b="1" dirty="0" smtClean="0">
                <a:solidFill>
                  <a:srgbClr val="FF00FF"/>
                </a:solidFill>
                <a:effectLst>
                  <a:outerShdw blurRad="38100" dist="38100" dir="2700000" algn="tl">
                    <a:srgbClr val="000000">
                      <a:alpha val="43137"/>
                    </a:srgbClr>
                  </a:outerShdw>
                </a:effectLst>
                <a:cs typeface="B Titr" pitchFamily="2" charset="-78"/>
              </a:rPr>
              <a:t>اقلیم شناسان با مطالعه دراز مدت شرایط جوی این واقعیت را دریافته اند که برای دستیابی به نمود غالب ، هر مکانی با تمامی خصوصیاتش در دوره ای  طولانی مورد توجه قرار گیرد این خصوصیات مکانی از طریق صفاتی کمی و بوسیله مقادیری عددی چون مقدار دما ، بارش ، رطوبت ، فشار و ... برای مختصات مکانی خاص و زمانی معین بیان می شود.کشف  این نوع روابط از دغدغه های اصلی اقلیم شناسان به شمار می آید.</a:t>
            </a:r>
            <a:endParaRPr lang="en-US" sz="2600" b="1" dirty="0">
              <a:solidFill>
                <a:srgbClr val="FF00FF"/>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228638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79500"/>
          </a:xfrm>
        </p:spPr>
        <p:txBody>
          <a:bodyPr/>
          <a:lstStyle/>
          <a:p>
            <a:pPr algn="ctr"/>
            <a:r>
              <a:rPr lang="fa-IR" sz="7200" b="1" dirty="0" smtClean="0">
                <a:solidFill>
                  <a:srgbClr val="FFFF00"/>
                </a:solidFill>
                <a:cs typeface="B Tabassom" pitchFamily="2" charset="-78"/>
              </a:rPr>
              <a:t>اقلیم</a:t>
            </a:r>
            <a:endParaRPr lang="en-US" sz="7200" b="1" dirty="0">
              <a:solidFill>
                <a:srgbClr val="FFFF00"/>
              </a:solidFill>
              <a:cs typeface="B Tabassom" pitchFamily="2" charset="-78"/>
            </a:endParaRPr>
          </a:p>
        </p:txBody>
      </p:sp>
      <p:sp>
        <p:nvSpPr>
          <p:cNvPr id="3" name="Content Placeholder 2"/>
          <p:cNvSpPr>
            <a:spLocks noGrp="1"/>
          </p:cNvSpPr>
          <p:nvPr>
            <p:ph idx="1"/>
          </p:nvPr>
        </p:nvSpPr>
        <p:spPr>
          <a:xfrm>
            <a:off x="152400" y="1981200"/>
            <a:ext cx="8686800" cy="5257800"/>
          </a:xfrm>
        </p:spPr>
        <p:txBody>
          <a:bodyPr/>
          <a:lstStyle/>
          <a:p>
            <a:r>
              <a:rPr lang="fa-IR" b="1" dirty="0" smtClean="0">
                <a:solidFill>
                  <a:schemeClr val="accent2">
                    <a:lumMod val="60000"/>
                    <a:lumOff val="40000"/>
                  </a:schemeClr>
                </a:solidFill>
                <a:cs typeface="B Titr" pitchFamily="2" charset="-78"/>
              </a:rPr>
              <a:t>برهمکنش اجزاء اقلیم:</a:t>
            </a:r>
            <a:endParaRPr lang="en-US" b="1" dirty="0" smtClean="0">
              <a:solidFill>
                <a:schemeClr val="accent2">
                  <a:lumMod val="60000"/>
                  <a:lumOff val="40000"/>
                </a:schemeClr>
              </a:solidFill>
              <a:cs typeface="B Titr" pitchFamily="2" charset="-78"/>
            </a:endParaRPr>
          </a:p>
          <a:p>
            <a:pPr marL="0" indent="0" algn="just">
              <a:buNone/>
            </a:pPr>
            <a:endParaRPr lang="en-US" sz="1200" b="1" dirty="0" smtClean="0">
              <a:cs typeface="B Titr" pitchFamily="2" charset="-78"/>
            </a:endParaRPr>
          </a:p>
          <a:p>
            <a:pPr marL="0" indent="0" algn="just">
              <a:buNone/>
            </a:pPr>
            <a:r>
              <a:rPr lang="fa-IR" b="1" dirty="0" smtClean="0">
                <a:solidFill>
                  <a:srgbClr val="FF0000"/>
                </a:solidFill>
                <a:cs typeface="B Titr" pitchFamily="2" charset="-78"/>
              </a:rPr>
              <a:t>اگر چه اقلیم بوسیله قوانین فیزیکی کنترل ، تبیین و تشریح می شود اما باید پذیرفت که اقلیم برآیند بر همکنش اجزاء خود در دراز مدت است بنابراین خصوصیات اقلیمی حاصل روابط متقابل این اجزاء است از آن جا که اجزا مذکور اثرات متفاوتی در مقیاس زمان و مکان دارند نوع روابط آنها نیز تحت تاثیر زمان و مکان متنوع  و متفاوت است کشف این نوع روابط از دغدغه های اصلی اقلیم شناسان است.</a:t>
            </a:r>
            <a:endParaRPr lang="en-US" b="1" dirty="0">
              <a:solidFill>
                <a:srgbClr val="FF0000"/>
              </a:solidFill>
              <a:cs typeface="B Titr" pitchFamily="2" charset="-78"/>
            </a:endParaRPr>
          </a:p>
        </p:txBody>
      </p:sp>
    </p:spTree>
    <p:extLst>
      <p:ext uri="{BB962C8B-B14F-4D97-AF65-F5344CB8AC3E}">
        <p14:creationId xmlns:p14="http://schemas.microsoft.com/office/powerpoint/2010/main" val="91671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00"/>
            <a:ext cx="8229600" cy="1384300"/>
          </a:xfrm>
        </p:spPr>
        <p:txBody>
          <a:bodyPr/>
          <a:lstStyle/>
          <a:p>
            <a:pPr algn="ctr"/>
            <a:r>
              <a:rPr lang="fa-IR" sz="7200" b="1" dirty="0" smtClean="0">
                <a:solidFill>
                  <a:srgbClr val="FFC000"/>
                </a:solidFill>
                <a:cs typeface="B Tabassom" pitchFamily="2" charset="-78"/>
              </a:rPr>
              <a:t>اقلیم</a:t>
            </a:r>
            <a:endParaRPr lang="en-US" sz="7200" b="1" dirty="0">
              <a:solidFill>
                <a:srgbClr val="FFC000"/>
              </a:solidFill>
              <a:cs typeface="B Tabassom" pitchFamily="2" charset="-78"/>
            </a:endParaRPr>
          </a:p>
        </p:txBody>
      </p:sp>
      <p:sp>
        <p:nvSpPr>
          <p:cNvPr id="3" name="Content Placeholder 2"/>
          <p:cNvSpPr>
            <a:spLocks noGrp="1"/>
          </p:cNvSpPr>
          <p:nvPr>
            <p:ph idx="1"/>
          </p:nvPr>
        </p:nvSpPr>
        <p:spPr>
          <a:xfrm>
            <a:off x="152400" y="1447800"/>
            <a:ext cx="8763000" cy="5181600"/>
          </a:xfrm>
        </p:spPr>
        <p:txBody>
          <a:bodyPr/>
          <a:lstStyle/>
          <a:p>
            <a:pPr algn="just"/>
            <a:r>
              <a:rPr lang="fa-IR" b="1" dirty="0" smtClean="0">
                <a:solidFill>
                  <a:schemeClr val="accent2">
                    <a:lumMod val="60000"/>
                    <a:lumOff val="40000"/>
                  </a:schemeClr>
                </a:solidFill>
                <a:cs typeface="B Titr" pitchFamily="2" charset="-78"/>
              </a:rPr>
              <a:t>تنوع در مکان و تغییر در زمان:</a:t>
            </a:r>
            <a:endParaRPr lang="en-US" b="1" dirty="0" smtClean="0">
              <a:solidFill>
                <a:schemeClr val="accent2">
                  <a:lumMod val="60000"/>
                  <a:lumOff val="40000"/>
                </a:schemeClr>
              </a:solidFill>
              <a:cs typeface="B Titr" pitchFamily="2" charset="-78"/>
            </a:endParaRPr>
          </a:p>
          <a:p>
            <a:pPr algn="just"/>
            <a:endParaRPr lang="en-US" sz="1200" b="1" dirty="0" smtClean="0">
              <a:solidFill>
                <a:schemeClr val="accent2">
                  <a:lumMod val="60000"/>
                  <a:lumOff val="40000"/>
                </a:schemeClr>
              </a:solidFill>
              <a:cs typeface="B Titr" pitchFamily="2" charset="-78"/>
            </a:endParaRPr>
          </a:p>
          <a:p>
            <a:pPr algn="just"/>
            <a:endParaRPr lang="fa-IR" sz="1600" dirty="0" smtClean="0">
              <a:cs typeface="B Titr" pitchFamily="2" charset="-78"/>
            </a:endParaRPr>
          </a:p>
          <a:p>
            <a:pPr algn="just"/>
            <a:r>
              <a:rPr lang="fa-IR" b="1" dirty="0" smtClean="0">
                <a:cs typeface="B Titr" pitchFamily="2" charset="-78"/>
              </a:rPr>
              <a:t>حالات ظاهری جو علاوه بر این که به وسیله رفتار خود جو کنترل می شود پدیده هایی چون پستی ها و بلندی ها ، تغییرات مداوم دما ، رطوبت و دیگر عناصر اقلیمی را در پی دارد و واقعیتی را ایجاد می کند که در بعد زمان و مکان قابل درک است این ویژگی های اقلیمی موجب می شود دو مشخصه تشابه – اختلاف مکانها و همگونی – ناهمگونی رفتار عناصر در امتداد زمان از مباحث اصلی در اقلیم شناسی به شمار آید.</a:t>
            </a:r>
            <a:endParaRPr lang="en-US" b="1" dirty="0">
              <a:cs typeface="B Titr" pitchFamily="2" charset="-78"/>
            </a:endParaRPr>
          </a:p>
        </p:txBody>
      </p:sp>
    </p:spTree>
    <p:extLst>
      <p:ext uri="{BB962C8B-B14F-4D97-AF65-F5344CB8AC3E}">
        <p14:creationId xmlns:p14="http://schemas.microsoft.com/office/powerpoint/2010/main" val="41148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FFC000"/>
                </a:solidFill>
                <a:cs typeface="B Tabassom" pitchFamily="2" charset="-78"/>
              </a:rPr>
              <a:t>اقلیم شناسی آماری</a:t>
            </a:r>
            <a:br>
              <a:rPr lang="fa-IR" b="1" dirty="0" smtClean="0">
                <a:solidFill>
                  <a:srgbClr val="FFC000"/>
                </a:solidFill>
                <a:cs typeface="B Tabassom" pitchFamily="2" charset="-78"/>
              </a:rPr>
            </a:br>
            <a:r>
              <a:rPr lang="fa-IR" b="1" dirty="0" smtClean="0">
                <a:solidFill>
                  <a:srgbClr val="FFC000"/>
                </a:solidFill>
                <a:cs typeface="B Tabassom" pitchFamily="2" charset="-78"/>
              </a:rPr>
              <a:t>(</a:t>
            </a:r>
            <a:r>
              <a:rPr lang="en-US" b="1" dirty="0" smtClean="0">
                <a:solidFill>
                  <a:srgbClr val="FFC000"/>
                </a:solidFill>
                <a:cs typeface="B Tabassom" pitchFamily="2" charset="-78"/>
              </a:rPr>
              <a:t>Statistical climatology</a:t>
            </a:r>
            <a:r>
              <a:rPr lang="fa-IR" b="1" dirty="0" smtClean="0">
                <a:solidFill>
                  <a:srgbClr val="FFC000"/>
                </a:solidFill>
                <a:cs typeface="B Tabassom" pitchFamily="2" charset="-78"/>
              </a:rPr>
              <a:t>)</a:t>
            </a:r>
            <a:endParaRPr lang="en-US" b="1" dirty="0">
              <a:solidFill>
                <a:srgbClr val="FFC000"/>
              </a:solidFill>
              <a:cs typeface="B Tabassom" pitchFamily="2" charset="-78"/>
            </a:endParaRPr>
          </a:p>
        </p:txBody>
      </p:sp>
      <p:sp>
        <p:nvSpPr>
          <p:cNvPr id="3" name="Content Placeholder 2"/>
          <p:cNvSpPr>
            <a:spLocks noGrp="1"/>
          </p:cNvSpPr>
          <p:nvPr>
            <p:ph idx="1"/>
          </p:nvPr>
        </p:nvSpPr>
        <p:spPr/>
        <p:txBody>
          <a:bodyPr/>
          <a:lstStyle/>
          <a:p>
            <a:pPr algn="just"/>
            <a:r>
              <a:rPr lang="fa-IR" sz="2400" b="1" dirty="0">
                <a:solidFill>
                  <a:srgbClr val="FF0000"/>
                </a:solidFill>
                <a:cs typeface="B Titr" pitchFamily="2" charset="-78"/>
              </a:rPr>
              <a:t>شناخت رفتار اقلیم از منظر دانش آمار به اقلیم شناسی آماری موسوم است</a:t>
            </a:r>
          </a:p>
          <a:p>
            <a:pPr algn="just"/>
            <a:r>
              <a:rPr lang="fa-IR" sz="2400" dirty="0" smtClean="0">
                <a:cs typeface="B Titr" pitchFamily="2" charset="-78"/>
              </a:rPr>
              <a:t> </a:t>
            </a:r>
            <a:r>
              <a:rPr lang="fa-IR" sz="2400" dirty="0" smtClean="0">
                <a:solidFill>
                  <a:schemeClr val="accent2">
                    <a:lumMod val="60000"/>
                    <a:lumOff val="40000"/>
                  </a:schemeClr>
                </a:solidFill>
                <a:cs typeface="B Titr" pitchFamily="2" charset="-78"/>
              </a:rPr>
              <a:t>هر دو شاخه  آمار (توصیفی و استنباطی) در اقلیم شناسی کاربردی فراوان دارد اقلیم سرشار از داده  برای زمان طولانی است که بعضی در پهنه های گسترده ای چون سطح زمین و نیز برای سطوح مختلف جوی و از منابع مختلف به دست می آید و آن گونه که انتظار می رود اطلاعات فراوانی را در خود دارد برای ارائه مشخصه ای عمومی از داده های خام و سازماندهی آنها ابزاری مورد نیاز است آمار توصیفی در صدد سازماندهی و تلخیص این گونه مشاهدات است همچنین محدود بودن داده ها در برخی نقاط و فقدان آن در برخی دوره های فاقد داده و نیز لزوم شناخت ما از آینده ،مقتضی استفاده از تخمین بر اساس داده های موجود است که این امور با استفاده از آمار استنباطی امکان پذیر است.</a:t>
            </a:r>
            <a:endParaRPr lang="en-US" sz="2400"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200626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84300"/>
          </a:xfrm>
        </p:spPr>
        <p:txBody>
          <a:bodyPr/>
          <a:lstStyle/>
          <a:p>
            <a:pPr algn="ctr"/>
            <a:r>
              <a:rPr lang="fa-IR" sz="5400" b="1" dirty="0">
                <a:solidFill>
                  <a:srgbClr val="FFFF00"/>
                </a:solidFill>
                <a:cs typeface="B Tabassom" pitchFamily="2" charset="-78"/>
              </a:rPr>
              <a:t>مهم ترین رویكردهای اقلیم شناسی آماری </a:t>
            </a:r>
            <a:endParaRPr lang="en-US" sz="5400" b="1" dirty="0">
              <a:solidFill>
                <a:srgbClr val="FFFF00"/>
              </a:solidFill>
              <a:cs typeface="B Tabassom" pitchFamily="2" charset="-78"/>
            </a:endParaRPr>
          </a:p>
        </p:txBody>
      </p:sp>
      <p:sp>
        <p:nvSpPr>
          <p:cNvPr id="3" name="Content Placeholder 2"/>
          <p:cNvSpPr>
            <a:spLocks noGrp="1"/>
          </p:cNvSpPr>
          <p:nvPr>
            <p:ph idx="1"/>
          </p:nvPr>
        </p:nvSpPr>
        <p:spPr>
          <a:xfrm>
            <a:off x="152400" y="1676400"/>
            <a:ext cx="8839200" cy="5257800"/>
          </a:xfrm>
        </p:spPr>
        <p:txBody>
          <a:bodyPr/>
          <a:lstStyle/>
          <a:p>
            <a:pPr algn="just">
              <a:buNone/>
            </a:pPr>
            <a:r>
              <a:rPr lang="fa-IR" sz="2500" b="1" dirty="0">
                <a:solidFill>
                  <a:srgbClr val="FF0000"/>
                </a:solidFill>
                <a:cs typeface="B Titr" pitchFamily="2" charset="-78"/>
              </a:rPr>
              <a:t>1- کنترل کیفی وبازسازی داده ها: </a:t>
            </a:r>
            <a:endParaRPr lang="fa-IR" sz="2500" b="1" dirty="0" smtClean="0">
              <a:solidFill>
                <a:srgbClr val="FF0000"/>
              </a:solidFill>
              <a:cs typeface="B Titr" pitchFamily="2" charset="-78"/>
            </a:endParaRPr>
          </a:p>
          <a:p>
            <a:pPr marL="0" indent="0" algn="just">
              <a:buNone/>
            </a:pPr>
            <a:r>
              <a:rPr lang="fa-IR" sz="2500" dirty="0">
                <a:solidFill>
                  <a:schemeClr val="accent2">
                    <a:lumMod val="60000"/>
                    <a:lumOff val="40000"/>
                  </a:schemeClr>
                </a:solidFill>
                <a:cs typeface="B Titr" pitchFamily="2" charset="-78"/>
              </a:rPr>
              <a:t> </a:t>
            </a:r>
            <a:r>
              <a:rPr lang="fa-IR" sz="2500" dirty="0" smtClean="0">
                <a:solidFill>
                  <a:schemeClr val="accent2">
                    <a:lumMod val="60000"/>
                    <a:lumOff val="40000"/>
                  </a:schemeClr>
                </a:solidFill>
                <a:cs typeface="B Titr" pitchFamily="2" charset="-78"/>
              </a:rPr>
              <a:t>  گاهی </a:t>
            </a:r>
            <a:r>
              <a:rPr lang="fa-IR" sz="2500" dirty="0">
                <a:solidFill>
                  <a:schemeClr val="accent2">
                    <a:lumMod val="60000"/>
                    <a:lumOff val="40000"/>
                  </a:schemeClr>
                </a:solidFill>
                <a:cs typeface="B Titr" pitchFamily="2" charset="-78"/>
              </a:rPr>
              <a:t>یک یا چند مشاهده بسیار بزرگ تر یا بسیار کوچک تر از بقیه داده هاست. این داده ها را داده های پرت گویند. گاهی نیز تعدادی از نقاط دریک محدوده، و به طورمتوالی و جدای از نقاط متوالی دیگر قرار می گیرند. این وضعیت به جهش  موسوم و با طول های مختلف رخ می دهند. تعداد نقاط در هر جهش را طول جهش گویند. این نوع داده ها در بعضی موارد حاصل خطای موجود در مشاهدات است. ابزار و مقیاس های سنجش، جابجایی و تغییرات فیزیکی ایستگاه ها، مسایل مربوط به دیده بانی و... عواملی مهم اند که موجب بروز خطا در داده های حاصل از اندازه گیری می شوند. برای انجام تحلیل مناسب، متقن و منتج تنها باید به توجه کرد كه از درجات بالای صحت برخوردار باشند. دانش آمار می تواند براساس روش های معقول و منطقی داده ها را آزمایش، رفع نقص یا خطا و بازسازی و تحلیل وتفسیر آن ها را با قید احتیاط و با ضریب خطای مشخص، امکان پذیر کند.</a:t>
            </a:r>
            <a:endParaRPr lang="en-US" sz="2500"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317373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fa-IR" sz="4800" b="1" dirty="0">
                <a:solidFill>
                  <a:srgbClr val="FFC000"/>
                </a:solidFill>
                <a:cs typeface="B Tabassom" pitchFamily="2" charset="-78"/>
              </a:rPr>
              <a:t>مهم ترین رویكردهای اقلیم شناسی آماری </a:t>
            </a:r>
            <a:endParaRPr lang="en-US" sz="4800" b="1" dirty="0">
              <a:solidFill>
                <a:srgbClr val="FFC000"/>
              </a:solidFill>
              <a:cs typeface="B Tabassom" pitchFamily="2" charset="-78"/>
            </a:endParaRPr>
          </a:p>
        </p:txBody>
      </p:sp>
      <p:sp>
        <p:nvSpPr>
          <p:cNvPr id="3" name="Content Placeholder 2"/>
          <p:cNvSpPr>
            <a:spLocks noGrp="1"/>
          </p:cNvSpPr>
          <p:nvPr>
            <p:ph idx="1"/>
          </p:nvPr>
        </p:nvSpPr>
        <p:spPr>
          <a:xfrm>
            <a:off x="152400" y="1295400"/>
            <a:ext cx="8961120" cy="5181600"/>
          </a:xfrm>
        </p:spPr>
        <p:txBody>
          <a:bodyPr/>
          <a:lstStyle/>
          <a:p>
            <a:pPr marL="0" indent="0" algn="just">
              <a:buNone/>
            </a:pPr>
            <a:endParaRPr lang="fa-IR" sz="2800" dirty="0"/>
          </a:p>
          <a:p>
            <a:pPr algn="just">
              <a:buNone/>
            </a:pPr>
            <a:r>
              <a:rPr lang="fa-IR" sz="2800" b="1" dirty="0" smtClean="0">
                <a:solidFill>
                  <a:srgbClr val="FF0000"/>
                </a:solidFill>
                <a:cs typeface="B Titr" pitchFamily="2" charset="-78"/>
              </a:rPr>
              <a:t>2- </a:t>
            </a:r>
            <a:r>
              <a:rPr lang="fa-IR" sz="2800" b="1" dirty="0">
                <a:solidFill>
                  <a:srgbClr val="FF0000"/>
                </a:solidFill>
                <a:cs typeface="B Titr" pitchFamily="2" charset="-78"/>
              </a:rPr>
              <a:t>توصیف کمی داده ها: </a:t>
            </a:r>
            <a:endParaRPr lang="en-US" sz="2800" b="1" dirty="0" smtClean="0">
              <a:solidFill>
                <a:srgbClr val="FF0000"/>
              </a:solidFill>
              <a:cs typeface="B Titr" pitchFamily="2" charset="-78"/>
            </a:endParaRPr>
          </a:p>
          <a:p>
            <a:pPr marL="85725" indent="14288" algn="just">
              <a:buNone/>
            </a:pPr>
            <a:r>
              <a:rPr lang="fa-IR" sz="2800" dirty="0" smtClean="0">
                <a:cs typeface="B Titr" pitchFamily="2" charset="-78"/>
              </a:rPr>
              <a:t>در </a:t>
            </a:r>
            <a:r>
              <a:rPr lang="fa-IR" sz="2800" dirty="0">
                <a:cs typeface="B Titr" pitchFamily="2" charset="-78"/>
              </a:rPr>
              <a:t>این زمینه پردازش، نمایش و طبقه بندی داده های اقلیمی انجام می گیرد و ضمن آن مشخصات عمومی داده ها (نمایه های تمركز، پراكندگی، توزیع فراوانی ها و . . . ) برای شناسایی محدوده و عناصر مورد مطالعه بررسی می گردد. درواقع داده های مربوط به رخداد، فراوانی و عملكرد پدیده ها براساس روش های رایج ومعمول انجام می شود. گاهی با استفاده از فنون آماری – ترسیمی به تحلیل اکتشافی داده ها مبادرت می شود. دراین رویه برای کشف داده ها ونه تأیید نتایج نهایی آن ها هیچ پیش فرضی در نظر گرفته نمی شود و توصیف با استفاده از نمودارهای ساده صورت می پذیرد. </a:t>
            </a:r>
            <a:endParaRPr lang="en-US" sz="2800" dirty="0">
              <a:cs typeface="B Titr" pitchFamily="2" charset="-78"/>
            </a:endParaRPr>
          </a:p>
        </p:txBody>
      </p:sp>
    </p:spTree>
    <p:extLst>
      <p:ext uri="{BB962C8B-B14F-4D97-AF65-F5344CB8AC3E}">
        <p14:creationId xmlns:p14="http://schemas.microsoft.com/office/powerpoint/2010/main" val="230632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5400" b="1" dirty="0">
                <a:solidFill>
                  <a:srgbClr val="FFC000"/>
                </a:solidFill>
                <a:cs typeface="B Tabassom" pitchFamily="2" charset="-78"/>
              </a:rPr>
              <a:t>مهم ترین رویكردهای اقلیم شناسی آماری </a:t>
            </a:r>
            <a:endParaRPr lang="en-US" sz="5400" b="1" dirty="0">
              <a:solidFill>
                <a:srgbClr val="FFC000"/>
              </a:solidFill>
              <a:cs typeface="B Tabassom" pitchFamily="2" charset="-78"/>
            </a:endParaRPr>
          </a:p>
        </p:txBody>
      </p:sp>
      <p:sp>
        <p:nvSpPr>
          <p:cNvPr id="3" name="Content Placeholder 2"/>
          <p:cNvSpPr>
            <a:spLocks noGrp="1"/>
          </p:cNvSpPr>
          <p:nvPr>
            <p:ph idx="1"/>
          </p:nvPr>
        </p:nvSpPr>
        <p:spPr>
          <a:xfrm>
            <a:off x="76200" y="2057400"/>
            <a:ext cx="8991600" cy="5029200"/>
          </a:xfrm>
        </p:spPr>
        <p:txBody>
          <a:bodyPr/>
          <a:lstStyle/>
          <a:p>
            <a:pPr indent="-360000" algn="just">
              <a:buNone/>
            </a:pPr>
            <a:r>
              <a:rPr lang="fa-IR" sz="2800" b="1" dirty="0">
                <a:cs typeface="B Titr" pitchFamily="2" charset="-78"/>
              </a:rPr>
              <a:t>3- شناسایی الگوهای پراكندگی</a:t>
            </a:r>
            <a:r>
              <a:rPr lang="fa-IR" sz="2800" b="1" dirty="0" smtClean="0">
                <a:cs typeface="B Titr" pitchFamily="2" charset="-78"/>
              </a:rPr>
              <a:t>:</a:t>
            </a:r>
            <a:endParaRPr lang="en-US" sz="2800" b="1" dirty="0" smtClean="0">
              <a:cs typeface="B Titr" pitchFamily="2" charset="-78"/>
            </a:endParaRPr>
          </a:p>
          <a:p>
            <a:pPr indent="-360000" algn="just">
              <a:buNone/>
            </a:pPr>
            <a:r>
              <a:rPr lang="fa-IR" sz="2800" dirty="0" smtClean="0">
                <a:solidFill>
                  <a:schemeClr val="accent2">
                    <a:lumMod val="60000"/>
                    <a:lumOff val="40000"/>
                  </a:schemeClr>
                </a:solidFill>
                <a:cs typeface="B Titr" pitchFamily="2" charset="-78"/>
              </a:rPr>
              <a:t> </a:t>
            </a:r>
            <a:r>
              <a:rPr lang="fa-IR" sz="2800" dirty="0">
                <a:solidFill>
                  <a:schemeClr val="accent2">
                    <a:lumMod val="60000"/>
                    <a:lumOff val="40000"/>
                  </a:schemeClr>
                </a:solidFill>
                <a:cs typeface="B Titr" pitchFamily="2" charset="-78"/>
              </a:rPr>
              <a:t>از اولین و مهم ترین مراحل مطالعه اقلیمی، بررسی پراكنش و شناسایی الگوهای آن هاست. مثلاً برای ارائه پراكندگی عناصر اقلیمی (مثل پراكندگی مكانی بارش ایران) به صورت نقشه های هم ارزش، از روش های ریاضی - آماری می توان بهره گرفت. همچنین می توان به محاسبه تغییرات بارش با تغییر فاصله، تعمیم بارش یك نقطه برمساحت اطراف و . . . اشاره نمود كه عمدتاً به صورت عددی بیان می شود. ضمن اینکه آزمون و مقایسه میانگین و پراش ( تغییرات) از مباحث بنیادی در آمار استنباطی است که در اقلیم شناسی برای تحلیل پراکندگی ها به کار گرفته می رود.</a:t>
            </a:r>
            <a:endParaRPr lang="en-US" sz="2800"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241822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76200"/>
            <a:ext cx="7772400" cy="762000"/>
          </a:xfrm>
        </p:spPr>
        <p:txBody>
          <a:bodyPr/>
          <a:lstStyle/>
          <a:p>
            <a:r>
              <a:rPr lang="fa-IR" sz="5400" b="1" dirty="0" smtClean="0">
                <a:cs typeface="B Tabassom" pitchFamily="2" charset="-78"/>
              </a:rPr>
              <a:t>منابع و ماخذ</a:t>
            </a:r>
            <a:r>
              <a:rPr lang="en-US" sz="5400" b="1" dirty="0" smtClean="0">
                <a:cs typeface="B Tabassom" pitchFamily="2" charset="-78"/>
              </a:rPr>
              <a:t> </a:t>
            </a:r>
            <a:r>
              <a:rPr lang="fa-IR" sz="5400" b="1" dirty="0" smtClean="0">
                <a:cs typeface="B Tabassom" pitchFamily="2" charset="-78"/>
              </a:rPr>
              <a:t>:</a:t>
            </a:r>
            <a:endParaRPr lang="en-US" sz="5400" b="1" dirty="0">
              <a:cs typeface="B Tabassom" pitchFamily="2" charset="-78"/>
            </a:endParaRPr>
          </a:p>
        </p:txBody>
      </p:sp>
      <p:sp>
        <p:nvSpPr>
          <p:cNvPr id="3" name="Subtitle 2"/>
          <p:cNvSpPr>
            <a:spLocks noGrp="1"/>
          </p:cNvSpPr>
          <p:nvPr>
            <p:ph type="subTitle" sz="quarter" idx="1"/>
          </p:nvPr>
        </p:nvSpPr>
        <p:spPr>
          <a:xfrm>
            <a:off x="152400" y="1143000"/>
            <a:ext cx="8839200" cy="5715000"/>
          </a:xfrm>
        </p:spPr>
        <p:txBody>
          <a:bodyPr/>
          <a:lstStyle/>
          <a:p>
            <a:pPr marL="457200" indent="-457200" algn="just">
              <a:buFont typeface="Arial" panose="020B0604020202020204" pitchFamily="34" charset="0"/>
              <a:buChar char="•"/>
            </a:pPr>
            <a:r>
              <a:rPr lang="fa-IR" sz="2800" b="1" dirty="0" smtClean="0">
                <a:solidFill>
                  <a:schemeClr val="accent2">
                    <a:lumMod val="60000"/>
                    <a:lumOff val="40000"/>
                  </a:schemeClr>
                </a:solidFill>
                <a:cs typeface="B Titr" pitchFamily="2" charset="-78"/>
              </a:rPr>
              <a:t>مبانی اقلیم شناسی آماری دکتر حسین عساکره ،انتشارات دانشگاه زنجان</a:t>
            </a:r>
          </a:p>
          <a:p>
            <a:pPr marL="457200" indent="-457200" algn="just">
              <a:buFont typeface="Arial" panose="020B0604020202020204" pitchFamily="34" charset="0"/>
              <a:buChar char="•"/>
            </a:pPr>
            <a:r>
              <a:rPr lang="fa-IR" sz="2800" b="1" dirty="0" smtClean="0">
                <a:cs typeface="B Titr" pitchFamily="2" charset="-78"/>
              </a:rPr>
              <a:t>روشهای آماری در مطالعات هواشناسی و اقلیم شناسی دکتر فاطمه رحیم زاده انتشارات سید باقر حسینی</a:t>
            </a:r>
          </a:p>
          <a:p>
            <a:pPr marL="457200" indent="-457200" algn="just">
              <a:buFont typeface="Arial" panose="020B0604020202020204" pitchFamily="34" charset="0"/>
              <a:buChar char="•"/>
            </a:pPr>
            <a:r>
              <a:rPr lang="fa-IR" sz="2800" b="1" dirty="0" smtClean="0">
                <a:solidFill>
                  <a:srgbClr val="FF0000"/>
                </a:solidFill>
                <a:cs typeface="B Titr" pitchFamily="2" charset="-78"/>
              </a:rPr>
              <a:t>کاربرد آمار در جغرافیا تالیف دکتر مسعود مهدوی و دکتر مهدی طاهر خانی از نشر قومس</a:t>
            </a:r>
            <a:endParaRPr lang="en-US" sz="2800" b="1" dirty="0" smtClean="0">
              <a:solidFill>
                <a:srgbClr val="FF0000"/>
              </a:solidFill>
              <a:cs typeface="B Titr" pitchFamily="2" charset="-78"/>
            </a:endParaRPr>
          </a:p>
          <a:p>
            <a:pPr marL="457200" indent="-457200" algn="just">
              <a:buFont typeface="Arial" panose="020B0604020202020204" pitchFamily="34" charset="0"/>
              <a:buChar char="•"/>
            </a:pPr>
            <a:endParaRPr lang="fa-IR" sz="700" b="1" dirty="0" smtClean="0">
              <a:solidFill>
                <a:srgbClr val="FF0000"/>
              </a:solidFill>
              <a:cs typeface="B Titr" pitchFamily="2" charset="-78"/>
            </a:endParaRPr>
          </a:p>
          <a:p>
            <a:pPr marL="457200" indent="-457200" algn="just">
              <a:buFont typeface="Arial" panose="020B0604020202020204" pitchFamily="34" charset="0"/>
              <a:buChar char="•"/>
            </a:pPr>
            <a:r>
              <a:rPr lang="fa-IR" sz="2800" b="1" dirty="0" smtClean="0">
                <a:solidFill>
                  <a:schemeClr val="accent2">
                    <a:lumMod val="60000"/>
                    <a:lumOff val="40000"/>
                  </a:schemeClr>
                </a:solidFill>
                <a:cs typeface="B Titr" pitchFamily="2" charset="-78"/>
              </a:rPr>
              <a:t>آمار و احتمال در جغرافیا دکتر محمد قاسم وحیدی اصل از انتشارات دانشگاه پیام نور</a:t>
            </a:r>
            <a:endParaRPr lang="en-US" sz="2800" b="1" dirty="0" smtClean="0">
              <a:solidFill>
                <a:schemeClr val="accent2">
                  <a:lumMod val="60000"/>
                  <a:lumOff val="40000"/>
                </a:schemeClr>
              </a:solidFill>
              <a:cs typeface="B Titr" pitchFamily="2" charset="-78"/>
            </a:endParaRPr>
          </a:p>
          <a:p>
            <a:pPr marL="457200" indent="-457200" algn="just">
              <a:buFont typeface="Arial" panose="020B0604020202020204" pitchFamily="34" charset="0"/>
              <a:buChar char="•"/>
            </a:pPr>
            <a:endParaRPr lang="fa-IR" sz="1050" b="1" dirty="0" smtClean="0">
              <a:solidFill>
                <a:schemeClr val="accent2">
                  <a:lumMod val="60000"/>
                  <a:lumOff val="40000"/>
                </a:schemeClr>
              </a:solidFill>
              <a:cs typeface="B Titr" pitchFamily="2" charset="-78"/>
            </a:endParaRPr>
          </a:p>
          <a:p>
            <a:pPr marL="457200" indent="-457200" algn="just">
              <a:buFont typeface="Arial" panose="020B0604020202020204" pitchFamily="34" charset="0"/>
              <a:buChar char="•"/>
            </a:pPr>
            <a:r>
              <a:rPr lang="fa-IR" sz="2800" b="1" dirty="0" smtClean="0">
                <a:cs typeface="B Titr" pitchFamily="2" charset="-78"/>
              </a:rPr>
              <a:t>اصول آمار در علوم منابع طبیعی دکتر محمد رضا بی همتا و همکاران از انتشارات دانشگاه تهران</a:t>
            </a:r>
            <a:endParaRPr lang="en-US" sz="2800" b="1" dirty="0" smtClean="0">
              <a:cs typeface="B Titr" pitchFamily="2" charset="-78"/>
            </a:endParaRPr>
          </a:p>
          <a:p>
            <a:pPr marL="457200" indent="-457200" algn="just"/>
            <a:endParaRPr lang="fa-IR" sz="700" b="1" dirty="0" smtClean="0">
              <a:cs typeface="B Titr" pitchFamily="2" charset="-78"/>
            </a:endParaRPr>
          </a:p>
          <a:p>
            <a:pPr marL="457200" indent="-457200" algn="just">
              <a:buFont typeface="Arial" panose="020B0604020202020204" pitchFamily="34" charset="0"/>
              <a:buChar char="•"/>
            </a:pPr>
            <a:r>
              <a:rPr lang="fa-IR" sz="2800" b="1" dirty="0" smtClean="0">
                <a:solidFill>
                  <a:srgbClr val="FF0000"/>
                </a:solidFill>
                <a:cs typeface="B Titr" pitchFamily="2" charset="-78"/>
              </a:rPr>
              <a:t>روشهای آماری دکتر کریم منصورفر از انتشارات دانشگاه تهران</a:t>
            </a:r>
          </a:p>
          <a:p>
            <a:pPr algn="just"/>
            <a:endParaRPr lang="fa-IR" dirty="0" smtClean="0">
              <a:cs typeface="B Titr" pitchFamily="2" charset="-78"/>
            </a:endParaRPr>
          </a:p>
          <a:p>
            <a:pPr algn="just"/>
            <a:endParaRPr lang="en-US" dirty="0">
              <a:cs typeface="B Titr" pitchFamily="2" charset="-78"/>
            </a:endParaRPr>
          </a:p>
        </p:txBody>
      </p:sp>
    </p:spTree>
    <p:extLst>
      <p:ext uri="{BB962C8B-B14F-4D97-AF65-F5344CB8AC3E}">
        <p14:creationId xmlns:p14="http://schemas.microsoft.com/office/powerpoint/2010/main" val="40656325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71600"/>
          </a:xfrm>
        </p:spPr>
        <p:txBody>
          <a:bodyPr/>
          <a:lstStyle/>
          <a:p>
            <a:pPr algn="ctr"/>
            <a:r>
              <a:rPr lang="fa-IR" sz="4800" b="1" dirty="0">
                <a:solidFill>
                  <a:srgbClr val="FFC000"/>
                </a:solidFill>
                <a:cs typeface="B Tabassom" pitchFamily="2" charset="-78"/>
              </a:rPr>
              <a:t>مهم ترین رویكردهای اقلیم شناسی آماری </a:t>
            </a:r>
            <a:endParaRPr lang="en-US" sz="4800" b="1" dirty="0">
              <a:solidFill>
                <a:srgbClr val="FFC000"/>
              </a:solidFill>
              <a:cs typeface="B Tabassom" pitchFamily="2" charset="-78"/>
            </a:endParaRPr>
          </a:p>
        </p:txBody>
      </p:sp>
      <p:sp>
        <p:nvSpPr>
          <p:cNvPr id="3" name="Content Placeholder 2"/>
          <p:cNvSpPr>
            <a:spLocks noGrp="1"/>
          </p:cNvSpPr>
          <p:nvPr>
            <p:ph idx="1"/>
          </p:nvPr>
        </p:nvSpPr>
        <p:spPr>
          <a:xfrm>
            <a:off x="228600" y="1447800"/>
            <a:ext cx="8686800" cy="5257800"/>
          </a:xfrm>
        </p:spPr>
        <p:txBody>
          <a:bodyPr/>
          <a:lstStyle/>
          <a:p>
            <a:pPr algn="just"/>
            <a:r>
              <a:rPr lang="fa-IR" sz="2500" b="1" dirty="0">
                <a:solidFill>
                  <a:schemeClr val="accent2">
                    <a:lumMod val="60000"/>
                    <a:lumOff val="40000"/>
                  </a:schemeClr>
                </a:solidFill>
                <a:cs typeface="B Titr" pitchFamily="2" charset="-78"/>
              </a:rPr>
              <a:t>4- شناسایی نواحی مشابه </a:t>
            </a:r>
            <a:r>
              <a:rPr lang="fa-IR" sz="2500" b="1" dirty="0" smtClean="0">
                <a:solidFill>
                  <a:schemeClr val="accent2">
                    <a:lumMod val="60000"/>
                    <a:lumOff val="40000"/>
                  </a:schemeClr>
                </a:solidFill>
                <a:cs typeface="B Titr" pitchFamily="2" charset="-78"/>
              </a:rPr>
              <a:t>:</a:t>
            </a:r>
            <a:endParaRPr lang="en-US" sz="2500" b="1" dirty="0" smtClean="0">
              <a:solidFill>
                <a:schemeClr val="accent2">
                  <a:lumMod val="60000"/>
                  <a:lumOff val="40000"/>
                </a:schemeClr>
              </a:solidFill>
              <a:cs typeface="B Titr" pitchFamily="2" charset="-78"/>
            </a:endParaRPr>
          </a:p>
          <a:p>
            <a:pPr marL="620713" indent="3175" algn="just">
              <a:buNone/>
            </a:pPr>
            <a:r>
              <a:rPr lang="fa-IR" sz="2500" b="1" dirty="0" smtClean="0">
                <a:cs typeface="B Titr" pitchFamily="2" charset="-78"/>
              </a:rPr>
              <a:t> </a:t>
            </a:r>
            <a:r>
              <a:rPr lang="fa-IR" sz="2500" b="1" dirty="0">
                <a:cs typeface="B Titr" pitchFamily="2" charset="-78"/>
              </a:rPr>
              <a:t>تمامی عناصر اقلیمی تابع الگوی های مكانی هستند، بدین جهت بعد از شناسایی این الگوها باید آن ها را به نواحی متجانس تقسیم کرد. این عمل را طبقه ( ناحیه یا پهنه ) بندی اقلیمی می نامند. در این زمینه دو مسأله مهم یعنی بررسی كلیّت ناحیه و تعیین آستانه های منطقی با استفاده از روش های آماری و به كارگیری كامپیوترها امكان پذیر است. چرا كه در آن متغیرهای متعدد را می توان دخیل نمود. پردازش این حجم از متغیرها نیاز به تخصص، وقت و هزینه دارد. به علاوه ممكن است شباهت برخی از این متغیرها مستلزم حذف آن ها باشد؛ به همین دلیل استفاده از روش های آماری و كامپیوتر لازم می نماید</a:t>
            </a:r>
            <a:r>
              <a:rPr lang="fa-IR" sz="2500" b="1" dirty="0" smtClean="0">
                <a:cs typeface="B Titr" pitchFamily="2" charset="-78"/>
              </a:rPr>
              <a:t>.</a:t>
            </a:r>
            <a:endParaRPr lang="fa-IR" sz="2500" b="1" dirty="0">
              <a:cs typeface="B Titr" pitchFamily="2" charset="-78"/>
            </a:endParaRPr>
          </a:p>
          <a:p>
            <a:pPr algn="just"/>
            <a:r>
              <a:rPr lang="fa-IR" sz="2500" b="1" dirty="0">
                <a:solidFill>
                  <a:srgbClr val="FF0000"/>
                </a:solidFill>
                <a:cs typeface="B Titr" pitchFamily="2" charset="-78"/>
              </a:rPr>
              <a:t>5- آزمون تمایز : روش های آماری برای تعیین نواحی یا زمان ها(روزها ، ماه ها، فصول، سال ها یا قرن ها)ی متمایز و متباین به كار می رود. اساس این روش ها بر مقایسه تجانس درونی نواحی و یا زمان ها استوار است.</a:t>
            </a:r>
            <a:endParaRPr lang="en-US" sz="2500" b="1" dirty="0">
              <a:solidFill>
                <a:srgbClr val="FF0000"/>
              </a:solidFill>
              <a:cs typeface="B Titr" pitchFamily="2" charset="-78"/>
            </a:endParaRPr>
          </a:p>
        </p:txBody>
      </p:sp>
    </p:spTree>
    <p:extLst>
      <p:ext uri="{BB962C8B-B14F-4D97-AF65-F5344CB8AC3E}">
        <p14:creationId xmlns:p14="http://schemas.microsoft.com/office/powerpoint/2010/main" val="280371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pPr algn="ctr"/>
            <a:r>
              <a:rPr lang="fa-IR" sz="4800" b="1" dirty="0">
                <a:solidFill>
                  <a:srgbClr val="FFFF00"/>
                </a:solidFill>
                <a:cs typeface="B Tabassom" pitchFamily="2" charset="-78"/>
              </a:rPr>
              <a:t>مهم ترین رویكردهای اقلیم شناسی آماری </a:t>
            </a:r>
            <a:endParaRPr lang="en-US" sz="4800" b="1" dirty="0">
              <a:solidFill>
                <a:srgbClr val="FFFF00"/>
              </a:solidFill>
              <a:cs typeface="B Tabassom" pitchFamily="2" charset="-78"/>
            </a:endParaRPr>
          </a:p>
        </p:txBody>
      </p:sp>
      <p:sp>
        <p:nvSpPr>
          <p:cNvPr id="3" name="Content Placeholder 2"/>
          <p:cNvSpPr>
            <a:spLocks noGrp="1"/>
          </p:cNvSpPr>
          <p:nvPr>
            <p:ph idx="1"/>
          </p:nvPr>
        </p:nvSpPr>
        <p:spPr>
          <a:xfrm>
            <a:off x="228600" y="1447800"/>
            <a:ext cx="8686800" cy="5181600"/>
          </a:xfrm>
        </p:spPr>
        <p:txBody>
          <a:bodyPr/>
          <a:lstStyle/>
          <a:p>
            <a:pPr algn="just"/>
            <a:r>
              <a:rPr lang="fa-IR" b="1" dirty="0">
                <a:solidFill>
                  <a:srgbClr val="FF0000"/>
                </a:solidFill>
                <a:cs typeface="B Titr" pitchFamily="2" charset="-78"/>
              </a:rPr>
              <a:t>6- شناسایی و آزمون روابط زمانی ـ مكانی</a:t>
            </a:r>
            <a:r>
              <a:rPr lang="fa-IR" b="1" dirty="0" smtClean="0">
                <a:solidFill>
                  <a:srgbClr val="FF0000"/>
                </a:solidFill>
                <a:cs typeface="B Titr" pitchFamily="2" charset="-78"/>
              </a:rPr>
              <a:t>:</a:t>
            </a:r>
            <a:endParaRPr lang="en-US" b="1" dirty="0" smtClean="0">
              <a:solidFill>
                <a:srgbClr val="FF0000"/>
              </a:solidFill>
              <a:cs typeface="B Titr" pitchFamily="2" charset="-78"/>
            </a:endParaRPr>
          </a:p>
          <a:p>
            <a:pPr algn="just"/>
            <a:endParaRPr lang="en-US" sz="1050" dirty="0" smtClean="0">
              <a:cs typeface="B Titr" pitchFamily="2" charset="-78"/>
            </a:endParaRPr>
          </a:p>
          <a:p>
            <a:pPr indent="14288" algn="just">
              <a:buNone/>
            </a:pPr>
            <a:r>
              <a:rPr lang="fa-IR" dirty="0" smtClean="0">
                <a:cs typeface="B Titr" pitchFamily="2" charset="-78"/>
              </a:rPr>
              <a:t> </a:t>
            </a:r>
            <a:r>
              <a:rPr lang="fa-IR" sz="3000" b="1" dirty="0">
                <a:solidFill>
                  <a:schemeClr val="accent2">
                    <a:lumMod val="60000"/>
                    <a:lumOff val="40000"/>
                  </a:schemeClr>
                </a:solidFill>
                <a:cs typeface="B Titr" pitchFamily="2" charset="-78"/>
              </a:rPr>
              <a:t>یكی دیگر از اهداف مطالعه آماریِ اقلیم، بررسی میزان هماهنگی بین تغییرات متغیرها در طول زمان و مكان است. الگوهای تغییر متغیرها در امتداد زمان با عنوان بررسی «سری های زمانی» مورد توجه قرار می گیرد. در حالی كه الگوسازی مكانی با استفاده از روابط متغیرهای اقلیمی با مكان ( طول ، عرض جغرافیایی ، ارتفاع و... ) در آمار مکانی بررسی می شود. امروزه هر دو نوع بررسی بوسیله روش های آماری پیشرفته صورت می گیرد. این قبیل روابط پس از شناخت پدیده ها و فرایند(های) حاكم برآن ها قابل كشف و بررسی است.</a:t>
            </a:r>
          </a:p>
          <a:p>
            <a:pPr algn="just"/>
            <a:endParaRPr lang="fa-IR" dirty="0"/>
          </a:p>
        </p:txBody>
      </p:sp>
    </p:spTree>
    <p:extLst>
      <p:ext uri="{BB962C8B-B14F-4D97-AF65-F5344CB8AC3E}">
        <p14:creationId xmlns:p14="http://schemas.microsoft.com/office/powerpoint/2010/main" val="403892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03300"/>
          </a:xfrm>
        </p:spPr>
        <p:txBody>
          <a:bodyPr/>
          <a:lstStyle/>
          <a:p>
            <a:pPr algn="ctr"/>
            <a:r>
              <a:rPr lang="fa-IR" sz="4800" b="1" dirty="0">
                <a:solidFill>
                  <a:srgbClr val="FFC000"/>
                </a:solidFill>
                <a:cs typeface="B Tabassom" pitchFamily="2" charset="-78"/>
              </a:rPr>
              <a:t>مهم ترین رویكردهای اقلیم شناسی آماری </a:t>
            </a:r>
            <a:endParaRPr lang="en-US" sz="4800" b="1" dirty="0">
              <a:solidFill>
                <a:srgbClr val="FFC000"/>
              </a:solidFill>
              <a:cs typeface="B Tabassom" pitchFamily="2" charset="-78"/>
            </a:endParaRPr>
          </a:p>
        </p:txBody>
      </p:sp>
      <p:sp>
        <p:nvSpPr>
          <p:cNvPr id="3" name="Content Placeholder 2"/>
          <p:cNvSpPr>
            <a:spLocks noGrp="1"/>
          </p:cNvSpPr>
          <p:nvPr>
            <p:ph idx="1"/>
          </p:nvPr>
        </p:nvSpPr>
        <p:spPr>
          <a:xfrm>
            <a:off x="304800" y="1600200"/>
            <a:ext cx="8686800" cy="5334000"/>
          </a:xfrm>
        </p:spPr>
        <p:txBody>
          <a:bodyPr/>
          <a:lstStyle/>
          <a:p>
            <a:pPr algn="just"/>
            <a:r>
              <a:rPr lang="fa-IR" sz="2400" b="1" dirty="0">
                <a:solidFill>
                  <a:schemeClr val="accent2">
                    <a:lumMod val="60000"/>
                    <a:lumOff val="40000"/>
                  </a:schemeClr>
                </a:solidFill>
                <a:cs typeface="B Titr" pitchFamily="2" charset="-78"/>
              </a:rPr>
              <a:t>براساس نگرش سیستمی، بررسی روابط تنها با درنظر گرفتن متغیرهای متعدد و فراوان امكان پذیر است. این كار از طریق روش های رایج و معمول ( روش همبستگی، رگرسیون،  تحلیل عاملی و... ) انجام می گیرد. اخیراً روش تحلیل توابع انتقال بخصوص در تحلیل سری های زمانی از توجه فراوانی برخوردار شده است. از جدیدترین شیوه هایی كه در زمینه روابط زمانی ـ مكانی می توان معرفی کرد، تكنیك های موسوم به شبكه های عصبی است. از آنجا كه بررسی های زمانی – مكانی نوعی بررسی متوالی و موازی است، مدل های مبتنی بر تکنیک شبكه های عصبی حجم زیادی از اطلاعات متفاوت و متنوع را پردازش می کنند. توضیح این كه تکنیک های مذکور، اطلاعات و داده های مختلف حاوی روابط مکانی متنوع و متفاوت را مدل سازی می کنند. فلسفة اصلی نامگذاری شبكة عصبی، مدل سازی مشخصه ها و عملكرد عمدة مغز در شناخت پدیده هاست. بنابراین شبكة‌عصبی به مدلی گفته می شود كه اجزاء آن مجموعه ای متصل و شبكه ای پیچیده از عناصر را تشكیل می دهد.</a:t>
            </a:r>
          </a:p>
          <a:p>
            <a:endParaRPr lang="en-US" dirty="0"/>
          </a:p>
        </p:txBody>
      </p:sp>
    </p:spTree>
    <p:extLst>
      <p:ext uri="{BB962C8B-B14F-4D97-AF65-F5344CB8AC3E}">
        <p14:creationId xmlns:p14="http://schemas.microsoft.com/office/powerpoint/2010/main" val="271574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295400"/>
          </a:xfrm>
        </p:spPr>
        <p:txBody>
          <a:bodyPr/>
          <a:lstStyle/>
          <a:p>
            <a:pPr algn="ctr"/>
            <a:r>
              <a:rPr lang="fa-IR" sz="5400" b="1" dirty="0">
                <a:solidFill>
                  <a:srgbClr val="FFC000"/>
                </a:solidFill>
                <a:cs typeface="B Tabassom" pitchFamily="2" charset="-78"/>
              </a:rPr>
              <a:t>مهم ترین رویكردهای اقلیم شناسی آماری </a:t>
            </a:r>
            <a:endParaRPr lang="en-US" sz="5400" b="1" dirty="0">
              <a:solidFill>
                <a:srgbClr val="FFC000"/>
              </a:solidFill>
              <a:cs typeface="B Tabassom" pitchFamily="2" charset="-78"/>
            </a:endParaRPr>
          </a:p>
        </p:txBody>
      </p:sp>
      <p:sp>
        <p:nvSpPr>
          <p:cNvPr id="3" name="Content Placeholder 2"/>
          <p:cNvSpPr>
            <a:spLocks noGrp="1"/>
          </p:cNvSpPr>
          <p:nvPr>
            <p:ph idx="1"/>
          </p:nvPr>
        </p:nvSpPr>
        <p:spPr>
          <a:xfrm>
            <a:off x="228600" y="1676400"/>
            <a:ext cx="8686800" cy="4648200"/>
          </a:xfrm>
        </p:spPr>
        <p:txBody>
          <a:bodyPr/>
          <a:lstStyle/>
          <a:p>
            <a:pPr algn="just">
              <a:buNone/>
            </a:pPr>
            <a:r>
              <a:rPr lang="fa-IR" b="1" dirty="0">
                <a:solidFill>
                  <a:srgbClr val="FF0000"/>
                </a:solidFill>
                <a:cs typeface="B Titr" pitchFamily="2" charset="-78"/>
              </a:rPr>
              <a:t>7- برآورد، بازآفرینی و پیش بینی مقادیر </a:t>
            </a:r>
            <a:r>
              <a:rPr lang="fa-IR" b="1" dirty="0" smtClean="0">
                <a:solidFill>
                  <a:srgbClr val="FF0000"/>
                </a:solidFill>
                <a:cs typeface="B Titr" pitchFamily="2" charset="-78"/>
              </a:rPr>
              <a:t>:</a:t>
            </a:r>
            <a:endParaRPr lang="en-US" b="1" dirty="0" smtClean="0">
              <a:solidFill>
                <a:srgbClr val="FF0000"/>
              </a:solidFill>
              <a:cs typeface="B Titr" pitchFamily="2" charset="-78"/>
            </a:endParaRPr>
          </a:p>
          <a:p>
            <a:pPr algn="just">
              <a:buNone/>
            </a:pPr>
            <a:endParaRPr lang="en-US" b="1" dirty="0" smtClean="0">
              <a:solidFill>
                <a:schemeClr val="accent2">
                  <a:lumMod val="60000"/>
                  <a:lumOff val="40000"/>
                </a:schemeClr>
              </a:solidFill>
              <a:cs typeface="B Titr" pitchFamily="2" charset="-78"/>
            </a:endParaRPr>
          </a:p>
          <a:p>
            <a:pPr marL="265113" indent="14288" algn="just">
              <a:buNone/>
            </a:pPr>
            <a:r>
              <a:rPr lang="fa-IR" b="1" dirty="0" smtClean="0">
                <a:solidFill>
                  <a:schemeClr val="accent2">
                    <a:lumMod val="60000"/>
                    <a:lumOff val="40000"/>
                  </a:schemeClr>
                </a:solidFill>
                <a:cs typeface="B Titr" pitchFamily="2" charset="-78"/>
              </a:rPr>
              <a:t> </a:t>
            </a:r>
            <a:r>
              <a:rPr lang="fa-IR" b="1" dirty="0">
                <a:solidFill>
                  <a:schemeClr val="accent2">
                    <a:lumMod val="60000"/>
                    <a:lumOff val="40000"/>
                  </a:schemeClr>
                </a:solidFill>
                <a:cs typeface="B Titr" pitchFamily="2" charset="-78"/>
              </a:rPr>
              <a:t>تخمین داده ها دریک محدوده ( زمانی – مکانی) فاقد داده را برآورد گویند. دانش آمار با استفاده از روش های استاندارد وقابل قبول وبا ضریب اطمینان مشخص قادر است خلاء داده ها را پر کند. این فرایند را اگر در مقیاس زمان و برای گذشته انجام گیرد، بازآفرینی و اگر برای آینده صورت پذیرد پیش بینی می نامند. </a:t>
            </a:r>
            <a:endParaRPr lang="en-US" b="1"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160455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27100"/>
          </a:xfrm>
        </p:spPr>
        <p:txBody>
          <a:bodyPr/>
          <a:lstStyle/>
          <a:p>
            <a:pPr algn="ctr"/>
            <a:r>
              <a:rPr lang="fa-IR" sz="5400" b="1" dirty="0">
                <a:solidFill>
                  <a:srgbClr val="FFC000"/>
                </a:solidFill>
                <a:cs typeface="B Tabassom" pitchFamily="2" charset="-78"/>
              </a:rPr>
              <a:t>مهم ترین رویكردهای اقلیم شناسی آماری </a:t>
            </a:r>
            <a:endParaRPr lang="en-US" sz="5400" b="1" dirty="0">
              <a:solidFill>
                <a:srgbClr val="FFC000"/>
              </a:solidFill>
              <a:cs typeface="B Tabassom" pitchFamily="2" charset="-78"/>
            </a:endParaRPr>
          </a:p>
        </p:txBody>
      </p:sp>
      <p:sp>
        <p:nvSpPr>
          <p:cNvPr id="3" name="Content Placeholder 2"/>
          <p:cNvSpPr>
            <a:spLocks noGrp="1"/>
          </p:cNvSpPr>
          <p:nvPr>
            <p:ph idx="1"/>
          </p:nvPr>
        </p:nvSpPr>
        <p:spPr>
          <a:xfrm>
            <a:off x="152400" y="1371600"/>
            <a:ext cx="8686800" cy="5486400"/>
          </a:xfrm>
        </p:spPr>
        <p:txBody>
          <a:bodyPr/>
          <a:lstStyle/>
          <a:p>
            <a:pPr algn="just">
              <a:buNone/>
            </a:pPr>
            <a:r>
              <a:rPr lang="fa-IR" sz="2800" dirty="0">
                <a:solidFill>
                  <a:schemeClr val="accent2">
                    <a:lumMod val="60000"/>
                    <a:lumOff val="40000"/>
                  </a:schemeClr>
                </a:solidFill>
                <a:cs typeface="B Titr" pitchFamily="2" charset="-78"/>
              </a:rPr>
              <a:t>8- تحلیل احتمالاتی پدیده ها : </a:t>
            </a:r>
            <a:endParaRPr lang="en-US" sz="2800" dirty="0" smtClean="0">
              <a:solidFill>
                <a:schemeClr val="accent2">
                  <a:lumMod val="60000"/>
                  <a:lumOff val="40000"/>
                </a:schemeClr>
              </a:solidFill>
              <a:cs typeface="B Titr" pitchFamily="2" charset="-78"/>
            </a:endParaRPr>
          </a:p>
          <a:p>
            <a:pPr algn="just">
              <a:buNone/>
            </a:pPr>
            <a:endParaRPr lang="en-US" sz="1200" dirty="0" smtClean="0">
              <a:cs typeface="B Titr" pitchFamily="2" charset="-78"/>
            </a:endParaRPr>
          </a:p>
          <a:p>
            <a:pPr indent="14288" algn="just">
              <a:buNone/>
            </a:pPr>
            <a:r>
              <a:rPr lang="fa-IR" sz="2600" dirty="0" smtClean="0">
                <a:solidFill>
                  <a:srgbClr val="FF0000"/>
                </a:solidFill>
                <a:cs typeface="B Titr" pitchFamily="2" charset="-78"/>
              </a:rPr>
              <a:t>برخی </a:t>
            </a:r>
            <a:r>
              <a:rPr lang="fa-IR" sz="2600" dirty="0">
                <a:solidFill>
                  <a:srgbClr val="FF0000"/>
                </a:solidFill>
                <a:cs typeface="B Titr" pitchFamily="2" charset="-78"/>
              </a:rPr>
              <a:t>پدیده های اقلیمی (برای مثال خشكسالی، ترسالی، وقوع سیلاب، وقوع بارش با مقدارمعین، ریزش برف در یك زمان خاص، وقوع موج گرمایی، آستانه دمای معین و. . . ) درمشاهدة پیاپی و تحت شرایط مشخص، و طبعاً درطول زمان، نتایج یكسانی را بروز نمی‌دهند و ممكن است هر بار چهره ای متفاوت نشان دهند. واضح است كه وقوع این رویدادها به عوامل متعددی بستگی دارد كه تغییر اندكی در هر یك از آن ها ممكن است ماهیت رویداد را به میزان زیادی تغییر دهد یا حتی از رخ دادن آن جلوگیری كند. بنابراین درمشاهده های مختلف از این رخدادها و پدیده های مشابه نتایجی متفاوت حاصل می شود كه نمی توان آن را به طور قطع معلوم كرد. هرچند این رویدادها به طور قطع قابل پیش بینی نیست ولی از مشاهده پیاپی آن ها آگاهی های مفیدی می توان به دست آورد. </a:t>
            </a:r>
            <a:endParaRPr lang="en-US" sz="2600" dirty="0">
              <a:solidFill>
                <a:srgbClr val="FF0000"/>
              </a:solidFill>
              <a:cs typeface="B Titr" pitchFamily="2" charset="-78"/>
            </a:endParaRPr>
          </a:p>
        </p:txBody>
      </p:sp>
    </p:spTree>
    <p:extLst>
      <p:ext uri="{BB962C8B-B14F-4D97-AF65-F5344CB8AC3E}">
        <p14:creationId xmlns:p14="http://schemas.microsoft.com/office/powerpoint/2010/main" val="176646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84300"/>
          </a:xfrm>
        </p:spPr>
        <p:txBody>
          <a:bodyPr/>
          <a:lstStyle/>
          <a:p>
            <a:pPr algn="ctr"/>
            <a:r>
              <a:rPr lang="fa-IR" sz="4800" b="1" dirty="0">
                <a:solidFill>
                  <a:srgbClr val="FFC000"/>
                </a:solidFill>
                <a:cs typeface="B Tabassom" pitchFamily="2" charset="-78"/>
              </a:rPr>
              <a:t>مهم ترین رویكردهای اقلیم شناسی آماری </a:t>
            </a:r>
            <a:endParaRPr lang="en-US" sz="4800" b="1" dirty="0">
              <a:solidFill>
                <a:srgbClr val="FFC000"/>
              </a:solidFill>
              <a:cs typeface="B Tabassom" pitchFamily="2" charset="-78"/>
            </a:endParaRPr>
          </a:p>
        </p:txBody>
      </p:sp>
      <p:sp>
        <p:nvSpPr>
          <p:cNvPr id="3" name="Content Placeholder 2"/>
          <p:cNvSpPr>
            <a:spLocks noGrp="1"/>
          </p:cNvSpPr>
          <p:nvPr>
            <p:ph idx="1"/>
          </p:nvPr>
        </p:nvSpPr>
        <p:spPr>
          <a:xfrm>
            <a:off x="228600" y="1295400"/>
            <a:ext cx="8763000" cy="5105400"/>
          </a:xfrm>
        </p:spPr>
        <p:txBody>
          <a:bodyPr/>
          <a:lstStyle/>
          <a:p>
            <a:pPr algn="just"/>
            <a:r>
              <a:rPr lang="fa-IR" sz="3000" dirty="0">
                <a:solidFill>
                  <a:schemeClr val="accent2">
                    <a:lumMod val="60000"/>
                    <a:lumOff val="40000"/>
                  </a:schemeClr>
                </a:solidFill>
                <a:cs typeface="B Titr" pitchFamily="2" charset="-78"/>
              </a:rPr>
              <a:t>برای مثال می توان دریافت شانس وقوع برخی از این رویدادهابیش تر از برخی دیگر است. برای محاسبة بخت وقوع پیشامدها لازم است مدل مناسبی انتخاب شود. یكی از روش هایی كه می توان، به استناد آن نسبت به تعیین الگوی این رویدادهای مبادرت كرد، استفاده از مبنای علم احتمال و دوره های بازگشت احتمال وقوع پدیده هاست. ازاین رو به دانش احتمال نیز در بسیاری مطالعات اقلیمی توجه می شود. همچنین می بایست به این نکته مهم اشاره نمود که آمار استنباطی بر مبنای دانش احتمال بنا نهاده شده است. به همین دلیل فهم و کاربرد این شاخه از آمار وابستگی اجتناب ناپذیری با دانش احتمال دارد. </a:t>
            </a:r>
          </a:p>
          <a:p>
            <a:endParaRPr lang="en-US" dirty="0">
              <a:cs typeface="B Titr" pitchFamily="2" charset="-78"/>
            </a:endParaRPr>
          </a:p>
        </p:txBody>
      </p:sp>
    </p:spTree>
    <p:extLst>
      <p:ext uri="{BB962C8B-B14F-4D97-AF65-F5344CB8AC3E}">
        <p14:creationId xmlns:p14="http://schemas.microsoft.com/office/powerpoint/2010/main" val="72766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fa-IR" sz="5400" b="1" dirty="0" smtClean="0">
                <a:solidFill>
                  <a:srgbClr val="FFFF00"/>
                </a:solidFill>
                <a:cs typeface="B Tabassom" pitchFamily="2" charset="-78"/>
              </a:rPr>
              <a:t>جمع بندی در قالب یک مثال ساده اقلیمی</a:t>
            </a:r>
            <a:endParaRPr lang="en-US" sz="5400" b="1" dirty="0">
              <a:solidFill>
                <a:srgbClr val="FFFF00"/>
              </a:solidFill>
              <a:cs typeface="B Tabassom" pitchFamily="2" charset="-78"/>
            </a:endParaRPr>
          </a:p>
        </p:txBody>
      </p:sp>
      <p:sp>
        <p:nvSpPr>
          <p:cNvPr id="3" name="Content Placeholder 2"/>
          <p:cNvSpPr>
            <a:spLocks noGrp="1"/>
          </p:cNvSpPr>
          <p:nvPr>
            <p:ph idx="1"/>
          </p:nvPr>
        </p:nvSpPr>
        <p:spPr>
          <a:xfrm>
            <a:off x="76200" y="1143000"/>
            <a:ext cx="8991600" cy="5562600"/>
          </a:xfrm>
        </p:spPr>
        <p:txBody>
          <a:bodyPr/>
          <a:lstStyle/>
          <a:p>
            <a:pPr algn="just">
              <a:buNone/>
            </a:pPr>
            <a:r>
              <a:rPr lang="fa-IR" sz="1800" b="1" dirty="0">
                <a:solidFill>
                  <a:schemeClr val="accent2">
                    <a:lumMod val="60000"/>
                    <a:lumOff val="40000"/>
                  </a:schemeClr>
                </a:solidFill>
                <a:cs typeface="B Titr" pitchFamily="2" charset="-78"/>
              </a:rPr>
              <a:t>هر گاه بخواهیم  ویژگی های اقلیمی یک ناحیه را بیان کنیم چند حالت می توان متصور شد</a:t>
            </a:r>
            <a:r>
              <a:rPr lang="fa-IR" sz="1800" b="1" dirty="0" smtClean="0">
                <a:solidFill>
                  <a:schemeClr val="accent2">
                    <a:lumMod val="60000"/>
                    <a:lumOff val="40000"/>
                  </a:schemeClr>
                </a:solidFill>
                <a:cs typeface="B Titr" pitchFamily="2" charset="-78"/>
              </a:rPr>
              <a:t>:</a:t>
            </a:r>
            <a:endParaRPr lang="en-US" sz="1800" b="1" dirty="0" smtClean="0">
              <a:solidFill>
                <a:schemeClr val="accent2">
                  <a:lumMod val="60000"/>
                  <a:lumOff val="40000"/>
                </a:schemeClr>
              </a:solidFill>
              <a:cs typeface="B Titr" pitchFamily="2" charset="-78"/>
            </a:endParaRPr>
          </a:p>
          <a:p>
            <a:pPr algn="just">
              <a:buNone/>
            </a:pPr>
            <a:endParaRPr lang="fa-IR" sz="800" b="1" dirty="0">
              <a:solidFill>
                <a:schemeClr val="accent2">
                  <a:lumMod val="60000"/>
                  <a:lumOff val="40000"/>
                </a:schemeClr>
              </a:solidFill>
              <a:cs typeface="B Titr" pitchFamily="2" charset="-78"/>
            </a:endParaRPr>
          </a:p>
          <a:p>
            <a:pPr algn="just">
              <a:buNone/>
            </a:pPr>
            <a:r>
              <a:rPr lang="fa-IR" sz="1800" b="1" dirty="0">
                <a:cs typeface="B Titr" pitchFamily="2" charset="-78"/>
              </a:rPr>
              <a:t>1- ویژگی های اقلیمی با بیان میانگین (عمدتاً دوتا از) عناصر اقلیمی نظیر دما و بارش بیان می گردد</a:t>
            </a:r>
            <a:r>
              <a:rPr lang="fa-IR" sz="1800" b="1" dirty="0" smtClean="0">
                <a:cs typeface="B Titr" pitchFamily="2" charset="-78"/>
              </a:rPr>
              <a:t>.</a:t>
            </a:r>
            <a:endParaRPr lang="en-US" sz="1800" b="1" dirty="0" smtClean="0">
              <a:cs typeface="B Titr" pitchFamily="2" charset="-78"/>
            </a:endParaRPr>
          </a:p>
          <a:p>
            <a:pPr algn="just">
              <a:buNone/>
            </a:pPr>
            <a:endParaRPr lang="fa-IR" sz="800" b="1" dirty="0">
              <a:cs typeface="B Titr" pitchFamily="2" charset="-78"/>
            </a:endParaRPr>
          </a:p>
          <a:p>
            <a:pPr algn="just">
              <a:buNone/>
            </a:pPr>
            <a:r>
              <a:rPr lang="fa-IR" sz="1800" b="1" dirty="0" smtClean="0">
                <a:solidFill>
                  <a:srgbClr val="FF0000"/>
                </a:solidFill>
                <a:cs typeface="B Titr" pitchFamily="2" charset="-78"/>
              </a:rPr>
              <a:t>2- </a:t>
            </a:r>
            <a:r>
              <a:rPr lang="fa-IR" sz="1800" b="1" dirty="0">
                <a:solidFill>
                  <a:srgbClr val="FF0000"/>
                </a:solidFill>
                <a:cs typeface="B Titr" pitchFamily="2" charset="-78"/>
              </a:rPr>
              <a:t>در حالت دقیق تر برای بیان ویژگی های اقلیمی این ناحیه، غالب ترین حالات جوی برای هر فصل (یا ماه) ارائه می شود</a:t>
            </a:r>
            <a:r>
              <a:rPr lang="fa-IR" sz="1800" b="1" dirty="0" smtClean="0">
                <a:solidFill>
                  <a:srgbClr val="FF0000"/>
                </a:solidFill>
                <a:cs typeface="B Titr" pitchFamily="2" charset="-78"/>
              </a:rPr>
              <a:t>.</a:t>
            </a:r>
            <a:endParaRPr lang="en-US" sz="1800" b="1" dirty="0" smtClean="0">
              <a:solidFill>
                <a:srgbClr val="FF0000"/>
              </a:solidFill>
              <a:cs typeface="B Titr" pitchFamily="2" charset="-78"/>
            </a:endParaRPr>
          </a:p>
          <a:p>
            <a:pPr algn="just">
              <a:buNone/>
            </a:pPr>
            <a:endParaRPr lang="fa-IR" sz="700" b="1" dirty="0">
              <a:solidFill>
                <a:srgbClr val="FF0000"/>
              </a:solidFill>
              <a:cs typeface="B Titr" pitchFamily="2" charset="-78"/>
            </a:endParaRPr>
          </a:p>
          <a:p>
            <a:pPr algn="just">
              <a:buNone/>
            </a:pPr>
            <a:r>
              <a:rPr lang="fa-IR" sz="1800" b="1" dirty="0">
                <a:solidFill>
                  <a:schemeClr val="accent2">
                    <a:lumMod val="60000"/>
                    <a:lumOff val="40000"/>
                  </a:schemeClr>
                </a:solidFill>
                <a:cs typeface="B Titr" pitchFamily="2" charset="-78"/>
              </a:rPr>
              <a:t>3- در این ناحیه بیش تر بارش در فصل بهار رخ می دهد و یا تابستان های این ناحیه گرم و خشک است</a:t>
            </a:r>
            <a:r>
              <a:rPr lang="fa-IR" sz="1800" b="1" dirty="0" smtClean="0">
                <a:solidFill>
                  <a:schemeClr val="accent2">
                    <a:lumMod val="60000"/>
                    <a:lumOff val="40000"/>
                  </a:schemeClr>
                </a:solidFill>
                <a:cs typeface="B Titr" pitchFamily="2" charset="-78"/>
              </a:rPr>
              <a:t>.</a:t>
            </a:r>
            <a:endParaRPr lang="en-US" sz="1800" b="1" dirty="0" smtClean="0">
              <a:solidFill>
                <a:schemeClr val="accent2">
                  <a:lumMod val="60000"/>
                  <a:lumOff val="40000"/>
                </a:schemeClr>
              </a:solidFill>
              <a:cs typeface="B Titr" pitchFamily="2" charset="-78"/>
            </a:endParaRPr>
          </a:p>
          <a:p>
            <a:pPr algn="just">
              <a:buNone/>
            </a:pPr>
            <a:endParaRPr lang="fa-IR" sz="1000" b="1" dirty="0">
              <a:solidFill>
                <a:schemeClr val="accent2">
                  <a:lumMod val="60000"/>
                  <a:lumOff val="40000"/>
                </a:schemeClr>
              </a:solidFill>
              <a:cs typeface="B Titr" pitchFamily="2" charset="-78"/>
            </a:endParaRPr>
          </a:p>
          <a:p>
            <a:pPr algn="just">
              <a:buNone/>
            </a:pPr>
            <a:r>
              <a:rPr lang="fa-IR" sz="1800" b="1" dirty="0">
                <a:cs typeface="B Titr" pitchFamily="2" charset="-78"/>
              </a:rPr>
              <a:t>4- رابطۀ عناصر، رویدادها و پدیده های اقلیمی با یکدیگر و با پدیده های مکانی (مثلاً ارتفاع) بیان می شود. به عنوان مثال در ماه های گرم بارش کم تر است (رابطۀ دما و بارش) یا عمده ریزش های جوی به صورت برف است و به عنوان مثال دیگر با افزایش ارتفاع در این ناحیه دما کاهش و بارش افزایش می یابد</a:t>
            </a:r>
            <a:r>
              <a:rPr lang="fa-IR" sz="1800" b="1" dirty="0" smtClean="0">
                <a:cs typeface="B Titr" pitchFamily="2" charset="-78"/>
              </a:rPr>
              <a:t>.</a:t>
            </a:r>
            <a:endParaRPr lang="en-US" sz="1800" b="1" dirty="0" smtClean="0">
              <a:cs typeface="B Titr" pitchFamily="2" charset="-78"/>
            </a:endParaRPr>
          </a:p>
          <a:p>
            <a:pPr algn="just">
              <a:buNone/>
            </a:pPr>
            <a:endParaRPr lang="fa-IR" sz="700" b="1" dirty="0">
              <a:cs typeface="B Titr" pitchFamily="2" charset="-78"/>
            </a:endParaRPr>
          </a:p>
          <a:p>
            <a:pPr algn="just">
              <a:buNone/>
            </a:pPr>
            <a:r>
              <a:rPr lang="fa-IR" sz="1800" b="1" dirty="0">
                <a:solidFill>
                  <a:srgbClr val="FF0000"/>
                </a:solidFill>
                <a:cs typeface="B Titr" pitchFamily="2" charset="-78"/>
              </a:rPr>
              <a:t>5- به عنوان یک مثال، با ورود یک تیپ هوا به یک ناحیه، رخداد یک رویداد اقلیمی (مثلاً بارش، گردوغبار و...) مورد انتظار است</a:t>
            </a:r>
            <a:r>
              <a:rPr lang="fa-IR" sz="1800" b="1" dirty="0" smtClean="0">
                <a:solidFill>
                  <a:srgbClr val="FF0000"/>
                </a:solidFill>
                <a:cs typeface="B Titr" pitchFamily="2" charset="-78"/>
              </a:rPr>
              <a:t>.</a:t>
            </a:r>
            <a:endParaRPr lang="fa-IR" sz="1800" b="1" dirty="0">
              <a:solidFill>
                <a:srgbClr val="FF0000"/>
              </a:solidFill>
              <a:cs typeface="B Titr" pitchFamily="2" charset="-78"/>
            </a:endParaRPr>
          </a:p>
          <a:p>
            <a:pPr algn="just">
              <a:buNone/>
            </a:pPr>
            <a:r>
              <a:rPr lang="fa-IR" sz="1800" b="1" dirty="0">
                <a:solidFill>
                  <a:schemeClr val="accent2">
                    <a:lumMod val="60000"/>
                    <a:lumOff val="40000"/>
                  </a:schemeClr>
                </a:solidFill>
                <a:cs typeface="B Titr" pitchFamily="2" charset="-78"/>
              </a:rPr>
              <a:t>6- گاهی با توجه به شرایط جوی گذشته می توان رفتار دراز مدت اقلیم و نیز رفتار احتمالی آینده را برآورد کنیم.</a:t>
            </a:r>
          </a:p>
          <a:p>
            <a:pPr algn="just">
              <a:buNone/>
            </a:pPr>
            <a:endParaRPr lang="fa-IR" sz="800" b="1" dirty="0">
              <a:cs typeface="B Titr" pitchFamily="2" charset="-78"/>
            </a:endParaRPr>
          </a:p>
          <a:p>
            <a:pPr algn="just">
              <a:buNone/>
            </a:pPr>
            <a:r>
              <a:rPr lang="fa-IR" sz="1800" b="1" dirty="0">
                <a:cs typeface="B Titr" pitchFamily="2" charset="-78"/>
              </a:rPr>
              <a:t>تمامی حالاتی که در بالا بیان شد با استمداد از اصول و مبانی و نیز تحلیل آماری بیان می شود. به عنوان مثال در شماره 1 آمار توصیفی ، در شماره 2 تحلیل فراوانی، در شماره 3  تفاوت میانگین ها ، در شماره 4 همبستگی ، در شماره 5 احتمال ، در شماره 6 مدل سازی و پیش بینی را برای بیان و توصیف اقلیم ناحیه فرضی به کار برده ایم. </a:t>
            </a:r>
            <a:endParaRPr lang="en-US" sz="1800" b="1" dirty="0">
              <a:cs typeface="B Titr" pitchFamily="2" charset="-78"/>
            </a:endParaRPr>
          </a:p>
        </p:txBody>
      </p:sp>
    </p:spTree>
    <p:extLst>
      <p:ext uri="{BB962C8B-B14F-4D97-AF65-F5344CB8AC3E}">
        <p14:creationId xmlns:p14="http://schemas.microsoft.com/office/powerpoint/2010/main" val="211610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up)">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up)">
                                      <p:cBhvr>
                                        <p:cTn id="37" dur="20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wipe(up)">
                                      <p:cBhvr>
                                        <p:cTn id="42" dur="20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wipe(up)">
                                      <p:cBhvr>
                                        <p:cTn id="47"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927100"/>
          </a:xfrm>
        </p:spPr>
        <p:txBody>
          <a:bodyPr/>
          <a:lstStyle/>
          <a:p>
            <a:pPr algn="ctr"/>
            <a:r>
              <a:rPr lang="fa-IR" sz="5400" b="1" dirty="0" smtClean="0">
                <a:solidFill>
                  <a:srgbClr val="FFFF00"/>
                </a:solidFill>
                <a:cs typeface="B Tabassom" pitchFamily="2" charset="-78"/>
              </a:rPr>
              <a:t>انواع متغیرهای اقلیمی</a:t>
            </a:r>
            <a:endParaRPr lang="en-US" sz="5400" b="1" dirty="0">
              <a:solidFill>
                <a:srgbClr val="FFFF00"/>
              </a:solidFill>
              <a:cs typeface="B Tabassom" pitchFamily="2" charset="-78"/>
            </a:endParaRPr>
          </a:p>
        </p:txBody>
      </p:sp>
      <p:sp>
        <p:nvSpPr>
          <p:cNvPr id="3" name="Content Placeholder 2"/>
          <p:cNvSpPr>
            <a:spLocks noGrp="1"/>
          </p:cNvSpPr>
          <p:nvPr>
            <p:ph idx="1"/>
          </p:nvPr>
        </p:nvSpPr>
        <p:spPr>
          <a:xfrm>
            <a:off x="152400" y="1905000"/>
            <a:ext cx="8763000" cy="5257800"/>
          </a:xfrm>
        </p:spPr>
        <p:txBody>
          <a:bodyPr/>
          <a:lstStyle/>
          <a:p>
            <a:pPr algn="just">
              <a:buNone/>
            </a:pPr>
            <a:r>
              <a:rPr lang="fa-IR" sz="3600" b="1" dirty="0" smtClean="0">
                <a:solidFill>
                  <a:schemeClr val="accent2">
                    <a:lumMod val="60000"/>
                    <a:lumOff val="40000"/>
                  </a:schemeClr>
                </a:solidFill>
                <a:cs typeface="B Titr" pitchFamily="2" charset="-78"/>
              </a:rPr>
              <a:t>1- عناصر اقلیمی: </a:t>
            </a:r>
            <a:endParaRPr lang="en-US" sz="3600" b="1" dirty="0" smtClean="0">
              <a:solidFill>
                <a:schemeClr val="accent2">
                  <a:lumMod val="60000"/>
                  <a:lumOff val="40000"/>
                </a:schemeClr>
              </a:solidFill>
              <a:cs typeface="B Titr" pitchFamily="2" charset="-78"/>
            </a:endParaRPr>
          </a:p>
          <a:p>
            <a:pPr algn="just">
              <a:buNone/>
            </a:pPr>
            <a:endParaRPr lang="fa-IR" sz="1600" b="1" dirty="0" smtClean="0">
              <a:solidFill>
                <a:schemeClr val="accent2">
                  <a:lumMod val="60000"/>
                  <a:lumOff val="40000"/>
                </a:schemeClr>
              </a:solidFill>
              <a:cs typeface="B Titr" pitchFamily="2" charset="-78"/>
            </a:endParaRPr>
          </a:p>
          <a:p>
            <a:pPr marL="0" indent="0" algn="just">
              <a:buNone/>
            </a:pPr>
            <a:r>
              <a:rPr lang="fa-IR" sz="3000" b="1" dirty="0" smtClean="0">
                <a:cs typeface="B Titr" pitchFamily="2" charset="-78"/>
              </a:rPr>
              <a:t>عناصر اقلیمی مشخصات تشکیل دهنده اجزاء جوی اقلیم (دما ، رطوبت ، تابش و فشار ) است که در ایستگاههای هواشناسی اندازه گیری می شود. همچنین آمیزه ای از این عناصر که معرف یک حالت فیزیکی معین در جو است (مانند گرما ، بارش ، ابرناکی و ...) ویا حالتی خاص از این عناصر که به پدیده اقلیمی موسومند (یخبندان ، بارش سیلابی ، هاریکن و ...) نیز یک عنصر اقلیمی تلقی می شود.</a:t>
            </a:r>
            <a:endParaRPr lang="en-US" sz="3000" b="1" dirty="0">
              <a:cs typeface="B Titr" pitchFamily="2" charset="-78"/>
            </a:endParaRPr>
          </a:p>
        </p:txBody>
      </p:sp>
    </p:spTree>
    <p:extLst>
      <p:ext uri="{BB962C8B-B14F-4D97-AF65-F5344CB8AC3E}">
        <p14:creationId xmlns:p14="http://schemas.microsoft.com/office/powerpoint/2010/main" val="264806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pPr algn="ctr"/>
            <a:r>
              <a:rPr lang="fa-IR" sz="5400" b="1" dirty="0" smtClean="0">
                <a:solidFill>
                  <a:srgbClr val="FFC000"/>
                </a:solidFill>
                <a:cs typeface="B Tabassom" pitchFamily="2" charset="-78"/>
              </a:rPr>
              <a:t>انواع متغیرهای اقلیمی</a:t>
            </a:r>
            <a:endParaRPr lang="en-US" sz="5400" b="1" dirty="0">
              <a:solidFill>
                <a:srgbClr val="FFC000"/>
              </a:solidFill>
              <a:cs typeface="B Tabassom" pitchFamily="2" charset="-78"/>
            </a:endParaRPr>
          </a:p>
        </p:txBody>
      </p:sp>
      <p:sp>
        <p:nvSpPr>
          <p:cNvPr id="3" name="Content Placeholder 2"/>
          <p:cNvSpPr>
            <a:spLocks noGrp="1"/>
          </p:cNvSpPr>
          <p:nvPr>
            <p:ph idx="1"/>
          </p:nvPr>
        </p:nvSpPr>
        <p:spPr>
          <a:xfrm>
            <a:off x="228600" y="1981200"/>
            <a:ext cx="8686800" cy="3810000"/>
          </a:xfrm>
        </p:spPr>
        <p:txBody>
          <a:bodyPr/>
          <a:lstStyle/>
          <a:p>
            <a:pPr algn="just">
              <a:buNone/>
            </a:pPr>
            <a:r>
              <a:rPr lang="fa-IR" sz="3600" dirty="0" smtClean="0">
                <a:solidFill>
                  <a:srgbClr val="FF0000"/>
                </a:solidFill>
                <a:cs typeface="B Titr" pitchFamily="2" charset="-78"/>
              </a:rPr>
              <a:t>2- عوامل اقلیمی:</a:t>
            </a:r>
          </a:p>
          <a:p>
            <a:pPr marL="0" indent="0" algn="just">
              <a:buNone/>
            </a:pPr>
            <a:r>
              <a:rPr lang="fa-IR" sz="3600" dirty="0" smtClean="0">
                <a:solidFill>
                  <a:schemeClr val="accent2">
                    <a:lumMod val="60000"/>
                    <a:lumOff val="40000"/>
                  </a:schemeClr>
                </a:solidFill>
                <a:cs typeface="B Titr" pitchFamily="2" charset="-78"/>
              </a:rPr>
              <a:t>به مشخصاتی گفته می شود که قادر به تشدید ، تقلیل یا تعدیل اثر عناصر اقلیمی اند (مانند ارتفاع محل ، جهت ،پوشش سطح زمین ، دوری و نزدیکی به دریا و ...) گاهی یک عنصر اقلیمی می تواند عاملی برای عنصر دیگر باشد ، مثلا دما برای رطوبت ، رطوبت برای ابرناکی و ابرناکی برای تابش عامل اقلیمی به شمار می آید.</a:t>
            </a:r>
            <a:endParaRPr lang="en-US" sz="3600"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215059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79500"/>
          </a:xfrm>
        </p:spPr>
        <p:txBody>
          <a:bodyPr/>
          <a:lstStyle/>
          <a:p>
            <a:pPr algn="ctr"/>
            <a:r>
              <a:rPr lang="fa-IR" sz="6000" b="1" dirty="0" smtClean="0">
                <a:solidFill>
                  <a:srgbClr val="FFC000"/>
                </a:solidFill>
                <a:cs typeface="B Tabassom" pitchFamily="2" charset="-78"/>
              </a:rPr>
              <a:t>انواع متغیرهای اقلیمی</a:t>
            </a:r>
            <a:endParaRPr lang="en-US" sz="6000" b="1" dirty="0">
              <a:solidFill>
                <a:srgbClr val="FFC000"/>
              </a:solidFill>
              <a:cs typeface="B Tabassom" pitchFamily="2" charset="-78"/>
            </a:endParaRPr>
          </a:p>
        </p:txBody>
      </p:sp>
      <p:sp>
        <p:nvSpPr>
          <p:cNvPr id="3" name="Content Placeholder 2"/>
          <p:cNvSpPr>
            <a:spLocks noGrp="1"/>
          </p:cNvSpPr>
          <p:nvPr>
            <p:ph idx="1"/>
          </p:nvPr>
        </p:nvSpPr>
        <p:spPr>
          <a:xfrm>
            <a:off x="228600" y="1600200"/>
            <a:ext cx="8686800" cy="4953000"/>
          </a:xfrm>
        </p:spPr>
        <p:txBody>
          <a:bodyPr/>
          <a:lstStyle/>
          <a:p>
            <a:pPr algn="just">
              <a:buNone/>
            </a:pPr>
            <a:r>
              <a:rPr lang="fa-IR" sz="3600" b="1" dirty="0" smtClean="0">
                <a:solidFill>
                  <a:srgbClr val="FF0000"/>
                </a:solidFill>
                <a:cs typeface="B Titr" pitchFamily="2" charset="-78"/>
              </a:rPr>
              <a:t>3- مکان:</a:t>
            </a:r>
          </a:p>
          <a:p>
            <a:pPr marL="0" indent="0" algn="just">
              <a:buNone/>
            </a:pPr>
            <a:r>
              <a:rPr lang="fa-IR" sz="3600" dirty="0" smtClean="0">
                <a:solidFill>
                  <a:schemeClr val="accent2">
                    <a:lumMod val="60000"/>
                    <a:lumOff val="40000"/>
                  </a:schemeClr>
                </a:solidFill>
                <a:cs typeface="B Titr" pitchFamily="2" charset="-78"/>
              </a:rPr>
              <a:t>چنانکه در تعریف اقلیم دیده شد اقلیم وابسته به مکان است متغیر مکان از دو جنبه یعنی بعد(ریز ، محلی ، همدید ، جهانی ) و پراکندگی های پدیده های اقلیمی در آن حائز اهمیت است در حالت نخست مقیاس مطالعه مشخص می شود و در حالت دوم مکان به عنوان یک عامل اقلیمی با سه مولفه (طول و عرض جغرافیایی و ارتفاع ) مورد توجه قرار می گیرد.</a:t>
            </a:r>
            <a:endParaRPr lang="en-US" sz="3600"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96774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62000" y="228600"/>
            <a:ext cx="7513320" cy="1219200"/>
          </a:xfrm>
        </p:spPr>
        <p:txBody>
          <a:bodyPr/>
          <a:lstStyle/>
          <a:p>
            <a:r>
              <a:rPr lang="fa-IR" sz="6000" b="1" dirty="0" smtClean="0">
                <a:solidFill>
                  <a:srgbClr val="00B0F0"/>
                </a:solidFill>
                <a:cs typeface="B Tabassom" pitchFamily="2" charset="-78"/>
              </a:rPr>
              <a:t>تعریف آمار</a:t>
            </a:r>
            <a:r>
              <a:rPr lang="en-US" sz="6000" b="1" dirty="0" smtClean="0">
                <a:solidFill>
                  <a:srgbClr val="00B0F0"/>
                </a:solidFill>
                <a:cs typeface="B Tabassom" pitchFamily="2" charset="-78"/>
              </a:rPr>
              <a:t> </a:t>
            </a:r>
            <a:r>
              <a:rPr lang="fa-IR" sz="6000" b="1" dirty="0" smtClean="0">
                <a:solidFill>
                  <a:srgbClr val="00B0F0"/>
                </a:solidFill>
                <a:cs typeface="B Tabassom" pitchFamily="2" charset="-78"/>
              </a:rPr>
              <a:t>(</a:t>
            </a:r>
            <a:r>
              <a:rPr lang="en-US" sz="6000" b="1" dirty="0" smtClean="0">
                <a:solidFill>
                  <a:srgbClr val="00B0F0"/>
                </a:solidFill>
                <a:cs typeface="B Tabassom" pitchFamily="2" charset="-78"/>
              </a:rPr>
              <a:t>statistic</a:t>
            </a:r>
            <a:r>
              <a:rPr lang="fa-IR" sz="6000" b="1" dirty="0" smtClean="0">
                <a:solidFill>
                  <a:srgbClr val="00B0F0"/>
                </a:solidFill>
                <a:cs typeface="B Tabassom" pitchFamily="2" charset="-78"/>
              </a:rPr>
              <a:t>)</a:t>
            </a:r>
            <a:endParaRPr lang="en-US" sz="6000" b="1" dirty="0">
              <a:solidFill>
                <a:srgbClr val="00B0F0"/>
              </a:solidFill>
              <a:cs typeface="B Tabassom" pitchFamily="2" charset="-78"/>
            </a:endParaRPr>
          </a:p>
        </p:txBody>
      </p:sp>
      <p:sp>
        <p:nvSpPr>
          <p:cNvPr id="3" name="Subtitle 2"/>
          <p:cNvSpPr>
            <a:spLocks noGrp="1"/>
          </p:cNvSpPr>
          <p:nvPr>
            <p:ph type="subTitle" sz="quarter" idx="1"/>
          </p:nvPr>
        </p:nvSpPr>
        <p:spPr>
          <a:xfrm>
            <a:off x="685800" y="2362200"/>
            <a:ext cx="7620000" cy="4114799"/>
          </a:xfrm>
        </p:spPr>
        <p:txBody>
          <a:bodyPr/>
          <a:lstStyle/>
          <a:p>
            <a:pPr algn="just"/>
            <a:r>
              <a:rPr lang="fa-IR" sz="4000" dirty="0" smtClean="0">
                <a:cs typeface="B Titr" pitchFamily="2" charset="-78"/>
              </a:rPr>
              <a:t>آمار روشی برای جمع آوری ،نمایش ،تلخیص، تحلیل ،تفسیر ، برآورد ، تعمیم ، مطالعه و بررسی مشاهدات است</a:t>
            </a:r>
            <a:endParaRPr lang="en-US" sz="4000" dirty="0">
              <a:cs typeface="B Titr" pitchFamily="2" charset="-78"/>
            </a:endParaRPr>
          </a:p>
        </p:txBody>
      </p:sp>
    </p:spTree>
    <p:extLst>
      <p:ext uri="{BB962C8B-B14F-4D97-AF65-F5344CB8AC3E}">
        <p14:creationId xmlns:p14="http://schemas.microsoft.com/office/powerpoint/2010/main" val="3739572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pPr algn="ctr"/>
            <a:r>
              <a:rPr lang="fa-IR" sz="7200" b="1" dirty="0" smtClean="0">
                <a:solidFill>
                  <a:srgbClr val="FFC000"/>
                </a:solidFill>
                <a:cs typeface="B Tabassom" pitchFamily="2" charset="-78"/>
              </a:rPr>
              <a:t>انواع متغیرهای اقلیمی</a:t>
            </a:r>
            <a:endParaRPr lang="en-US" sz="7200" b="1" dirty="0">
              <a:solidFill>
                <a:srgbClr val="FFC000"/>
              </a:solidFill>
              <a:cs typeface="B Tabassom" pitchFamily="2" charset="-78"/>
            </a:endParaRPr>
          </a:p>
        </p:txBody>
      </p:sp>
      <p:sp>
        <p:nvSpPr>
          <p:cNvPr id="3" name="Content Placeholder 2"/>
          <p:cNvSpPr>
            <a:spLocks noGrp="1"/>
          </p:cNvSpPr>
          <p:nvPr>
            <p:ph idx="1"/>
          </p:nvPr>
        </p:nvSpPr>
        <p:spPr>
          <a:xfrm>
            <a:off x="228600" y="1828800"/>
            <a:ext cx="8763000" cy="5029200"/>
          </a:xfrm>
        </p:spPr>
        <p:txBody>
          <a:bodyPr/>
          <a:lstStyle/>
          <a:p>
            <a:pPr algn="just">
              <a:buNone/>
            </a:pPr>
            <a:r>
              <a:rPr lang="fa-IR" sz="3600" b="1" dirty="0" smtClean="0">
                <a:solidFill>
                  <a:schemeClr val="accent2">
                    <a:lumMod val="60000"/>
                    <a:lumOff val="40000"/>
                  </a:schemeClr>
                </a:solidFill>
                <a:cs typeface="B Titr" pitchFamily="2" charset="-78"/>
              </a:rPr>
              <a:t>4- زمان:</a:t>
            </a:r>
          </a:p>
          <a:p>
            <a:pPr marL="0" indent="0" algn="just">
              <a:buNone/>
            </a:pPr>
            <a:r>
              <a:rPr lang="fa-IR" sz="3600" b="1" dirty="0" smtClean="0">
                <a:cs typeface="B Titr" pitchFamily="2" charset="-78"/>
              </a:rPr>
              <a:t>از آنجا که شرایط اقلیمی یک مکان از رویدادهای ناگهانی و آنی حاصل  نمی شود زمان مشخصه ای اساسی در تعریف اقلیم به شمار می آید . زمان به عنوان مقداری جهت دار(برداری) با بازه های مختلف مورد توجه اقلیم شناسان قرار گرفته است  فاصله زمانی مورد استفاده در اقلیم شناسی معمولا روز ، ماه ، فصل و سال می باشد.</a:t>
            </a:r>
            <a:endParaRPr lang="en-US" sz="3600" b="1" dirty="0">
              <a:cs typeface="B Titr" pitchFamily="2" charset="-78"/>
            </a:endParaRPr>
          </a:p>
        </p:txBody>
      </p:sp>
    </p:spTree>
    <p:extLst>
      <p:ext uri="{BB962C8B-B14F-4D97-AF65-F5344CB8AC3E}">
        <p14:creationId xmlns:p14="http://schemas.microsoft.com/office/powerpoint/2010/main" val="59364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84300"/>
          </a:xfrm>
        </p:spPr>
        <p:txBody>
          <a:bodyPr/>
          <a:lstStyle/>
          <a:p>
            <a:pPr algn="ctr"/>
            <a:r>
              <a:rPr lang="fa-IR" sz="6500" b="1" dirty="0" smtClean="0">
                <a:solidFill>
                  <a:srgbClr val="FFFF00"/>
                </a:solidFill>
                <a:cs typeface="B Tabassom" pitchFamily="2" charset="-78"/>
              </a:rPr>
              <a:t>حالات متغیرهای اقلیمی</a:t>
            </a:r>
            <a:endParaRPr lang="en-US" sz="6500" b="1" dirty="0">
              <a:solidFill>
                <a:srgbClr val="FFFF00"/>
              </a:solidFill>
              <a:cs typeface="B Tabassom" pitchFamily="2" charset="-78"/>
            </a:endParaRPr>
          </a:p>
        </p:txBody>
      </p:sp>
      <p:sp>
        <p:nvSpPr>
          <p:cNvPr id="3" name="Content Placeholder 2"/>
          <p:cNvSpPr>
            <a:spLocks noGrp="1"/>
          </p:cNvSpPr>
          <p:nvPr>
            <p:ph idx="1"/>
          </p:nvPr>
        </p:nvSpPr>
        <p:spPr>
          <a:xfrm>
            <a:off x="152400" y="1524000"/>
            <a:ext cx="8991600" cy="5181600"/>
          </a:xfrm>
        </p:spPr>
        <p:txBody>
          <a:bodyPr/>
          <a:lstStyle/>
          <a:p>
            <a:pPr>
              <a:buNone/>
            </a:pPr>
            <a:r>
              <a:rPr lang="fa-IR" sz="2600" b="1" dirty="0" smtClean="0">
                <a:solidFill>
                  <a:schemeClr val="accent2">
                    <a:lumMod val="60000"/>
                    <a:lumOff val="40000"/>
                  </a:schemeClr>
                </a:solidFill>
                <a:cs typeface="B Titr" pitchFamily="2" charset="-78"/>
              </a:rPr>
              <a:t>تمامی متغیرهای اقلیمی در یک طبقه بندی کلی به دو رده پیوسته و گسسته تقسیم می شوند:</a:t>
            </a:r>
          </a:p>
          <a:p>
            <a:pPr marL="534988" indent="0">
              <a:buNone/>
            </a:pPr>
            <a:r>
              <a:rPr lang="fa-IR" sz="2600" b="1" dirty="0" smtClean="0">
                <a:solidFill>
                  <a:srgbClr val="FF0000"/>
                </a:solidFill>
                <a:cs typeface="B Titr" pitchFamily="2" charset="-78"/>
              </a:rPr>
              <a:t>الف)متغیر پیوسته ( </a:t>
            </a:r>
            <a:r>
              <a:rPr lang="en-US" sz="2600" b="1" dirty="0" smtClean="0">
                <a:solidFill>
                  <a:srgbClr val="FF0000"/>
                </a:solidFill>
                <a:cs typeface="B Titr" pitchFamily="2" charset="-78"/>
              </a:rPr>
              <a:t>continuous variable</a:t>
            </a:r>
            <a:r>
              <a:rPr lang="fa-IR" sz="2600" b="1" dirty="0" smtClean="0">
                <a:solidFill>
                  <a:srgbClr val="FF0000"/>
                </a:solidFill>
                <a:cs typeface="B Titr" pitchFamily="2" charset="-78"/>
              </a:rPr>
              <a:t>)</a:t>
            </a:r>
            <a:endParaRPr lang="en-US" sz="2600" b="1" dirty="0" smtClean="0">
              <a:solidFill>
                <a:srgbClr val="FF0000"/>
              </a:solidFill>
              <a:cs typeface="B Titr" pitchFamily="2" charset="-78"/>
            </a:endParaRPr>
          </a:p>
          <a:p>
            <a:pPr marL="534988" indent="0">
              <a:buNone/>
            </a:pPr>
            <a:r>
              <a:rPr lang="fa-IR" sz="2600" b="1" dirty="0" smtClean="0">
                <a:cs typeface="B Titr" pitchFamily="2" charset="-78"/>
              </a:rPr>
              <a:t>این متغیرها در دامنه ای معین هر ارزش عددی یا هر کسر از آن را به خود اختصاص می دهند برای مثال مقادیر مربوط به عناصر اقلیمی نظیر میانگین روزانه ،ماهانه یا سالانه دما ، رطوبت و فشار هوا</a:t>
            </a:r>
            <a:endParaRPr lang="en-US" sz="2600" b="1" dirty="0" smtClean="0">
              <a:cs typeface="B Titr" pitchFamily="2" charset="-78"/>
            </a:endParaRPr>
          </a:p>
          <a:p>
            <a:pPr marL="534988" indent="0">
              <a:buNone/>
            </a:pPr>
            <a:r>
              <a:rPr lang="fa-IR" sz="1600" b="1" dirty="0" smtClean="0">
                <a:cs typeface="B Titr" pitchFamily="2" charset="-78"/>
              </a:rPr>
              <a:t> </a:t>
            </a:r>
            <a:endParaRPr lang="fa-IR" sz="100" b="1" dirty="0" smtClean="0">
              <a:cs typeface="B Titr" pitchFamily="2" charset="-78"/>
            </a:endParaRPr>
          </a:p>
          <a:p>
            <a:pPr marL="534988" indent="0">
              <a:buNone/>
            </a:pPr>
            <a:r>
              <a:rPr lang="fa-IR" sz="2600" b="1" dirty="0" smtClean="0">
                <a:solidFill>
                  <a:srgbClr val="FF0000"/>
                </a:solidFill>
                <a:cs typeface="B Titr" pitchFamily="2" charset="-78"/>
              </a:rPr>
              <a:t>ب) متغیر گسسته (</a:t>
            </a:r>
            <a:r>
              <a:rPr lang="en-US" sz="2600" b="1" dirty="0" smtClean="0">
                <a:solidFill>
                  <a:srgbClr val="FF0000"/>
                </a:solidFill>
                <a:cs typeface="B Titr" pitchFamily="2" charset="-78"/>
              </a:rPr>
              <a:t>discontinuous variable</a:t>
            </a:r>
            <a:r>
              <a:rPr lang="fa-IR" sz="2600" b="1" dirty="0" smtClean="0">
                <a:solidFill>
                  <a:srgbClr val="FF0000"/>
                </a:solidFill>
                <a:cs typeface="B Titr" pitchFamily="2" charset="-78"/>
              </a:rPr>
              <a:t>)</a:t>
            </a:r>
            <a:endParaRPr lang="en-US" sz="2600" b="1" dirty="0" smtClean="0">
              <a:solidFill>
                <a:srgbClr val="FF0000"/>
              </a:solidFill>
              <a:cs typeface="B Titr" pitchFamily="2" charset="-78"/>
            </a:endParaRPr>
          </a:p>
          <a:p>
            <a:pPr marL="534988" indent="0">
              <a:buNone/>
            </a:pPr>
            <a:r>
              <a:rPr lang="fa-IR" sz="2600" b="1" dirty="0" smtClean="0">
                <a:cs typeface="B Titr" pitchFamily="2" charset="-78"/>
              </a:rPr>
              <a:t>در واقع کمیتی نا پیوسته بوده وفقط می تواند مقادیر عددی را که بدون واسطه اعشاری تغییر می کنند را نشان دهد و دارا بودن یا فقدان ویژگی را منعکس کند برای مثال تعداد روزهای برفی ، تعداد روزهای یخبندان ، تعداد روزهای توام با بارندگی ، تعداد روزهای توام با رعد و برق و ...</a:t>
            </a:r>
            <a:endParaRPr lang="en-US" sz="2600" b="1" dirty="0">
              <a:cs typeface="B Titr" pitchFamily="2" charset="-78"/>
            </a:endParaRPr>
          </a:p>
        </p:txBody>
      </p:sp>
    </p:spTree>
    <p:extLst>
      <p:ext uri="{BB962C8B-B14F-4D97-AF65-F5344CB8AC3E}">
        <p14:creationId xmlns:p14="http://schemas.microsoft.com/office/powerpoint/2010/main" val="410535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79500"/>
          </a:xfrm>
        </p:spPr>
        <p:txBody>
          <a:bodyPr/>
          <a:lstStyle/>
          <a:p>
            <a:pPr algn="ctr"/>
            <a:r>
              <a:rPr lang="fa-IR" sz="6600" b="1" dirty="0" smtClean="0">
                <a:solidFill>
                  <a:srgbClr val="FFC000"/>
                </a:solidFill>
                <a:cs typeface="B Tabassom" pitchFamily="2" charset="-78"/>
              </a:rPr>
              <a:t>انواع متغیرهای اقلیمی</a:t>
            </a:r>
            <a:endParaRPr lang="en-US" sz="6600" b="1" dirty="0">
              <a:solidFill>
                <a:srgbClr val="FFC000"/>
              </a:solidFill>
              <a:cs typeface="B Tabassom" pitchFamily="2" charset="-78"/>
            </a:endParaRPr>
          </a:p>
        </p:txBody>
      </p:sp>
      <p:sp>
        <p:nvSpPr>
          <p:cNvPr id="3" name="Content Placeholder 2"/>
          <p:cNvSpPr>
            <a:spLocks noGrp="1"/>
          </p:cNvSpPr>
          <p:nvPr>
            <p:ph idx="1"/>
          </p:nvPr>
        </p:nvSpPr>
        <p:spPr>
          <a:xfrm>
            <a:off x="0" y="1295400"/>
            <a:ext cx="9144000" cy="5562600"/>
          </a:xfrm>
        </p:spPr>
        <p:txBody>
          <a:bodyPr/>
          <a:lstStyle/>
          <a:p>
            <a:pPr algn="just"/>
            <a:r>
              <a:rPr lang="fa-IR" sz="3000" dirty="0" smtClean="0">
                <a:solidFill>
                  <a:schemeClr val="accent2">
                    <a:lumMod val="60000"/>
                    <a:lumOff val="40000"/>
                  </a:schemeClr>
                </a:solidFill>
                <a:cs typeface="B Titr" pitchFamily="2" charset="-78"/>
              </a:rPr>
              <a:t>مشخصه متغیرهای اقلیمی بنابر هدف پژوهش به اشکال مختلف مطالعه  ، توصیف و ارائه می شود شایان ذکر است که این تقسیم بندی کاملا اعتباری بوده و بر اساس اهداف پژوهش مشخص می شود در ادامه به برخی از این اشکال به اختصار اشاره خواهد شد:</a:t>
            </a:r>
            <a:endParaRPr lang="en-US" sz="3000" dirty="0" smtClean="0">
              <a:solidFill>
                <a:schemeClr val="accent2">
                  <a:lumMod val="60000"/>
                  <a:lumOff val="40000"/>
                </a:schemeClr>
              </a:solidFill>
              <a:cs typeface="B Titr" pitchFamily="2" charset="-78"/>
            </a:endParaRPr>
          </a:p>
          <a:p>
            <a:pPr algn="just"/>
            <a:endParaRPr lang="fa-IR" sz="1800" dirty="0" smtClean="0">
              <a:solidFill>
                <a:schemeClr val="accent2">
                  <a:lumMod val="60000"/>
                  <a:lumOff val="40000"/>
                </a:schemeClr>
              </a:solidFill>
              <a:cs typeface="B Titr" pitchFamily="2" charset="-78"/>
            </a:endParaRPr>
          </a:p>
          <a:p>
            <a:pPr indent="14288" algn="just">
              <a:buNone/>
            </a:pPr>
            <a:r>
              <a:rPr lang="fa-IR" sz="3000" dirty="0" smtClean="0">
                <a:solidFill>
                  <a:srgbClr val="FF0000"/>
                </a:solidFill>
                <a:cs typeface="B Titr" pitchFamily="2" charset="-78"/>
              </a:rPr>
              <a:t>الف) متغیرها بر اساس ارزش آنها به متغیرهای کیفی (توصیفی یا اسمی ) و کمی (عددی) تقسیم می شوند جالب آن که محققان می کوشند کیفیت را به کمیت قابل اندازه گیری تبدیل و در نهایت آن را به صورت کیفی تعبیر و تفسیر کنند برای مثال بعد از به دست آوردن اعداد و ارقام مربوط به پدیده ای مثل بارش یا دما آن را با الفاض کیفی چون خشک ، مرطوب ، سرد یا گرم توصیف می نمایند.</a:t>
            </a:r>
            <a:endParaRPr lang="en-US" sz="3000" dirty="0">
              <a:solidFill>
                <a:srgbClr val="FF0000"/>
              </a:solidFill>
              <a:cs typeface="B Titr" pitchFamily="2" charset="-78"/>
            </a:endParaRPr>
          </a:p>
        </p:txBody>
      </p:sp>
      <p:sp>
        <p:nvSpPr>
          <p:cNvPr id="4" name="Left Arrow 3"/>
          <p:cNvSpPr/>
          <p:nvPr/>
        </p:nvSpPr>
        <p:spPr bwMode="auto">
          <a:xfrm>
            <a:off x="228600" y="6400800"/>
            <a:ext cx="1295400" cy="38100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135480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8" presetClass="emph" presetSubtype="0" fill="hold" grpId="0" nodeType="clickEffect">
                                  <p:stCondLst>
                                    <p:cond delay="0"/>
                                  </p:stCondLst>
                                  <p:childTnLst>
                                    <p:animRot by="21600000">
                                      <p:cBhvr>
                                        <p:cTn id="25"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03300"/>
          </a:xfrm>
        </p:spPr>
        <p:txBody>
          <a:bodyPr/>
          <a:lstStyle/>
          <a:p>
            <a:pPr algn="ctr"/>
            <a:r>
              <a:rPr lang="fa-IR" sz="7200" b="1" dirty="0" smtClean="0">
                <a:solidFill>
                  <a:srgbClr val="FFC000"/>
                </a:solidFill>
                <a:cs typeface="B Tabassom" pitchFamily="2" charset="-78"/>
              </a:rPr>
              <a:t>انواع متغیرهای اقلیمی</a:t>
            </a:r>
            <a:endParaRPr lang="en-US" sz="7200" b="1" dirty="0">
              <a:solidFill>
                <a:srgbClr val="FFC000"/>
              </a:solidFill>
              <a:cs typeface="B Tabassom" pitchFamily="2" charset="-78"/>
            </a:endParaRPr>
          </a:p>
        </p:txBody>
      </p:sp>
      <p:sp>
        <p:nvSpPr>
          <p:cNvPr id="3" name="Content Placeholder 2"/>
          <p:cNvSpPr>
            <a:spLocks noGrp="1"/>
          </p:cNvSpPr>
          <p:nvPr>
            <p:ph idx="1"/>
          </p:nvPr>
        </p:nvSpPr>
        <p:spPr>
          <a:xfrm>
            <a:off x="76200" y="1371600"/>
            <a:ext cx="8915400" cy="5410200"/>
          </a:xfrm>
        </p:spPr>
        <p:txBody>
          <a:bodyPr/>
          <a:lstStyle/>
          <a:p>
            <a:pPr marL="0" indent="0">
              <a:buNone/>
            </a:pPr>
            <a:r>
              <a:rPr lang="fa-IR" sz="3000" dirty="0" smtClean="0">
                <a:solidFill>
                  <a:schemeClr val="accent2">
                    <a:lumMod val="60000"/>
                    <a:lumOff val="40000"/>
                  </a:schemeClr>
                </a:solidFill>
                <a:cs typeface="B Titr" pitchFamily="2" charset="-78"/>
              </a:rPr>
              <a:t>متغیرهای کمی و کیفی در یک طبقه بندی کلی  به پنج گروه تقسیم می گردند:</a:t>
            </a:r>
          </a:p>
          <a:p>
            <a:pPr algn="just">
              <a:buNone/>
            </a:pPr>
            <a:r>
              <a:rPr lang="fa-IR" sz="2600" b="1" dirty="0" smtClean="0">
                <a:cs typeface="B Titr" pitchFamily="2" charset="-78"/>
              </a:rPr>
              <a:t>1- متغیر اسمی: این  متغیرها ، پدیده ها را بر حسب کیفیت اسمی آنها نمایش می دهند  ضمنا این متغیرها که هیچ نوع ارزش گذاری کمی برآنها تعلق نمی گیرد قادرند گروههای مختلف را از هم جدا کنند مثلا تقسیم بندی مناطق یا دوره های اقلیمی به سرد ، گرم ، معتدل ،خشک ومرطوب و ...</a:t>
            </a:r>
            <a:endParaRPr lang="en-US" sz="2600" b="1" dirty="0" smtClean="0">
              <a:cs typeface="B Titr" pitchFamily="2" charset="-78"/>
            </a:endParaRPr>
          </a:p>
          <a:p>
            <a:pPr algn="just">
              <a:buNone/>
            </a:pPr>
            <a:endParaRPr lang="fa-IR" sz="1600" dirty="0" smtClean="0">
              <a:cs typeface="B Titr" pitchFamily="2" charset="-78"/>
            </a:endParaRPr>
          </a:p>
          <a:p>
            <a:pPr algn="just">
              <a:buNone/>
            </a:pPr>
            <a:r>
              <a:rPr lang="fa-IR" sz="2600" b="1" dirty="0" smtClean="0">
                <a:solidFill>
                  <a:srgbClr val="FF0000"/>
                </a:solidFill>
                <a:cs typeface="B Titr" pitchFamily="2" charset="-78"/>
              </a:rPr>
              <a:t>2- متغیر ترتیبی (رتبه ای ): در این متغیرها به جای نمایش ارزش پدیده ها از رتبه آنها استفاده می شود شرایطی که در متغیرهای اسمی  ذکر شد درباره این متغیرها نیز صادق است علاوه بر آن ترتیب تقدم و تاخر نیز در آن لحاظ می گردد مانند ذکر مناطق به ترتیب میزان بارش یا دمای آن ها که در راهنمای برخی نقشه های اقلیمی بوسیله تن رنگ ، تراکم هاشور و ... نشان داده می شود</a:t>
            </a:r>
          </a:p>
          <a:p>
            <a:pPr marL="0" indent="0">
              <a:buNone/>
            </a:pPr>
            <a:endParaRPr lang="en-US" dirty="0">
              <a:cs typeface="B Titr" pitchFamily="2" charset="-78"/>
            </a:endParaRPr>
          </a:p>
        </p:txBody>
      </p:sp>
    </p:spTree>
    <p:extLst>
      <p:ext uri="{BB962C8B-B14F-4D97-AF65-F5344CB8AC3E}">
        <p14:creationId xmlns:p14="http://schemas.microsoft.com/office/powerpoint/2010/main" val="275600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to="" calcmode="lin" valueType="num">
                                      <p:cBhvr>
                                        <p:cTn id="14" dur="1" fill="hold"/>
                                        <p:tgtEl>
                                          <p:spTgt spid="3">
                                            <p:txEl>
                                              <p:pRg st="0" end="0"/>
                                            </p:txEl>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to="" calcmode="lin" valueType="num">
                                      <p:cBhvr>
                                        <p:cTn id="19" dur="1" fill="hold"/>
                                        <p:tgtEl>
                                          <p:spTgt spid="3">
                                            <p:txEl>
                                              <p:pRg st="1" end="1"/>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to="" calcmode="lin" valueType="num">
                                      <p:cBhvr>
                                        <p:cTn id="24"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229600" cy="1079500"/>
          </a:xfrm>
        </p:spPr>
        <p:txBody>
          <a:bodyPr/>
          <a:lstStyle/>
          <a:p>
            <a:pPr algn="ctr"/>
            <a:r>
              <a:rPr lang="fa-IR" sz="5400" b="1" dirty="0" smtClean="0">
                <a:solidFill>
                  <a:srgbClr val="FFC000"/>
                </a:solidFill>
                <a:cs typeface="B Tabassom" pitchFamily="2" charset="-78"/>
              </a:rPr>
              <a:t>انواع متغیرهای اقلیمی</a:t>
            </a:r>
            <a:endParaRPr lang="en-US" sz="5400" b="1" dirty="0">
              <a:solidFill>
                <a:srgbClr val="FFC000"/>
              </a:solidFill>
              <a:cs typeface="B Tabassom" pitchFamily="2" charset="-78"/>
            </a:endParaRPr>
          </a:p>
        </p:txBody>
      </p:sp>
      <p:sp>
        <p:nvSpPr>
          <p:cNvPr id="3" name="Content Placeholder 2"/>
          <p:cNvSpPr>
            <a:spLocks noGrp="1"/>
          </p:cNvSpPr>
          <p:nvPr>
            <p:ph idx="1"/>
          </p:nvPr>
        </p:nvSpPr>
        <p:spPr>
          <a:xfrm>
            <a:off x="152400" y="1371600"/>
            <a:ext cx="8763000" cy="5334000"/>
          </a:xfrm>
        </p:spPr>
        <p:txBody>
          <a:bodyPr/>
          <a:lstStyle/>
          <a:p>
            <a:pPr algn="just">
              <a:buNone/>
            </a:pPr>
            <a:r>
              <a:rPr lang="fa-IR" sz="2800" b="1" dirty="0" smtClean="0">
                <a:solidFill>
                  <a:schemeClr val="accent2">
                    <a:lumMod val="60000"/>
                    <a:lumOff val="40000"/>
                  </a:schemeClr>
                </a:solidFill>
                <a:cs typeface="B Titr" pitchFamily="2" charset="-78"/>
              </a:rPr>
              <a:t>3- متغیر فاصله ای: در این متغیرها ضمن حفظ مشخصات قبلی ، فاصله بین متغیرها نیز قابل اندازه گیری  است مثلا تشکیل طبقات یک استان یا کشور بر اساس میزان بارش دریافتی آنها ط یک دوره مشخص مثلا بارش یک کشور رامی توان در طبقات50-0 میلی متر ، 100- 50 میلی متر و ... دسته بندی کرد</a:t>
            </a:r>
            <a:endParaRPr lang="en-US" sz="2800" b="1" dirty="0" smtClean="0">
              <a:solidFill>
                <a:schemeClr val="accent2">
                  <a:lumMod val="60000"/>
                  <a:lumOff val="40000"/>
                </a:schemeClr>
              </a:solidFill>
              <a:cs typeface="B Titr" pitchFamily="2" charset="-78"/>
            </a:endParaRPr>
          </a:p>
          <a:p>
            <a:pPr algn="just">
              <a:buNone/>
            </a:pPr>
            <a:endParaRPr lang="fa-IR" sz="1050" b="1" dirty="0" smtClean="0">
              <a:solidFill>
                <a:schemeClr val="accent2">
                  <a:lumMod val="60000"/>
                  <a:lumOff val="40000"/>
                </a:schemeClr>
              </a:solidFill>
              <a:cs typeface="B Titr" pitchFamily="2" charset="-78"/>
            </a:endParaRPr>
          </a:p>
          <a:p>
            <a:pPr algn="just">
              <a:buNone/>
            </a:pPr>
            <a:r>
              <a:rPr lang="fa-IR" sz="2800" dirty="0" smtClean="0">
                <a:solidFill>
                  <a:srgbClr val="FF0000"/>
                </a:solidFill>
                <a:cs typeface="B Titr" pitchFamily="2" charset="-78"/>
              </a:rPr>
              <a:t>4- متغیر کسری (نسبی ) : این متغیرها قادرند که اختلاف گروهها را به صورت کسری بیان نمایند برای مثال می توان اعلام کرد اندازه ای دو یا سه برابر اندازه دیگر است  این متغیرها صفر مطلق ندارند در این صورت اگر یک اندازه در مقیاس نسبی صفر باشد بیانگر فقدان پدیده مورد اندازه گیری است مقدار بارش را می توان در زمره این متغیره قرار داد برای مثال بارش صفر میلی متر فقدان بارش را نشان می دهد.</a:t>
            </a:r>
            <a:endParaRPr lang="en-US" sz="2800" dirty="0">
              <a:solidFill>
                <a:srgbClr val="FF0000"/>
              </a:solidFill>
              <a:cs typeface="B Titr" pitchFamily="2" charset="-78"/>
            </a:endParaRPr>
          </a:p>
        </p:txBody>
      </p:sp>
    </p:spTree>
    <p:extLst>
      <p:ext uri="{BB962C8B-B14F-4D97-AF65-F5344CB8AC3E}">
        <p14:creationId xmlns:p14="http://schemas.microsoft.com/office/powerpoint/2010/main" val="373548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384300"/>
          </a:xfrm>
        </p:spPr>
        <p:txBody>
          <a:bodyPr/>
          <a:lstStyle/>
          <a:p>
            <a:pPr algn="ctr"/>
            <a:r>
              <a:rPr lang="fa-IR" sz="4800" b="1" dirty="0" smtClean="0">
                <a:solidFill>
                  <a:srgbClr val="FFC000"/>
                </a:solidFill>
                <a:cs typeface="B Tabassom" pitchFamily="2" charset="-78"/>
              </a:rPr>
              <a:t>انواع متغیرهای اقلیمی</a:t>
            </a:r>
            <a:endParaRPr lang="en-US" sz="4800" b="1" dirty="0">
              <a:solidFill>
                <a:srgbClr val="FFC000"/>
              </a:solidFill>
              <a:cs typeface="B Tabassom" pitchFamily="2" charset="-78"/>
            </a:endParaRPr>
          </a:p>
        </p:txBody>
      </p:sp>
      <p:sp>
        <p:nvSpPr>
          <p:cNvPr id="3" name="Content Placeholder 2"/>
          <p:cNvSpPr>
            <a:spLocks noGrp="1"/>
          </p:cNvSpPr>
          <p:nvPr>
            <p:ph idx="1"/>
          </p:nvPr>
        </p:nvSpPr>
        <p:spPr>
          <a:xfrm>
            <a:off x="228600" y="1371600"/>
            <a:ext cx="8763000" cy="5181600"/>
          </a:xfrm>
        </p:spPr>
        <p:txBody>
          <a:bodyPr/>
          <a:lstStyle/>
          <a:p>
            <a:pPr algn="just">
              <a:buNone/>
            </a:pPr>
            <a:r>
              <a:rPr lang="fa-IR" sz="2800" b="1" dirty="0" smtClean="0">
                <a:solidFill>
                  <a:schemeClr val="accent2">
                    <a:lumMod val="60000"/>
                    <a:lumOff val="40000"/>
                  </a:schemeClr>
                </a:solidFill>
                <a:cs typeface="B Titr" pitchFamily="2" charset="-78"/>
              </a:rPr>
              <a:t>5- متغیر پله ای : چنانکه در داده های پیوسته فاصله ای هیچ مقدار صفر حقیقی وجود نداشته باشد داده ها در یک گروه به نام متغیرهای پله ای قرار می گیرند مثلا دمای صفر درجه به این مفهوم نیست که هیچ دمایی وجود ندارد بلکه بدین معناست که دما در حالتی است  که صفر درجه سلسیوس تعریف شده است یا در مورد ارتفاع یک محل ، اگر صفر متر بالای سطح دریا باشد به این معنا نیست که هیچ ارتفاعی وجود ندارد بلکه معنایش این است که در ارتفاع یکسانی با سطح اقیانوس های آزاد قرار گرفته است برای مثال اختلاف بین دمای 10 و 20 درجه سلسیوس با اختلاف دمای 20 و 30 درجه سلسیوس برابر نیست یرا با وجود اینکه اختلاف  این دو مقدار 10 درجه است اما نتایج و احساس گرمای تولید شده متفاوت خواهد بود</a:t>
            </a:r>
            <a:endParaRPr lang="en-US" sz="2800" b="1"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186995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927100"/>
          </a:xfrm>
        </p:spPr>
        <p:txBody>
          <a:bodyPr/>
          <a:lstStyle/>
          <a:p>
            <a:pPr algn="ctr"/>
            <a:r>
              <a:rPr lang="fa-IR" sz="6600" b="1" dirty="0" smtClean="0">
                <a:solidFill>
                  <a:srgbClr val="FFC000"/>
                </a:solidFill>
                <a:cs typeface="B Tabassom" pitchFamily="2" charset="-78"/>
              </a:rPr>
              <a:t>انواع متغیرهای اقلیمی</a:t>
            </a:r>
            <a:endParaRPr lang="en-US" sz="6600" b="1" dirty="0">
              <a:solidFill>
                <a:srgbClr val="FFC000"/>
              </a:solidFill>
              <a:cs typeface="B Tabassom" pitchFamily="2" charset="-78"/>
            </a:endParaRPr>
          </a:p>
        </p:txBody>
      </p:sp>
      <p:sp>
        <p:nvSpPr>
          <p:cNvPr id="3" name="Content Placeholder 2"/>
          <p:cNvSpPr>
            <a:spLocks noGrp="1"/>
          </p:cNvSpPr>
          <p:nvPr>
            <p:ph idx="1"/>
          </p:nvPr>
        </p:nvSpPr>
        <p:spPr>
          <a:xfrm>
            <a:off x="0" y="1752600"/>
            <a:ext cx="8991600" cy="5105400"/>
          </a:xfrm>
        </p:spPr>
        <p:txBody>
          <a:bodyPr/>
          <a:lstStyle/>
          <a:p>
            <a:pPr algn="just"/>
            <a:r>
              <a:rPr lang="fa-IR" sz="3600" b="1" dirty="0" smtClean="0">
                <a:solidFill>
                  <a:schemeClr val="accent2">
                    <a:lumMod val="60000"/>
                    <a:lumOff val="40000"/>
                  </a:schemeClr>
                </a:solidFill>
                <a:cs typeface="B Titr" pitchFamily="2" charset="-78"/>
              </a:rPr>
              <a:t>ب) متغیرها بر اساس نقش خود به دو گروه توصیفی و ارتباطی تقسیم می شوند:</a:t>
            </a:r>
            <a:endParaRPr lang="en-US" sz="3600" b="1" dirty="0" smtClean="0">
              <a:solidFill>
                <a:schemeClr val="accent2">
                  <a:lumMod val="60000"/>
                  <a:lumOff val="40000"/>
                </a:schemeClr>
              </a:solidFill>
              <a:cs typeface="B Titr" pitchFamily="2" charset="-78"/>
            </a:endParaRPr>
          </a:p>
          <a:p>
            <a:pPr algn="just"/>
            <a:endParaRPr lang="fa-IR" sz="2000" dirty="0" smtClean="0">
              <a:cs typeface="B Titr" pitchFamily="2" charset="-78"/>
            </a:endParaRPr>
          </a:p>
          <a:p>
            <a:pPr algn="just">
              <a:buNone/>
            </a:pPr>
            <a:r>
              <a:rPr lang="fa-IR" sz="3600" b="1" dirty="0" smtClean="0">
                <a:cs typeface="B Titr" pitchFamily="2" charset="-78"/>
              </a:rPr>
              <a:t>1- متغیر توصیفی: صفت و ویژگی های یک پدیده را بیان می کنند برای مثال طول و عرض جغرافیایی یک مکان</a:t>
            </a:r>
            <a:endParaRPr lang="en-US" sz="3600" b="1" dirty="0" smtClean="0">
              <a:cs typeface="B Titr" pitchFamily="2" charset="-78"/>
            </a:endParaRPr>
          </a:p>
          <a:p>
            <a:pPr algn="just">
              <a:buNone/>
            </a:pPr>
            <a:endParaRPr lang="fa-IR" sz="1800" b="1" dirty="0" smtClean="0">
              <a:cs typeface="B Titr" pitchFamily="2" charset="-78"/>
            </a:endParaRPr>
          </a:p>
          <a:p>
            <a:pPr algn="just">
              <a:buNone/>
            </a:pPr>
            <a:r>
              <a:rPr lang="fa-IR" sz="3600" b="1" dirty="0" smtClean="0">
                <a:solidFill>
                  <a:srgbClr val="FF0000"/>
                </a:solidFill>
                <a:cs typeface="B Titr" pitchFamily="2" charset="-78"/>
              </a:rPr>
              <a:t>2- متغیرارتباطی: به لحاظ  رابطه بین آنها به 5 دسته تقسیم می شوند</a:t>
            </a:r>
          </a:p>
        </p:txBody>
      </p:sp>
    </p:spTree>
    <p:extLst>
      <p:ext uri="{BB962C8B-B14F-4D97-AF65-F5344CB8AC3E}">
        <p14:creationId xmlns:p14="http://schemas.microsoft.com/office/powerpoint/2010/main" val="102337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00"/>
            <a:ext cx="8229600" cy="1231900"/>
          </a:xfrm>
        </p:spPr>
        <p:txBody>
          <a:bodyPr/>
          <a:lstStyle/>
          <a:p>
            <a:pPr algn="ctr"/>
            <a:r>
              <a:rPr lang="fa-IR" sz="6600" b="1" dirty="0" smtClean="0">
                <a:solidFill>
                  <a:srgbClr val="FFFF00"/>
                </a:solidFill>
                <a:cs typeface="B Tabassom" pitchFamily="2" charset="-78"/>
              </a:rPr>
              <a:t>انواع متغیرهای ارتباطي</a:t>
            </a:r>
            <a:endParaRPr lang="en-US" sz="6600" b="1" dirty="0">
              <a:solidFill>
                <a:srgbClr val="FFFF00"/>
              </a:solidFill>
              <a:cs typeface="B Tabassom" pitchFamily="2" charset="-78"/>
            </a:endParaRPr>
          </a:p>
        </p:txBody>
      </p:sp>
      <p:sp>
        <p:nvSpPr>
          <p:cNvPr id="3" name="Content Placeholder 2"/>
          <p:cNvSpPr>
            <a:spLocks noGrp="1"/>
          </p:cNvSpPr>
          <p:nvPr>
            <p:ph idx="1"/>
          </p:nvPr>
        </p:nvSpPr>
        <p:spPr>
          <a:xfrm>
            <a:off x="304800" y="1295400"/>
            <a:ext cx="8610600" cy="5105400"/>
          </a:xfrm>
        </p:spPr>
        <p:txBody>
          <a:bodyPr/>
          <a:lstStyle/>
          <a:p>
            <a:pPr algn="just">
              <a:buNone/>
            </a:pPr>
            <a:r>
              <a:rPr lang="fa-IR" sz="2600" b="1" dirty="0" smtClean="0">
                <a:solidFill>
                  <a:schemeClr val="accent2">
                    <a:lumMod val="60000"/>
                    <a:lumOff val="40000"/>
                  </a:schemeClr>
                </a:solidFill>
                <a:cs typeface="B Titr" pitchFamily="2" charset="-78"/>
              </a:rPr>
              <a:t>الف: متغیر مستقل </a:t>
            </a:r>
            <a:r>
              <a:rPr lang="en-US" sz="2600" b="1" dirty="0" smtClean="0">
                <a:solidFill>
                  <a:schemeClr val="accent2">
                    <a:lumMod val="60000"/>
                    <a:lumOff val="40000"/>
                  </a:schemeClr>
                </a:solidFill>
                <a:cs typeface="B Titr" pitchFamily="2" charset="-78"/>
              </a:rPr>
              <a:t>:</a:t>
            </a:r>
            <a:r>
              <a:rPr lang="fa-IR" sz="2600" b="1" dirty="0" smtClean="0">
                <a:solidFill>
                  <a:schemeClr val="accent2">
                    <a:lumMod val="60000"/>
                    <a:lumOff val="40000"/>
                  </a:schemeClr>
                </a:solidFill>
                <a:cs typeface="B Titr" pitchFamily="2" charset="-78"/>
              </a:rPr>
              <a:t> به متغیرهایی گفته می شود  که تغییر یا توع متغیرهای دیگر نسبت به آنها یا اثرات آنها سنجیده می شود مثلا اگر بخواهیم تغییرات بارش نسبت به ارتفاع را اندازه گیری نماییم ارتفاع متغیر مستقل محسوب می شود.</a:t>
            </a:r>
          </a:p>
          <a:p>
            <a:pPr algn="just">
              <a:buNone/>
            </a:pPr>
            <a:endParaRPr lang="en-US" sz="1050" b="1" dirty="0" smtClean="0">
              <a:cs typeface="B Titr" pitchFamily="2" charset="-78"/>
            </a:endParaRPr>
          </a:p>
          <a:p>
            <a:pPr algn="just">
              <a:buNone/>
            </a:pPr>
            <a:r>
              <a:rPr lang="fa-IR" sz="2600" b="1" dirty="0" smtClean="0">
                <a:cs typeface="B Titr" pitchFamily="2" charset="-78"/>
              </a:rPr>
              <a:t>ب: متغیر وابسته : متغیرهایی هستند که از متغیرهای مستقل تاثیر می پذیرند در مثال قبلی  بارش متغیر وابسته است اصولا در پژوهش های اقلیمی  متغیر وابسته عنصر اقلیمی و متغیرهای مستقل عامل اقلیمی ،مکان و یا زمان است</a:t>
            </a:r>
          </a:p>
          <a:p>
            <a:pPr algn="just">
              <a:buNone/>
            </a:pPr>
            <a:endParaRPr lang="fa-IR" sz="1400" b="1" dirty="0" smtClean="0">
              <a:cs typeface="B Titr" pitchFamily="2" charset="-78"/>
            </a:endParaRPr>
          </a:p>
          <a:p>
            <a:pPr algn="just">
              <a:buNone/>
            </a:pPr>
            <a:r>
              <a:rPr lang="fa-IR" sz="2600" b="1" dirty="0" smtClean="0">
                <a:solidFill>
                  <a:srgbClr val="FF0000"/>
                </a:solidFill>
                <a:cs typeface="B Titr" pitchFamily="2" charset="-78"/>
              </a:rPr>
              <a:t>ج: متغیر واسطه : متغیری است که که به عنوان واسطه متغیر مستقل و وابسته عمل می کند برای مثال رابطه دما – ارتفاع بوسیله عرض جغرافیایی و یا زاویه شیب  به هم مرتبط می شوند در این مثال عرض جغرافیایی می تواند هم با دما و هم با ارتفاع رابطه داشته باشد</a:t>
            </a:r>
          </a:p>
          <a:p>
            <a:endParaRPr lang="en-US" sz="2600" b="1" dirty="0">
              <a:cs typeface="B Titr" pitchFamily="2" charset="-78"/>
            </a:endParaRPr>
          </a:p>
        </p:txBody>
      </p:sp>
    </p:spTree>
    <p:extLst>
      <p:ext uri="{BB962C8B-B14F-4D97-AF65-F5344CB8AC3E}">
        <p14:creationId xmlns:p14="http://schemas.microsoft.com/office/powerpoint/2010/main" val="50698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00"/>
            <a:ext cx="8229600" cy="1231900"/>
          </a:xfrm>
        </p:spPr>
        <p:txBody>
          <a:bodyPr/>
          <a:lstStyle/>
          <a:p>
            <a:pPr algn="ctr"/>
            <a:r>
              <a:rPr lang="fa-IR" sz="7200" b="1" dirty="0" smtClean="0">
                <a:solidFill>
                  <a:srgbClr val="FFFF00"/>
                </a:solidFill>
                <a:cs typeface="B Tabassom" pitchFamily="2" charset="-78"/>
              </a:rPr>
              <a:t>انواع متغیرهای ارتباطي</a:t>
            </a:r>
            <a:endParaRPr lang="en-US" sz="7200" b="1" dirty="0">
              <a:solidFill>
                <a:srgbClr val="FFFF00"/>
              </a:solidFill>
              <a:cs typeface="B Tabassom" pitchFamily="2" charset="-78"/>
            </a:endParaRPr>
          </a:p>
        </p:txBody>
      </p:sp>
      <p:sp>
        <p:nvSpPr>
          <p:cNvPr id="3" name="Content Placeholder 2"/>
          <p:cNvSpPr>
            <a:spLocks noGrp="1"/>
          </p:cNvSpPr>
          <p:nvPr>
            <p:ph idx="1"/>
          </p:nvPr>
        </p:nvSpPr>
        <p:spPr>
          <a:xfrm>
            <a:off x="304800" y="1752600"/>
            <a:ext cx="8610600" cy="4800600"/>
          </a:xfrm>
        </p:spPr>
        <p:txBody>
          <a:bodyPr/>
          <a:lstStyle/>
          <a:p>
            <a:pPr algn="just">
              <a:buNone/>
            </a:pPr>
            <a:r>
              <a:rPr lang="fa-IR" sz="2800" b="1" dirty="0" smtClean="0">
                <a:solidFill>
                  <a:schemeClr val="accent2">
                    <a:lumMod val="60000"/>
                    <a:lumOff val="40000"/>
                  </a:schemeClr>
                </a:solidFill>
                <a:cs typeface="B Titr" pitchFamily="2" charset="-78"/>
              </a:rPr>
              <a:t>د:متغیر جانبی: متغیری است که در یک تحقیق توجه اصلی را به خود معطوف نمی دارد </a:t>
            </a:r>
          </a:p>
          <a:p>
            <a:pPr algn="just">
              <a:buNone/>
            </a:pPr>
            <a:endParaRPr lang="fa-IR" sz="2600" b="1" dirty="0" smtClean="0">
              <a:cs typeface="B Titr" pitchFamily="2" charset="-78"/>
            </a:endParaRPr>
          </a:p>
          <a:p>
            <a:pPr algn="just">
              <a:buNone/>
            </a:pPr>
            <a:endParaRPr lang="fa-IR" sz="1600" b="1" dirty="0" smtClean="0">
              <a:cs typeface="B Titr" pitchFamily="2" charset="-78"/>
            </a:endParaRPr>
          </a:p>
          <a:p>
            <a:pPr algn="just">
              <a:buNone/>
            </a:pPr>
            <a:r>
              <a:rPr lang="fa-IR" sz="2800" b="1" dirty="0" smtClean="0">
                <a:cs typeface="B Titr" pitchFamily="2" charset="-78"/>
              </a:rPr>
              <a:t>ه: متغیر مزاحم یا ناخواسته : متغیرهایی که محقق به طور مستقیم علاقمند به شناخت آنها نیست و بعضا تلاش می کند اثر آنها را ثابت نگه داردو یا با روشهای مناسب حذف نماید.</a:t>
            </a:r>
          </a:p>
          <a:p>
            <a:pPr algn="just">
              <a:buNone/>
            </a:pPr>
            <a:endParaRPr lang="fa-IR" sz="2600" b="1" dirty="0" smtClean="0">
              <a:cs typeface="B Titr" pitchFamily="2" charset="-78"/>
            </a:endParaRPr>
          </a:p>
          <a:p>
            <a:pPr algn="just">
              <a:buNone/>
            </a:pPr>
            <a:endParaRPr lang="fa-IR" sz="1800" b="1" dirty="0" smtClean="0">
              <a:cs typeface="B Titr" pitchFamily="2" charset="-78"/>
            </a:endParaRPr>
          </a:p>
          <a:p>
            <a:pPr algn="just">
              <a:buNone/>
            </a:pPr>
            <a:r>
              <a:rPr lang="fa-IR" sz="2800" b="1" dirty="0" smtClean="0">
                <a:solidFill>
                  <a:srgbClr val="FF0000"/>
                </a:solidFill>
                <a:cs typeface="B Titr" pitchFamily="2" charset="-78"/>
              </a:rPr>
              <a:t>و : متغیر اطلاعاتی: متغیری که محقق در صدد یافتن آنهاست و به طور مستقیم  آنها را مطالعه می کند</a:t>
            </a:r>
          </a:p>
          <a:p>
            <a:pPr>
              <a:buNone/>
            </a:pPr>
            <a:endParaRPr lang="en-US" sz="2600" b="1" dirty="0">
              <a:cs typeface="B Titr" pitchFamily="2" charset="-78"/>
            </a:endParaRPr>
          </a:p>
        </p:txBody>
      </p:sp>
    </p:spTree>
    <p:extLst>
      <p:ext uri="{BB962C8B-B14F-4D97-AF65-F5344CB8AC3E}">
        <p14:creationId xmlns:p14="http://schemas.microsoft.com/office/powerpoint/2010/main" val="50698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55700"/>
          </a:xfrm>
        </p:spPr>
        <p:txBody>
          <a:bodyPr/>
          <a:lstStyle/>
          <a:p>
            <a:pPr algn="ctr"/>
            <a:r>
              <a:rPr lang="fa-IR" sz="6000" b="1" dirty="0" smtClean="0">
                <a:solidFill>
                  <a:srgbClr val="FFC000"/>
                </a:solidFill>
                <a:cs typeface="B Tabassom" pitchFamily="2" charset="-78"/>
              </a:rPr>
              <a:t>انواع متغیرهای اقلیمی</a:t>
            </a:r>
            <a:endParaRPr lang="en-US" sz="6000" b="1" dirty="0">
              <a:solidFill>
                <a:srgbClr val="FFC000"/>
              </a:solidFill>
              <a:cs typeface="B Tabassom" pitchFamily="2" charset="-78"/>
            </a:endParaRPr>
          </a:p>
        </p:txBody>
      </p:sp>
      <p:sp>
        <p:nvSpPr>
          <p:cNvPr id="3" name="Content Placeholder 2"/>
          <p:cNvSpPr>
            <a:spLocks noGrp="1"/>
          </p:cNvSpPr>
          <p:nvPr>
            <p:ph idx="1"/>
          </p:nvPr>
        </p:nvSpPr>
        <p:spPr>
          <a:xfrm>
            <a:off x="228600" y="1371600"/>
            <a:ext cx="8610600" cy="5334000"/>
          </a:xfrm>
        </p:spPr>
        <p:txBody>
          <a:bodyPr/>
          <a:lstStyle/>
          <a:p>
            <a:pPr algn="just"/>
            <a:r>
              <a:rPr lang="fa-IR" b="1" dirty="0" smtClean="0">
                <a:solidFill>
                  <a:schemeClr val="accent2">
                    <a:lumMod val="60000"/>
                    <a:lumOff val="40000"/>
                  </a:schemeClr>
                </a:solidFill>
                <a:cs typeface="B Titr" pitchFamily="2" charset="-78"/>
              </a:rPr>
              <a:t>به عنوان نمونه برای بررسی تغییرات بارش تنها نسبت به عرض جغرافیایی در ایران می بایست اثر طول جغرافیایی و ارتفاع را بوسیله روشی مناسب حذف نماییم تا اثر واقعی عرض جغرافیایی  بر بارش مشخص شود در این جا عرض جغرافیایی یک متغیر اطلاعاتی به شمار می آید</a:t>
            </a:r>
          </a:p>
          <a:p>
            <a:pPr algn="just">
              <a:buNone/>
            </a:pPr>
            <a:endParaRPr lang="fa-IR" b="1" dirty="0" smtClean="0">
              <a:cs typeface="B Titr" pitchFamily="2" charset="-78"/>
            </a:endParaRPr>
          </a:p>
          <a:p>
            <a:pPr algn="just">
              <a:buNone/>
            </a:pPr>
            <a:endParaRPr lang="fa-IR" b="1" dirty="0" smtClean="0">
              <a:cs typeface="B Titr" pitchFamily="2" charset="-78"/>
            </a:endParaRPr>
          </a:p>
          <a:p>
            <a:pPr algn="just"/>
            <a:r>
              <a:rPr lang="fa-IR" b="1" dirty="0" smtClean="0">
                <a:solidFill>
                  <a:srgbClr val="FF0000"/>
                </a:solidFill>
                <a:cs typeface="B Titr" pitchFamily="2" charset="-78"/>
              </a:rPr>
              <a:t>ز: متغیر تعدیل کننده : متغیری است که نقش متغیرهای دیگر را تعدیل می کند و پژوهشگر با دستکاری آن نقشش را بررسی می نماید</a:t>
            </a:r>
            <a:endParaRPr lang="en-US" b="1" dirty="0">
              <a:solidFill>
                <a:srgbClr val="FF0000"/>
              </a:solidFill>
              <a:cs typeface="B Titr" pitchFamily="2" charset="-78"/>
            </a:endParaRPr>
          </a:p>
        </p:txBody>
      </p:sp>
    </p:spTree>
    <p:extLst>
      <p:ext uri="{BB962C8B-B14F-4D97-AF65-F5344CB8AC3E}">
        <p14:creationId xmlns:p14="http://schemas.microsoft.com/office/powerpoint/2010/main" val="369805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plus(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7200" b="1" dirty="0" smtClean="0">
                <a:cs typeface="B Tabassom" pitchFamily="2" charset="-78"/>
              </a:rPr>
              <a:t>تقسیمات دانش آمار</a:t>
            </a:r>
            <a:endParaRPr lang="en-US" sz="7200" b="1" dirty="0">
              <a:cs typeface="B Tabassom" pitchFamily="2" charset="-78"/>
            </a:endParaRPr>
          </a:p>
        </p:txBody>
      </p:sp>
      <p:sp>
        <p:nvSpPr>
          <p:cNvPr id="3" name="Content Placeholder 2"/>
          <p:cNvSpPr>
            <a:spLocks noGrp="1"/>
          </p:cNvSpPr>
          <p:nvPr>
            <p:ph idx="1"/>
          </p:nvPr>
        </p:nvSpPr>
        <p:spPr>
          <a:xfrm>
            <a:off x="457200" y="2362200"/>
            <a:ext cx="8229600" cy="3657600"/>
          </a:xfrm>
        </p:spPr>
        <p:txBody>
          <a:bodyPr/>
          <a:lstStyle/>
          <a:p>
            <a:r>
              <a:rPr lang="fa-IR" sz="3800" b="1" dirty="0" smtClean="0">
                <a:solidFill>
                  <a:schemeClr val="accent2">
                    <a:lumMod val="60000"/>
                    <a:lumOff val="40000"/>
                  </a:schemeClr>
                </a:solidFill>
                <a:cs typeface="B Titr" pitchFamily="2" charset="-78"/>
              </a:rPr>
              <a:t>الف : آمار توصیفی و آمار استنباطی(تحلیلی)</a:t>
            </a:r>
          </a:p>
          <a:p>
            <a:endParaRPr lang="fa-IR" sz="3600" b="1" dirty="0">
              <a:cs typeface="B Titr" pitchFamily="2" charset="-78"/>
            </a:endParaRPr>
          </a:p>
          <a:p>
            <a:r>
              <a:rPr lang="fa-IR" sz="3800" b="1" dirty="0" smtClean="0">
                <a:cs typeface="B Titr" pitchFamily="2" charset="-78"/>
              </a:rPr>
              <a:t>ب : آمار پارامتری و ناپارامتری</a:t>
            </a:r>
          </a:p>
          <a:p>
            <a:endParaRPr lang="fa-IR" sz="3600" b="1" dirty="0">
              <a:cs typeface="B Titr" pitchFamily="2" charset="-78"/>
            </a:endParaRPr>
          </a:p>
          <a:p>
            <a:r>
              <a:rPr lang="fa-IR" sz="3800" b="1" dirty="0" smtClean="0">
                <a:solidFill>
                  <a:srgbClr val="FF0000"/>
                </a:solidFill>
                <a:cs typeface="B Titr" pitchFamily="2" charset="-78"/>
              </a:rPr>
              <a:t>ج : آمار یک متغیره و چند متغیره</a:t>
            </a:r>
            <a:endParaRPr lang="en-US" sz="3800" b="1" dirty="0">
              <a:solidFill>
                <a:srgbClr val="FF0000"/>
              </a:solidFill>
              <a:cs typeface="B Titr" pitchFamily="2" charset="-78"/>
            </a:endParaRPr>
          </a:p>
        </p:txBody>
      </p:sp>
    </p:spTree>
    <p:extLst>
      <p:ext uri="{BB962C8B-B14F-4D97-AF65-F5344CB8AC3E}">
        <p14:creationId xmlns:p14="http://schemas.microsoft.com/office/powerpoint/2010/main" val="106735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1079500"/>
          </a:xfrm>
        </p:spPr>
        <p:txBody>
          <a:bodyPr/>
          <a:lstStyle/>
          <a:p>
            <a:pPr algn="ctr"/>
            <a:r>
              <a:rPr lang="fa-IR" sz="6600" b="1" dirty="0" smtClean="0">
                <a:solidFill>
                  <a:srgbClr val="FFC000"/>
                </a:solidFill>
                <a:cs typeface="B Tabassom" pitchFamily="2" charset="-78"/>
              </a:rPr>
              <a:t>انواع متغیرهای اقلیمی</a:t>
            </a:r>
            <a:endParaRPr lang="en-US" sz="6600" b="1" dirty="0">
              <a:solidFill>
                <a:srgbClr val="FFC000"/>
              </a:solidFill>
              <a:cs typeface="B Tabassom" pitchFamily="2" charset="-78"/>
            </a:endParaRPr>
          </a:p>
        </p:txBody>
      </p:sp>
      <p:sp>
        <p:nvSpPr>
          <p:cNvPr id="3" name="Content Placeholder 2"/>
          <p:cNvSpPr>
            <a:spLocks noGrp="1"/>
          </p:cNvSpPr>
          <p:nvPr>
            <p:ph idx="1"/>
          </p:nvPr>
        </p:nvSpPr>
        <p:spPr>
          <a:xfrm>
            <a:off x="228600" y="1447800"/>
            <a:ext cx="8763000" cy="5181600"/>
          </a:xfrm>
        </p:spPr>
        <p:txBody>
          <a:bodyPr/>
          <a:lstStyle/>
          <a:p>
            <a:pPr algn="just"/>
            <a:r>
              <a:rPr lang="fa-IR" b="1" dirty="0" smtClean="0">
                <a:solidFill>
                  <a:schemeClr val="accent2">
                    <a:lumMod val="60000"/>
                    <a:lumOff val="40000"/>
                  </a:schemeClr>
                </a:solidFill>
                <a:cs typeface="B Titr" pitchFamily="2" charset="-78"/>
              </a:rPr>
              <a:t>ج) متغیرهای دو و چند ارزشی (سطحی ) : متغیری است که به آن فقط دو ارزش داده می شود و معمولا برای آن از اعداد صفر و یک استفاده می شود برای مثال سال خشک برابر صفر و سال مرطوب برابر یک در نظر گرفته می شود</a:t>
            </a:r>
          </a:p>
          <a:p>
            <a:pPr algn="just">
              <a:buNone/>
            </a:pPr>
            <a:endParaRPr lang="fa-IR" b="1" dirty="0" smtClean="0">
              <a:cs typeface="B Titr" pitchFamily="2" charset="-78"/>
            </a:endParaRPr>
          </a:p>
          <a:p>
            <a:pPr algn="just">
              <a:buNone/>
            </a:pPr>
            <a:endParaRPr lang="fa-IR" b="1" dirty="0" smtClean="0">
              <a:cs typeface="B Titr" pitchFamily="2" charset="-78"/>
            </a:endParaRPr>
          </a:p>
          <a:p>
            <a:pPr algn="just"/>
            <a:r>
              <a:rPr lang="fa-IR" b="1" dirty="0" smtClean="0">
                <a:cs typeface="B Titr" pitchFamily="2" charset="-78"/>
              </a:rPr>
              <a:t>د) متغیرهای نرده ای و برداری : متغیرهای نرده ای تنها بر حسب بزرگی بیان می شود مانند دما ، بارش و رطوبت و ...  و متغیرهای برداری علاوه بر بزرگی دارای جهت نیز می باشند مانند سرعت باد</a:t>
            </a:r>
            <a:endParaRPr lang="en-US" b="1" dirty="0">
              <a:cs typeface="B Titr" pitchFamily="2" charset="-78"/>
            </a:endParaRPr>
          </a:p>
        </p:txBody>
      </p:sp>
    </p:spTree>
    <p:extLst>
      <p:ext uri="{BB962C8B-B14F-4D97-AF65-F5344CB8AC3E}">
        <p14:creationId xmlns:p14="http://schemas.microsoft.com/office/powerpoint/2010/main" val="36578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plus(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plus(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384300"/>
          </a:xfrm>
        </p:spPr>
        <p:txBody>
          <a:bodyPr/>
          <a:lstStyle/>
          <a:p>
            <a:pPr algn="ctr"/>
            <a:r>
              <a:rPr lang="fa-IR" sz="6600" b="1" dirty="0" smtClean="0">
                <a:solidFill>
                  <a:srgbClr val="FFFF00"/>
                </a:solidFill>
                <a:cs typeface="B Tabassom" pitchFamily="2" charset="-78"/>
              </a:rPr>
              <a:t> منابع اطلاعات و داده های اقلیمی</a:t>
            </a:r>
            <a:endParaRPr lang="en-US" sz="6600" b="1" dirty="0">
              <a:solidFill>
                <a:srgbClr val="FFFF00"/>
              </a:solidFill>
              <a:cs typeface="B Tabassom" pitchFamily="2" charset="-78"/>
            </a:endParaRPr>
          </a:p>
        </p:txBody>
      </p:sp>
      <p:sp>
        <p:nvSpPr>
          <p:cNvPr id="3" name="Content Placeholder 2"/>
          <p:cNvSpPr>
            <a:spLocks noGrp="1"/>
          </p:cNvSpPr>
          <p:nvPr>
            <p:ph idx="1"/>
          </p:nvPr>
        </p:nvSpPr>
        <p:spPr>
          <a:xfrm>
            <a:off x="228600" y="1371600"/>
            <a:ext cx="8915400" cy="5257800"/>
          </a:xfrm>
        </p:spPr>
        <p:txBody>
          <a:bodyPr/>
          <a:lstStyle/>
          <a:p>
            <a:pPr algn="just"/>
            <a:r>
              <a:rPr lang="fa-IR" b="1" dirty="0" smtClean="0">
                <a:solidFill>
                  <a:schemeClr val="accent2">
                    <a:lumMod val="60000"/>
                    <a:lumOff val="40000"/>
                  </a:schemeClr>
                </a:solidFill>
                <a:cs typeface="B Titr" pitchFamily="2" charset="-78"/>
              </a:rPr>
              <a:t>اگر چه اندازه گیری هر یک از عناصر اقلیمی به طور همزمان آغاز نشد اما شبکه ایستگاههای هواشناسی جهانی از سال 1850 تاسیس شد</a:t>
            </a:r>
          </a:p>
          <a:p>
            <a:pPr algn="just">
              <a:buNone/>
            </a:pPr>
            <a:endParaRPr lang="fa-IR" sz="1800" b="1" dirty="0" smtClean="0">
              <a:cs typeface="B Titr" pitchFamily="2" charset="-78"/>
            </a:endParaRPr>
          </a:p>
          <a:p>
            <a:pPr algn="just"/>
            <a:r>
              <a:rPr lang="fa-IR" b="1" dirty="0" smtClean="0">
                <a:solidFill>
                  <a:srgbClr val="FF0000"/>
                </a:solidFill>
                <a:cs typeface="B Titr" pitchFamily="2" charset="-78"/>
              </a:rPr>
              <a:t>روش سنجش و اندازه گیری مستقیم با وجود همه کاستی ها و همچنین عمر کوتاه آن ، دقیق ترین ، سهل الوصول ترین و متقن ترین منبع داده ای به حساب می آید با این وصف همیشه می توان انتظار داشت که داده های حاصل از ایستگاههای اندازه گیری با کمی خطا قرین باشد با این حال فرض مورد قبول این است که هر ایستگاه اندازه گیری نماینده پهنه مشخصی از سطح زمین است.</a:t>
            </a:r>
            <a:endParaRPr lang="en-US" b="1" dirty="0">
              <a:solidFill>
                <a:srgbClr val="FF0000"/>
              </a:solidFill>
              <a:cs typeface="B Titr" pitchFamily="2" charset="-78"/>
            </a:endParaRPr>
          </a:p>
        </p:txBody>
      </p:sp>
    </p:spTree>
    <p:extLst>
      <p:ext uri="{BB962C8B-B14F-4D97-AF65-F5344CB8AC3E}">
        <p14:creationId xmlns:p14="http://schemas.microsoft.com/office/powerpoint/2010/main" val="23053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to="" calcmode="lin" valueType="num">
                                      <p:cBhvr>
                                        <p:cTn id="14" dur="1" fill="hold"/>
                                        <p:tgtEl>
                                          <p:spTgt spid="3">
                                            <p:txEl>
                                              <p:pRg st="0" end="0"/>
                                            </p:txEl>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9500"/>
          </a:xfrm>
        </p:spPr>
        <p:txBody>
          <a:bodyPr/>
          <a:lstStyle/>
          <a:p>
            <a:pPr algn="ctr"/>
            <a:r>
              <a:rPr lang="fa-IR" sz="6600" b="1" dirty="0" smtClean="0">
                <a:solidFill>
                  <a:srgbClr val="FFC000"/>
                </a:solidFill>
                <a:cs typeface="B Tabassom" pitchFamily="2" charset="-78"/>
              </a:rPr>
              <a:t>منابع اطلاعات و داده های اقلیمی</a:t>
            </a:r>
            <a:endParaRPr lang="en-US" sz="6600" b="1" dirty="0">
              <a:solidFill>
                <a:srgbClr val="FFC000"/>
              </a:solidFill>
              <a:cs typeface="B Tabassom" pitchFamily="2" charset="-78"/>
            </a:endParaRPr>
          </a:p>
        </p:txBody>
      </p:sp>
      <p:sp>
        <p:nvSpPr>
          <p:cNvPr id="3" name="Content Placeholder 2"/>
          <p:cNvSpPr>
            <a:spLocks noGrp="1"/>
          </p:cNvSpPr>
          <p:nvPr>
            <p:ph idx="1"/>
          </p:nvPr>
        </p:nvSpPr>
        <p:spPr>
          <a:xfrm>
            <a:off x="152400" y="1524000"/>
            <a:ext cx="8839200" cy="5410200"/>
          </a:xfrm>
        </p:spPr>
        <p:txBody>
          <a:bodyPr/>
          <a:lstStyle/>
          <a:p>
            <a:pPr marL="88900" indent="-88900" algn="just">
              <a:buNone/>
            </a:pPr>
            <a:r>
              <a:rPr lang="fa-IR" sz="2800" b="1" dirty="0" smtClean="0">
                <a:solidFill>
                  <a:schemeClr val="accent2">
                    <a:lumMod val="60000"/>
                    <a:lumOff val="40000"/>
                  </a:schemeClr>
                </a:solidFill>
                <a:cs typeface="B Titr" pitchFamily="2" charset="-78"/>
              </a:rPr>
              <a:t>شبکه مشاهدات رسمی شامل ایستگاههای زمینی – دریایی با حداقل هر سه ساعت قرائت مشغول فعالیت است اطلاعات ثبت شده شامل مشخصات فشار ( فشار سطح دریا ، فشار ایستگاه و ...) ، مشخصات دمایی ( میانگین حداقل ، میانگین حداکثر ، میانگین روزانه ، دمای خاک در اعماق مختلف و ...) و مشخصات رطوبتی (مشخصات بارش نظیر میزان بارش ، حداکثر بارش روزانه، تعداد روزهای بارانی و ... ، رطوبت نسبی ، فشار بخار آب و ... ، ابرناکی شامل پوشش ، ارتفاع پایه ابر و نوع آن و ... ) جهت و سرعت باد ،دید افقی ،ضخامت لایه برف و ... است بسیاری از داده های  حاصل از این مشاهدات بویژه داده های اندازه گیری شده در ایستگاههای موسوم به ایستگاههای  همدید از طریق شبکه ارتباط از دور جهانی و زیر نظر سازمان جهانی هواشناسی (</a:t>
            </a:r>
            <a:r>
              <a:rPr lang="en-US" sz="2800" b="1" dirty="0" err="1" smtClean="0">
                <a:solidFill>
                  <a:schemeClr val="accent2">
                    <a:lumMod val="60000"/>
                    <a:lumOff val="40000"/>
                  </a:schemeClr>
                </a:solidFill>
                <a:cs typeface="B Titr" pitchFamily="2" charset="-78"/>
              </a:rPr>
              <a:t>wmo</a:t>
            </a:r>
            <a:r>
              <a:rPr lang="fa-IR" sz="2800" b="1" dirty="0" smtClean="0">
                <a:solidFill>
                  <a:schemeClr val="accent2">
                    <a:lumMod val="60000"/>
                    <a:lumOff val="40000"/>
                  </a:schemeClr>
                </a:solidFill>
                <a:cs typeface="B Titr" pitchFamily="2" charset="-78"/>
              </a:rPr>
              <a:t>) به مرکز این سازمان ارسال می شود.</a:t>
            </a:r>
            <a:endParaRPr lang="en-US" sz="2800" b="1"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126180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84300"/>
          </a:xfrm>
        </p:spPr>
        <p:txBody>
          <a:bodyPr/>
          <a:lstStyle/>
          <a:p>
            <a:pPr algn="ctr"/>
            <a:r>
              <a:rPr lang="fa-IR" sz="6000" b="1" dirty="0" smtClean="0">
                <a:solidFill>
                  <a:srgbClr val="FFC000"/>
                </a:solidFill>
                <a:cs typeface="B Tabassom" pitchFamily="2" charset="-78"/>
              </a:rPr>
              <a:t>نمایش مشاهدات و متغیرها اقلیمی</a:t>
            </a:r>
            <a:endParaRPr lang="en-US" sz="6000" b="1" dirty="0">
              <a:solidFill>
                <a:srgbClr val="FFC000"/>
              </a:solidFill>
              <a:cs typeface="B Tabassom" pitchFamily="2" charset="-78"/>
            </a:endParaRPr>
          </a:p>
        </p:txBody>
      </p:sp>
      <p:sp>
        <p:nvSpPr>
          <p:cNvPr id="3" name="Content Placeholder 2"/>
          <p:cNvSpPr>
            <a:spLocks noGrp="1"/>
          </p:cNvSpPr>
          <p:nvPr>
            <p:ph idx="1"/>
          </p:nvPr>
        </p:nvSpPr>
        <p:spPr>
          <a:xfrm>
            <a:off x="457200" y="1524000"/>
            <a:ext cx="8229600" cy="5105400"/>
          </a:xfrm>
        </p:spPr>
        <p:txBody>
          <a:bodyPr/>
          <a:lstStyle/>
          <a:p>
            <a:pPr>
              <a:buNone/>
            </a:pPr>
            <a:r>
              <a:rPr lang="fa-IR" b="1" dirty="0" smtClean="0">
                <a:solidFill>
                  <a:schemeClr val="accent2">
                    <a:lumMod val="60000"/>
                    <a:lumOff val="40000"/>
                  </a:schemeClr>
                </a:solidFill>
                <a:cs typeface="B Titr" pitchFamily="2" charset="-78"/>
              </a:rPr>
              <a:t>الف) جداول شامل : سری های زمانی ، سری های کامل و جزیی ، مشاهدات مرتب شده ، سری داده های مکانی ، بردار ،ماتریس ها</a:t>
            </a:r>
          </a:p>
          <a:p>
            <a:pPr>
              <a:buNone/>
            </a:pPr>
            <a:endParaRPr lang="fa-IR" b="1" dirty="0" smtClean="0">
              <a:solidFill>
                <a:schemeClr val="accent2">
                  <a:lumMod val="60000"/>
                  <a:lumOff val="40000"/>
                </a:schemeClr>
              </a:solidFill>
              <a:cs typeface="B Titr" pitchFamily="2" charset="-78"/>
            </a:endParaRPr>
          </a:p>
          <a:p>
            <a:pPr>
              <a:buNone/>
            </a:pPr>
            <a:r>
              <a:rPr lang="fa-IR" b="1" dirty="0" smtClean="0">
                <a:cs typeface="B Titr" pitchFamily="2" charset="-78"/>
              </a:rPr>
              <a:t>ب) نمودارها</a:t>
            </a:r>
          </a:p>
          <a:p>
            <a:pPr>
              <a:buNone/>
            </a:pPr>
            <a:endParaRPr lang="fa-IR" b="1" dirty="0" smtClean="0">
              <a:cs typeface="B Titr" pitchFamily="2" charset="-78"/>
            </a:endParaRPr>
          </a:p>
          <a:p>
            <a:pPr>
              <a:buNone/>
            </a:pPr>
            <a:r>
              <a:rPr lang="fa-IR" b="1" dirty="0" smtClean="0">
                <a:solidFill>
                  <a:srgbClr val="FF0000"/>
                </a:solidFill>
                <a:cs typeface="B Titr" pitchFamily="2" charset="-78"/>
              </a:rPr>
              <a:t>ج) نقشه ها</a:t>
            </a:r>
          </a:p>
          <a:p>
            <a:pPr>
              <a:buNone/>
            </a:pPr>
            <a:endParaRPr lang="fa-IR" b="1" dirty="0" smtClean="0">
              <a:solidFill>
                <a:srgbClr val="FF0000"/>
              </a:solidFill>
              <a:cs typeface="B Titr" pitchFamily="2" charset="-78"/>
            </a:endParaRPr>
          </a:p>
          <a:p>
            <a:pPr>
              <a:buNone/>
            </a:pPr>
            <a:r>
              <a:rPr lang="fa-IR" b="1" dirty="0" smtClean="0">
                <a:solidFill>
                  <a:schemeClr val="accent2">
                    <a:lumMod val="60000"/>
                    <a:lumOff val="40000"/>
                  </a:schemeClr>
                </a:solidFill>
                <a:cs typeface="B Titr" pitchFamily="2" charset="-78"/>
              </a:rPr>
              <a:t>د) توابع ، روابط و فرمول ها</a:t>
            </a:r>
            <a:endParaRPr lang="en-US" b="1"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137892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lstStyle/>
          <a:p>
            <a:pPr algn="ctr"/>
            <a:r>
              <a:rPr lang="fa-IR" sz="4800" b="1" dirty="0" smtClean="0">
                <a:solidFill>
                  <a:srgbClr val="FFC000"/>
                </a:solidFill>
                <a:cs typeface="B Tabassom" pitchFamily="2" charset="-78"/>
              </a:rPr>
              <a:t>آمار توصیفی</a:t>
            </a:r>
            <a:br>
              <a:rPr lang="fa-IR" sz="4800" b="1" dirty="0" smtClean="0">
                <a:solidFill>
                  <a:srgbClr val="FFC000"/>
                </a:solidFill>
                <a:cs typeface="B Tabassom" pitchFamily="2" charset="-78"/>
              </a:rPr>
            </a:br>
            <a:r>
              <a:rPr lang="fa-IR" sz="4800" b="1" dirty="0" smtClean="0">
                <a:solidFill>
                  <a:srgbClr val="FFC000"/>
                </a:solidFill>
                <a:cs typeface="B Tabassom" pitchFamily="2" charset="-78"/>
              </a:rPr>
              <a:t>(</a:t>
            </a:r>
            <a:r>
              <a:rPr lang="en-US" sz="4800" b="1" dirty="0" err="1" smtClean="0">
                <a:solidFill>
                  <a:srgbClr val="FFC000"/>
                </a:solidFill>
                <a:cs typeface="B Tabassom" pitchFamily="2" charset="-78"/>
              </a:rPr>
              <a:t>deccriptive</a:t>
            </a:r>
            <a:r>
              <a:rPr lang="en-US" sz="4800" b="1" dirty="0" smtClean="0">
                <a:solidFill>
                  <a:srgbClr val="FFC000"/>
                </a:solidFill>
                <a:cs typeface="B Tabassom" pitchFamily="2" charset="-78"/>
              </a:rPr>
              <a:t> statistics</a:t>
            </a:r>
            <a:r>
              <a:rPr lang="fa-IR" sz="4800" b="1" dirty="0" smtClean="0">
                <a:solidFill>
                  <a:srgbClr val="FFC000"/>
                </a:solidFill>
                <a:cs typeface="B Tabassom" pitchFamily="2" charset="-78"/>
              </a:rPr>
              <a:t>)</a:t>
            </a:r>
            <a:endParaRPr lang="en-US" sz="4800" b="1" dirty="0">
              <a:solidFill>
                <a:srgbClr val="FFC000"/>
              </a:solidFill>
              <a:cs typeface="B Tabassom" pitchFamily="2" charset="-78"/>
            </a:endParaRPr>
          </a:p>
        </p:txBody>
      </p:sp>
      <p:sp>
        <p:nvSpPr>
          <p:cNvPr id="3" name="Content Placeholder 2"/>
          <p:cNvSpPr>
            <a:spLocks noGrp="1"/>
          </p:cNvSpPr>
          <p:nvPr>
            <p:ph idx="1"/>
          </p:nvPr>
        </p:nvSpPr>
        <p:spPr>
          <a:xfrm>
            <a:off x="228600" y="2133600"/>
            <a:ext cx="8686800" cy="4953000"/>
          </a:xfrm>
        </p:spPr>
        <p:txBody>
          <a:bodyPr/>
          <a:lstStyle/>
          <a:p>
            <a:pPr algn="just"/>
            <a:r>
              <a:rPr lang="fa-IR" sz="2600" b="1" dirty="0" smtClean="0">
                <a:solidFill>
                  <a:schemeClr val="accent2">
                    <a:lumMod val="60000"/>
                    <a:lumOff val="40000"/>
                  </a:schemeClr>
                </a:solidFill>
                <a:cs typeface="B Titr" pitchFamily="2" charset="-78"/>
              </a:rPr>
              <a:t>در واقع این قسمت از دانش آمار به دنبال  نمایش ساختار و توصیف ساده داده هاست و این کار از طریق وارسی اعداد یا نمودارهای مربوطه انجام می شود.</a:t>
            </a:r>
          </a:p>
          <a:p>
            <a:pPr algn="just"/>
            <a:r>
              <a:rPr lang="fa-IR" sz="2600" b="1" dirty="0" smtClean="0">
                <a:cs typeface="B Titr" pitchFamily="2" charset="-78"/>
              </a:rPr>
              <a:t>آمار توصیفی عمدتا از جداول فراوانی و نمایه هایی چون میانگین ، مد ، میانه ، انحراف معیارو منحنی توزیع (تغییرات اطراف میانگین ) بحث می کند.</a:t>
            </a:r>
          </a:p>
          <a:p>
            <a:pPr algn="just"/>
            <a:r>
              <a:rPr lang="fa-IR" sz="2600" b="1" dirty="0" smtClean="0">
                <a:solidFill>
                  <a:srgbClr val="FF0000"/>
                </a:solidFill>
                <a:cs typeface="B Titr" pitchFamily="2" charset="-78"/>
              </a:rPr>
              <a:t>برای مثال ممکن است تصور شود میزان بارش در یک مقطع زمانی افزایش یافته است آمار توصیفی می تواند متوسط تغییر بارش در آن دوره با دقت بیان کند ولی تبیین و توجیه این تغییر بر اساس متغیرهای دیگر و نیز برآورد میزان و تداوم پیشین و پسین این تغییر از عهده آمار توصیفی خارج است.</a:t>
            </a:r>
            <a:endParaRPr lang="en-US" sz="2600" b="1" dirty="0">
              <a:solidFill>
                <a:srgbClr val="FF0000"/>
              </a:solidFill>
              <a:cs typeface="B Titr" pitchFamily="2" charset="-78"/>
            </a:endParaRPr>
          </a:p>
        </p:txBody>
      </p:sp>
    </p:spTree>
    <p:extLst>
      <p:ext uri="{BB962C8B-B14F-4D97-AF65-F5344CB8AC3E}">
        <p14:creationId xmlns:p14="http://schemas.microsoft.com/office/powerpoint/2010/main" val="257117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lstStyle/>
          <a:p>
            <a:pPr algn="ctr"/>
            <a:r>
              <a:rPr lang="fa-IR" b="1" dirty="0" smtClean="0">
                <a:solidFill>
                  <a:srgbClr val="FFC000"/>
                </a:solidFill>
                <a:cs typeface="B Tabassom" pitchFamily="2" charset="-78"/>
              </a:rPr>
              <a:t>آمار استنباطی یا تحلیلی</a:t>
            </a:r>
            <a:br>
              <a:rPr lang="fa-IR" b="1" dirty="0" smtClean="0">
                <a:solidFill>
                  <a:srgbClr val="FFC000"/>
                </a:solidFill>
                <a:cs typeface="B Tabassom" pitchFamily="2" charset="-78"/>
              </a:rPr>
            </a:br>
            <a:r>
              <a:rPr lang="fa-IR" b="1" dirty="0" smtClean="0">
                <a:solidFill>
                  <a:srgbClr val="FFC000"/>
                </a:solidFill>
                <a:cs typeface="B Tabassom" pitchFamily="2" charset="-78"/>
              </a:rPr>
              <a:t>(</a:t>
            </a:r>
            <a:r>
              <a:rPr lang="en-US" b="1" dirty="0" smtClean="0">
                <a:solidFill>
                  <a:srgbClr val="FFC000"/>
                </a:solidFill>
                <a:cs typeface="B Tabassom" pitchFamily="2" charset="-78"/>
              </a:rPr>
              <a:t>Inferential Statistics</a:t>
            </a:r>
            <a:r>
              <a:rPr lang="fa-IR" b="1" dirty="0" smtClean="0">
                <a:solidFill>
                  <a:srgbClr val="FFC000"/>
                </a:solidFill>
                <a:cs typeface="B Tabassom" pitchFamily="2" charset="-78"/>
              </a:rPr>
              <a:t>)</a:t>
            </a:r>
            <a:endParaRPr lang="en-US" b="1" dirty="0">
              <a:solidFill>
                <a:srgbClr val="FFC000"/>
              </a:solidFill>
              <a:cs typeface="B Tabassom" pitchFamily="2" charset="-78"/>
            </a:endParaRPr>
          </a:p>
        </p:txBody>
      </p:sp>
      <p:sp>
        <p:nvSpPr>
          <p:cNvPr id="3" name="Content Placeholder 2"/>
          <p:cNvSpPr>
            <a:spLocks noGrp="1"/>
          </p:cNvSpPr>
          <p:nvPr>
            <p:ph idx="1"/>
          </p:nvPr>
        </p:nvSpPr>
        <p:spPr>
          <a:xfrm>
            <a:off x="152400" y="1600200"/>
            <a:ext cx="8991600" cy="5257800"/>
          </a:xfrm>
        </p:spPr>
        <p:txBody>
          <a:bodyPr/>
          <a:lstStyle/>
          <a:p>
            <a:pPr algn="just"/>
            <a:r>
              <a:rPr lang="fa-IR" sz="3000" b="1" dirty="0" smtClean="0">
                <a:solidFill>
                  <a:schemeClr val="accent2">
                    <a:lumMod val="60000"/>
                    <a:lumOff val="40000"/>
                  </a:schemeClr>
                </a:solidFill>
                <a:cs typeface="B Titr" pitchFamily="2" charset="-78"/>
              </a:rPr>
              <a:t>آمار استنباطی روشی است که به کمک آن می توان اطلاعات موجود در مجموعه ای محدود از داده ها (نمونه) را به مجموعه ای بزرگتر(جامعه ) که داده ها از آن بدست آمده اند تعمیم داد</a:t>
            </a:r>
            <a:endParaRPr lang="en-US" sz="3000" b="1" dirty="0" smtClean="0">
              <a:solidFill>
                <a:schemeClr val="accent2">
                  <a:lumMod val="60000"/>
                  <a:lumOff val="40000"/>
                </a:schemeClr>
              </a:solidFill>
              <a:cs typeface="B Titr" pitchFamily="2" charset="-78"/>
            </a:endParaRPr>
          </a:p>
          <a:p>
            <a:pPr algn="just"/>
            <a:endParaRPr lang="fa-IR" sz="1200" dirty="0" smtClean="0">
              <a:cs typeface="B Titr" pitchFamily="2" charset="-78"/>
            </a:endParaRPr>
          </a:p>
          <a:p>
            <a:pPr algn="just"/>
            <a:r>
              <a:rPr lang="fa-IR" sz="3000" b="1" dirty="0" smtClean="0">
                <a:cs typeface="B Titr" pitchFamily="2" charset="-78"/>
              </a:rPr>
              <a:t>این بخش از آمار نوعی قیاس است که در اقلیم شناسی برای پیش بینی یا برآورد پارامترهای اقلیمی از طریق نمونه برداری به کار می رود</a:t>
            </a:r>
          </a:p>
          <a:p>
            <a:pPr algn="just"/>
            <a:r>
              <a:rPr lang="fa-IR" sz="3000" b="1" dirty="0" smtClean="0">
                <a:solidFill>
                  <a:srgbClr val="FF0000"/>
                </a:solidFill>
                <a:cs typeface="B Titr" pitchFamily="2" charset="-78"/>
              </a:rPr>
              <a:t>برای مثال اندازه گیری میزان دما یا بارش در یک نقطه شهری و تعمیم آن به کل محدوده شهر ، همچنین برآورد و پیش بینی مقادیر آینده عناصر اقلیمی بر اساس رفتار پیشین آنها در محدوده آمار استنباطی می گنجد.</a:t>
            </a:r>
            <a:endParaRPr lang="en-US" sz="3000" b="1" dirty="0">
              <a:solidFill>
                <a:srgbClr val="FF0000"/>
              </a:solidFill>
              <a:cs typeface="B Titr" pitchFamily="2" charset="-78"/>
            </a:endParaRPr>
          </a:p>
        </p:txBody>
      </p:sp>
    </p:spTree>
    <p:extLst>
      <p:ext uri="{BB962C8B-B14F-4D97-AF65-F5344CB8AC3E}">
        <p14:creationId xmlns:p14="http://schemas.microsoft.com/office/powerpoint/2010/main" val="207873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7200" b="1" dirty="0" smtClean="0">
                <a:solidFill>
                  <a:srgbClr val="FFFF00"/>
                </a:solidFill>
                <a:cs typeface="B Tabassom" pitchFamily="2" charset="-78"/>
              </a:rPr>
              <a:t>نتیجه گیری</a:t>
            </a:r>
            <a:endParaRPr lang="en-US" sz="7200" b="1" dirty="0">
              <a:solidFill>
                <a:srgbClr val="FFFF00"/>
              </a:solidFill>
              <a:cs typeface="B Tabassom" pitchFamily="2" charset="-78"/>
            </a:endParaRPr>
          </a:p>
        </p:txBody>
      </p:sp>
      <p:sp>
        <p:nvSpPr>
          <p:cNvPr id="3" name="Content Placeholder 2"/>
          <p:cNvSpPr>
            <a:spLocks noGrp="1"/>
          </p:cNvSpPr>
          <p:nvPr>
            <p:ph idx="1"/>
          </p:nvPr>
        </p:nvSpPr>
        <p:spPr>
          <a:xfrm>
            <a:off x="457200" y="1905000"/>
            <a:ext cx="8229600" cy="4267200"/>
          </a:xfrm>
        </p:spPr>
        <p:txBody>
          <a:bodyPr/>
          <a:lstStyle/>
          <a:p>
            <a:pPr algn="just"/>
            <a:r>
              <a:rPr lang="fa-IR" sz="3600" b="1" dirty="0" smtClean="0">
                <a:cs typeface="B Titr" pitchFamily="2" charset="-78"/>
              </a:rPr>
              <a:t> </a:t>
            </a:r>
            <a:r>
              <a:rPr lang="fa-IR" sz="3600" b="1" dirty="0" smtClean="0">
                <a:solidFill>
                  <a:schemeClr val="accent2">
                    <a:lumMod val="60000"/>
                    <a:lumOff val="40000"/>
                  </a:schemeClr>
                </a:solidFill>
                <a:cs typeface="B Titr" pitchFamily="2" charset="-78"/>
              </a:rPr>
              <a:t>در آمار توصیفی بیان دقیق و نظام مند مقادیر حاصل از مشاهدات تجربی و نتایج عینی و در  آمار استنباطی ، تبیین نتایج توصیفی ، برآورد ، تفسیر و تعمیم فراسنج های جامعه بر اساس نمونه و تعیین میزان اهمیت و اعتبار آنها مورد نظر است علاوه بر اینکه در این شاخه از آمار به آزمون فرضیه ها نیز توجه می شود</a:t>
            </a:r>
            <a:endParaRPr lang="en-US" sz="3600" b="1" dirty="0">
              <a:solidFill>
                <a:schemeClr val="accent2">
                  <a:lumMod val="60000"/>
                  <a:lumOff val="40000"/>
                </a:schemeClr>
              </a:solidFill>
              <a:cs typeface="B Titr" pitchFamily="2" charset="-78"/>
            </a:endParaRPr>
          </a:p>
        </p:txBody>
      </p:sp>
    </p:spTree>
    <p:extLst>
      <p:ext uri="{BB962C8B-B14F-4D97-AF65-F5344CB8AC3E}">
        <p14:creationId xmlns:p14="http://schemas.microsoft.com/office/powerpoint/2010/main" val="24626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384300"/>
          </a:xfrm>
        </p:spPr>
        <p:txBody>
          <a:bodyPr/>
          <a:lstStyle/>
          <a:p>
            <a:pPr algn="ctr"/>
            <a:r>
              <a:rPr lang="fa-IR" sz="5400" b="1" dirty="0" smtClean="0">
                <a:solidFill>
                  <a:srgbClr val="FFC000"/>
                </a:solidFill>
                <a:cs typeface="B Tabassom" pitchFamily="2" charset="-78"/>
              </a:rPr>
              <a:t>آمارپارامتری</a:t>
            </a:r>
            <a:br>
              <a:rPr lang="fa-IR" sz="5400" b="1" dirty="0" smtClean="0">
                <a:solidFill>
                  <a:srgbClr val="FFC000"/>
                </a:solidFill>
                <a:cs typeface="B Tabassom" pitchFamily="2" charset="-78"/>
              </a:rPr>
            </a:br>
            <a:r>
              <a:rPr lang="fa-IR" sz="5400" b="1" dirty="0" smtClean="0">
                <a:solidFill>
                  <a:srgbClr val="FFC000"/>
                </a:solidFill>
                <a:cs typeface="B Tabassom" pitchFamily="2" charset="-78"/>
              </a:rPr>
              <a:t>(</a:t>
            </a:r>
            <a:r>
              <a:rPr lang="en-US" sz="5400" b="1" dirty="0" smtClean="0">
                <a:solidFill>
                  <a:srgbClr val="FFC000"/>
                </a:solidFill>
                <a:cs typeface="B Tabassom" pitchFamily="2" charset="-78"/>
              </a:rPr>
              <a:t>Parametric Statistics</a:t>
            </a:r>
            <a:r>
              <a:rPr lang="fa-IR" sz="5400" b="1" dirty="0" smtClean="0">
                <a:solidFill>
                  <a:srgbClr val="FFC000"/>
                </a:solidFill>
                <a:cs typeface="B Tabassom" pitchFamily="2" charset="-78"/>
              </a:rPr>
              <a:t>)</a:t>
            </a:r>
            <a:endParaRPr lang="en-US" sz="5400" b="1" dirty="0">
              <a:solidFill>
                <a:srgbClr val="FFC000"/>
              </a:solidFill>
              <a:cs typeface="B Tabassom" pitchFamily="2" charset="-78"/>
            </a:endParaRPr>
          </a:p>
        </p:txBody>
      </p:sp>
      <p:sp>
        <p:nvSpPr>
          <p:cNvPr id="3" name="Content Placeholder 2"/>
          <p:cNvSpPr>
            <a:spLocks noGrp="1"/>
          </p:cNvSpPr>
          <p:nvPr>
            <p:ph idx="1"/>
          </p:nvPr>
        </p:nvSpPr>
        <p:spPr>
          <a:xfrm>
            <a:off x="152400" y="1752600"/>
            <a:ext cx="8839200" cy="4953000"/>
          </a:xfrm>
        </p:spPr>
        <p:txBody>
          <a:bodyPr/>
          <a:lstStyle/>
          <a:p>
            <a:pPr algn="just"/>
            <a:r>
              <a:rPr lang="fa-IR" b="1" dirty="0" smtClean="0">
                <a:solidFill>
                  <a:schemeClr val="accent2">
                    <a:lumMod val="60000"/>
                    <a:lumOff val="40000"/>
                  </a:schemeClr>
                </a:solidFill>
                <a:cs typeface="B Titr" pitchFamily="2" charset="-78"/>
              </a:rPr>
              <a:t>برای سنجش فرضیه هایی که متغیر آن کمی است از آمار پارامتری استفاده می کنیم مانند به دست آوردن  میانگین یک عنصر اقلیمی در یک دوره طولانی  مدت از طریق میانگین آن عنصر اقلیمی برای یک دوره معین</a:t>
            </a:r>
            <a:endParaRPr lang="en-US" b="1" dirty="0" smtClean="0">
              <a:solidFill>
                <a:schemeClr val="accent2">
                  <a:lumMod val="60000"/>
                  <a:lumOff val="40000"/>
                </a:schemeClr>
              </a:solidFill>
              <a:cs typeface="B Titr" pitchFamily="2" charset="-78"/>
            </a:endParaRPr>
          </a:p>
          <a:p>
            <a:pPr algn="just"/>
            <a:endParaRPr lang="fa-IR" sz="1200" dirty="0" smtClean="0">
              <a:cs typeface="B Titr" pitchFamily="2" charset="-78"/>
            </a:endParaRPr>
          </a:p>
          <a:p>
            <a:pPr algn="just"/>
            <a:r>
              <a:rPr lang="fa-IR" b="1" dirty="0" smtClean="0">
                <a:cs typeface="B Titr" pitchFamily="2" charset="-78"/>
              </a:rPr>
              <a:t>چنانچه مقیاس سنجش متغیرها فاصله ای یا نسبی باشد وداده ها از یک توزیع خاص مانند توزیع نرمال برخوردار باشند از آمار پارامتری استفاده می کنیم</a:t>
            </a:r>
            <a:endParaRPr lang="en-US" b="1" dirty="0" smtClean="0">
              <a:cs typeface="B Titr" pitchFamily="2" charset="-78"/>
            </a:endParaRPr>
          </a:p>
          <a:p>
            <a:pPr algn="just"/>
            <a:endParaRPr lang="fa-IR" sz="1400" dirty="0" smtClean="0">
              <a:cs typeface="B Titr" pitchFamily="2" charset="-78"/>
            </a:endParaRPr>
          </a:p>
          <a:p>
            <a:pPr algn="just"/>
            <a:r>
              <a:rPr lang="fa-IR" b="1" dirty="0" smtClean="0">
                <a:solidFill>
                  <a:srgbClr val="FF0000"/>
                </a:solidFill>
                <a:cs typeface="B Titr" pitchFamily="2" charset="-78"/>
              </a:rPr>
              <a:t>این نوع آمار سنخیت بیشتری با آمار استنباطی دارد</a:t>
            </a:r>
          </a:p>
        </p:txBody>
      </p:sp>
    </p:spTree>
    <p:extLst>
      <p:ext uri="{BB962C8B-B14F-4D97-AF65-F5344CB8AC3E}">
        <p14:creationId xmlns:p14="http://schemas.microsoft.com/office/powerpoint/2010/main" val="300680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384300"/>
          </a:xfrm>
        </p:spPr>
        <p:txBody>
          <a:bodyPr/>
          <a:lstStyle/>
          <a:p>
            <a:pPr algn="ctr"/>
            <a:r>
              <a:rPr lang="fa-IR" b="1" dirty="0" smtClean="0">
                <a:solidFill>
                  <a:srgbClr val="FFFF00"/>
                </a:solidFill>
                <a:cs typeface="B Tabassom" pitchFamily="2" charset="-78"/>
              </a:rPr>
              <a:t>آمار ناپارمتری</a:t>
            </a:r>
            <a:br>
              <a:rPr lang="fa-IR" b="1" dirty="0" smtClean="0">
                <a:solidFill>
                  <a:srgbClr val="FFFF00"/>
                </a:solidFill>
                <a:cs typeface="B Tabassom" pitchFamily="2" charset="-78"/>
              </a:rPr>
            </a:br>
            <a:r>
              <a:rPr lang="fa-IR" b="1" dirty="0" smtClean="0">
                <a:solidFill>
                  <a:srgbClr val="FFFF00"/>
                </a:solidFill>
                <a:cs typeface="B Tabassom" pitchFamily="2" charset="-78"/>
              </a:rPr>
              <a:t>(</a:t>
            </a:r>
            <a:r>
              <a:rPr lang="en-US" b="1" dirty="0" smtClean="0">
                <a:solidFill>
                  <a:srgbClr val="FFFF00"/>
                </a:solidFill>
                <a:cs typeface="B Tabassom" pitchFamily="2" charset="-78"/>
              </a:rPr>
              <a:t>Non – Parametric Statistics</a:t>
            </a:r>
            <a:r>
              <a:rPr lang="fa-IR" b="1" dirty="0" smtClean="0">
                <a:solidFill>
                  <a:srgbClr val="FFFF00"/>
                </a:solidFill>
                <a:cs typeface="B Tabassom" pitchFamily="2" charset="-78"/>
              </a:rPr>
              <a:t>)</a:t>
            </a:r>
            <a:endParaRPr lang="en-US" b="1" dirty="0">
              <a:solidFill>
                <a:srgbClr val="FFFF00"/>
              </a:solidFill>
              <a:cs typeface="B Tabassom" pitchFamily="2" charset="-78"/>
            </a:endParaRPr>
          </a:p>
        </p:txBody>
      </p:sp>
      <p:sp>
        <p:nvSpPr>
          <p:cNvPr id="3" name="Content Placeholder 2"/>
          <p:cNvSpPr>
            <a:spLocks noGrp="1"/>
          </p:cNvSpPr>
          <p:nvPr>
            <p:ph idx="1"/>
          </p:nvPr>
        </p:nvSpPr>
        <p:spPr>
          <a:xfrm>
            <a:off x="228600" y="1905000"/>
            <a:ext cx="8839200" cy="4876800"/>
          </a:xfrm>
        </p:spPr>
        <p:txBody>
          <a:bodyPr/>
          <a:lstStyle/>
          <a:p>
            <a:pPr algn="just"/>
            <a:r>
              <a:rPr lang="fa-IR" sz="2600" b="1" dirty="0" smtClean="0">
                <a:solidFill>
                  <a:schemeClr val="accent2">
                    <a:lumMod val="60000"/>
                    <a:lumOff val="40000"/>
                  </a:schemeClr>
                </a:solidFill>
                <a:cs typeface="B Titr" pitchFamily="2" charset="-78"/>
              </a:rPr>
              <a:t>برای سنجش فرضیه های کیفی از آمار ناپارامتری استفاده می کنیم</a:t>
            </a:r>
            <a:endParaRPr lang="en-US" sz="2600" b="1" dirty="0" smtClean="0">
              <a:solidFill>
                <a:schemeClr val="accent2">
                  <a:lumMod val="60000"/>
                  <a:lumOff val="40000"/>
                </a:schemeClr>
              </a:solidFill>
              <a:cs typeface="B Titr" pitchFamily="2" charset="-78"/>
            </a:endParaRPr>
          </a:p>
          <a:p>
            <a:pPr algn="just"/>
            <a:endParaRPr lang="fa-IR" sz="1600" b="1" dirty="0" smtClean="0">
              <a:cs typeface="B Titr" pitchFamily="2" charset="-78"/>
            </a:endParaRPr>
          </a:p>
          <a:p>
            <a:pPr algn="just"/>
            <a:r>
              <a:rPr lang="fa-IR" sz="2600" b="1" dirty="0" smtClean="0">
                <a:cs typeface="B Titr" pitchFamily="2" charset="-78"/>
              </a:rPr>
              <a:t>آزمون های مرتبط با آمار ناپارمتری از برخی ویژگی های توزیع جامعه مستقل هستند از این رو آزمون های مزبور را توزیع آزاد  می نامند</a:t>
            </a:r>
            <a:endParaRPr lang="en-US" sz="2600" b="1" dirty="0" smtClean="0">
              <a:cs typeface="B Titr" pitchFamily="2" charset="-78"/>
            </a:endParaRPr>
          </a:p>
          <a:p>
            <a:pPr algn="just"/>
            <a:endParaRPr lang="fa-IR" sz="1200" b="1" dirty="0" smtClean="0">
              <a:cs typeface="B Titr" pitchFamily="2" charset="-78"/>
            </a:endParaRPr>
          </a:p>
          <a:p>
            <a:pPr algn="just"/>
            <a:r>
              <a:rPr lang="fa-IR" sz="2600" b="1" dirty="0" smtClean="0">
                <a:solidFill>
                  <a:srgbClr val="FF0000"/>
                </a:solidFill>
                <a:cs typeface="B Titr" pitchFamily="2" charset="-78"/>
              </a:rPr>
              <a:t>در این نوع آمار ، رتبه ها یا علائم جایگزین اندازه گیریهای کمی می شود وبرخی آزمون فرض های متغیرهای اقلیمی اسمی و رتبه ای تنها به کمک فنون ناپارامتری انجام پذیر است.</a:t>
            </a:r>
            <a:endParaRPr lang="en-US" sz="2600" b="1" dirty="0" smtClean="0">
              <a:solidFill>
                <a:srgbClr val="FF0000"/>
              </a:solidFill>
              <a:cs typeface="B Titr" pitchFamily="2" charset="-78"/>
            </a:endParaRPr>
          </a:p>
          <a:p>
            <a:pPr algn="just"/>
            <a:endParaRPr lang="fa-IR" sz="1400" b="1" dirty="0" smtClean="0">
              <a:solidFill>
                <a:srgbClr val="FF0000"/>
              </a:solidFill>
              <a:cs typeface="B Titr" pitchFamily="2" charset="-78"/>
            </a:endParaRPr>
          </a:p>
          <a:p>
            <a:pPr algn="just"/>
            <a:r>
              <a:rPr lang="fa-IR" sz="2600" b="1" dirty="0" smtClean="0">
                <a:cs typeface="B Titr" pitchFamily="2" charset="-78"/>
              </a:rPr>
              <a:t> </a:t>
            </a:r>
            <a:r>
              <a:rPr lang="fa-IR" sz="2600" b="1" dirty="0" smtClean="0">
                <a:solidFill>
                  <a:schemeClr val="accent2">
                    <a:lumMod val="60000"/>
                    <a:lumOff val="40000"/>
                  </a:schemeClr>
                </a:solidFill>
                <a:cs typeface="B Titr" pitchFamily="2" charset="-78"/>
              </a:rPr>
              <a:t>برای مثال رتبه بندی سالها یا شهرها بر اساس میزان سرما ،بارش ویا تعداد روزهای یخبندان ، محاسبه رابطه آن با رتبه عناصر یا سایر عوامل اقلیمی از کاربردهای آمار ناپارمتری در اقلیم شناسی محسوب می شود</a:t>
            </a:r>
          </a:p>
          <a:p>
            <a:pPr marL="0" indent="0">
              <a:buNone/>
            </a:pPr>
            <a:endParaRPr lang="fa-IR" sz="2800" dirty="0" smtClean="0"/>
          </a:p>
          <a:p>
            <a:endParaRPr lang="en-US" sz="2800" dirty="0"/>
          </a:p>
        </p:txBody>
      </p:sp>
    </p:spTree>
    <p:extLst>
      <p:ext uri="{BB962C8B-B14F-4D97-AF65-F5344CB8AC3E}">
        <p14:creationId xmlns:p14="http://schemas.microsoft.com/office/powerpoint/2010/main" val="109252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ساختار اقيانوس</Template>
  <TotalTime>456</TotalTime>
  <Words>4702</Words>
  <Application>Microsoft Office PowerPoint</Application>
  <PresentationFormat>On-screen Show (4:3)</PresentationFormat>
  <Paragraphs>212</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Ocean</vt:lpstr>
      <vt:lpstr>بسم الله الرحمن الرحیم</vt:lpstr>
      <vt:lpstr>منابع و ماخذ :</vt:lpstr>
      <vt:lpstr>تعریف آمار (statistic)</vt:lpstr>
      <vt:lpstr>تقسیمات دانش آمار</vt:lpstr>
      <vt:lpstr>آمار توصیفی (deccriptive statistics)</vt:lpstr>
      <vt:lpstr>آمار استنباطی یا تحلیلی (Inferential Statistics)</vt:lpstr>
      <vt:lpstr>نتیجه گیری</vt:lpstr>
      <vt:lpstr>آمارپارامتری (Parametric Statistics)</vt:lpstr>
      <vt:lpstr>آمار ناپارمتری (Non – Parametric Statistics)</vt:lpstr>
      <vt:lpstr>آمار یک متغیره (Univariate statistics)</vt:lpstr>
      <vt:lpstr>آمار چند متغیره (Multivariate Statistics)</vt:lpstr>
      <vt:lpstr>آمار چند متغیره</vt:lpstr>
      <vt:lpstr>اقلیم</vt:lpstr>
      <vt:lpstr>اقلیم</vt:lpstr>
      <vt:lpstr>اقلیم</vt:lpstr>
      <vt:lpstr>اقلیم شناسی آماری (Statistical climatology)</vt:lpstr>
      <vt:lpstr>مهم ترین رویكردهای اقلیم شناسی آماری </vt:lpstr>
      <vt:lpstr>مهم ترین رویكردهای اقلیم شناسی آماری </vt:lpstr>
      <vt:lpstr>مهم ترین رویكردهای اقلیم شناسی آماری </vt:lpstr>
      <vt:lpstr>مهم ترین رویكردهای اقلیم شناسی آماری </vt:lpstr>
      <vt:lpstr>مهم ترین رویكردهای اقلیم شناسی آماری </vt:lpstr>
      <vt:lpstr>مهم ترین رویكردهای اقلیم شناسی آماری </vt:lpstr>
      <vt:lpstr>مهم ترین رویكردهای اقلیم شناسی آماری </vt:lpstr>
      <vt:lpstr>مهم ترین رویكردهای اقلیم شناسی آماری </vt:lpstr>
      <vt:lpstr>مهم ترین رویكردهای اقلیم شناسی آماری </vt:lpstr>
      <vt:lpstr>جمع بندی در قالب یک مثال ساده اقلیمی</vt:lpstr>
      <vt:lpstr>انواع متغیرهای اقلیمی</vt:lpstr>
      <vt:lpstr>انواع متغیرهای اقلیمی</vt:lpstr>
      <vt:lpstr>انواع متغیرهای اقلیمی</vt:lpstr>
      <vt:lpstr>انواع متغیرهای اقلیمی</vt:lpstr>
      <vt:lpstr>حالات متغیرهای اقلیمی</vt:lpstr>
      <vt:lpstr>انواع متغیرهای اقلیمی</vt:lpstr>
      <vt:lpstr>انواع متغیرهای اقلیمی</vt:lpstr>
      <vt:lpstr>انواع متغیرهای اقلیمی</vt:lpstr>
      <vt:lpstr>انواع متغیرهای اقلیمی</vt:lpstr>
      <vt:lpstr>انواع متغیرهای اقلیمی</vt:lpstr>
      <vt:lpstr>انواع متغیرهای ارتباطي</vt:lpstr>
      <vt:lpstr>انواع متغیرهای ارتباطي</vt:lpstr>
      <vt:lpstr>انواع متغیرهای اقلیمی</vt:lpstr>
      <vt:lpstr>انواع متغیرهای اقلیمی</vt:lpstr>
      <vt:lpstr> منابع اطلاعات و داده های اقلیمی</vt:lpstr>
      <vt:lpstr>منابع اطلاعات و داده های اقلیمی</vt:lpstr>
      <vt:lpstr>نمایش مشاهدات و متغیرها اقلیمی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ALMAS</dc:creator>
  <cp:lastModifiedBy>ALMAS</cp:lastModifiedBy>
  <cp:revision>144</cp:revision>
  <dcterms:created xsi:type="dcterms:W3CDTF">2013-09-16T18:43:05Z</dcterms:created>
  <dcterms:modified xsi:type="dcterms:W3CDTF">2013-09-30T20:39:55Z</dcterms:modified>
</cp:coreProperties>
</file>