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3">
  <p:sldMasterIdLst>
    <p:sldMasterId id="2147483792" r:id="rId1"/>
  </p:sldMasterIdLst>
  <p:sldIdLst>
    <p:sldId id="279" r:id="rId2"/>
    <p:sldId id="269" r:id="rId3"/>
    <p:sldId id="266" r:id="rId4"/>
    <p:sldId id="259" r:id="rId5"/>
    <p:sldId id="260" r:id="rId6"/>
    <p:sldId id="265" r:id="rId7"/>
    <p:sldId id="267" r:id="rId8"/>
    <p:sldId id="280" r:id="rId9"/>
    <p:sldId id="256" r:id="rId10"/>
    <p:sldId id="257" r:id="rId11"/>
    <p:sldId id="258" r:id="rId12"/>
    <p:sldId id="268" r:id="rId13"/>
    <p:sldId id="270" r:id="rId14"/>
    <p:sldId id="272" r:id="rId15"/>
    <p:sldId id="273" r:id="rId16"/>
    <p:sldId id="275" r:id="rId17"/>
    <p:sldId id="274" r:id="rId18"/>
    <p:sldId id="277" r:id="rId19"/>
    <p:sldId id="276" r:id="rId20"/>
    <p:sldId id="278" r:id="rId21"/>
    <p:sldId id="281" r:id="rId22"/>
    <p:sldId id="282" r:id="rId23"/>
    <p:sldId id="283" r:id="rId24"/>
    <p:sldId id="284" r:id="rId25"/>
    <p:sldId id="285" r:id="rId26"/>
    <p:sldId id="286"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579" autoAdjust="0"/>
  </p:normalViewPr>
  <p:slideViewPr>
    <p:cSldViewPr>
      <p:cViewPr varScale="1">
        <p:scale>
          <a:sx n="67" d="100"/>
          <a:sy n="67" d="100"/>
        </p:scale>
        <p:origin x="-147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48826A9-98A7-445B-AC38-D77D71205DDF}" type="datetimeFigureOut">
              <a:rPr lang="en-US" smtClean="0"/>
              <a:pPr/>
              <a:t>2/25/2014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67A077-33F9-4BB1-A35D-634514888B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826A9-98A7-445B-AC38-D77D71205DDF}"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A077-33F9-4BB1-A35D-634514888B4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826A9-98A7-445B-AC38-D77D71205DDF}"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A077-33F9-4BB1-A35D-634514888B4B}"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8826A9-98A7-445B-AC38-D77D71205DDF}"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A077-33F9-4BB1-A35D-634514888B4B}"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8826A9-98A7-445B-AC38-D77D71205DDF}"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7A077-33F9-4BB1-A35D-634514888B4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8826A9-98A7-445B-AC38-D77D71205DDF}"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7A077-33F9-4BB1-A35D-634514888B4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8826A9-98A7-445B-AC38-D77D71205DDF}" type="datetimeFigureOut">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7A077-33F9-4BB1-A35D-634514888B4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48826A9-98A7-445B-AC38-D77D71205DDF}" type="datetimeFigureOut">
              <a:rPr lang="en-US" smtClean="0"/>
              <a:pPr/>
              <a:t>2/25/2014</a:t>
            </a:fld>
            <a:endParaRPr lang="en-US"/>
          </a:p>
        </p:txBody>
      </p:sp>
      <p:sp>
        <p:nvSpPr>
          <p:cNvPr id="8" name="Slide Number Placeholder 7"/>
          <p:cNvSpPr>
            <a:spLocks noGrp="1"/>
          </p:cNvSpPr>
          <p:nvPr>
            <p:ph type="sldNum" sz="quarter" idx="11"/>
          </p:nvPr>
        </p:nvSpPr>
        <p:spPr/>
        <p:txBody>
          <a:bodyPr/>
          <a:lstStyle/>
          <a:p>
            <a:fld id="{6D67A077-33F9-4BB1-A35D-634514888B4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826A9-98A7-445B-AC38-D77D71205DDF}"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7A077-33F9-4BB1-A35D-634514888B4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8826A9-98A7-445B-AC38-D77D71205DDF}"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D67A077-33F9-4BB1-A35D-634514888B4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48826A9-98A7-445B-AC38-D77D71205DDF}"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7A077-33F9-4BB1-A35D-634514888B4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48826A9-98A7-445B-AC38-D77D71205DDF}" type="datetimeFigureOut">
              <a:rPr lang="en-US" smtClean="0"/>
              <a:pPr/>
              <a:t>2/25/2014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D67A077-33F9-4BB1-A35D-634514888B4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dsm.org.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climate.mihanblog.com/post/92"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climate.mihanblog.com/post/76"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04800" y="1371600"/>
            <a:ext cx="8458200" cy="3276600"/>
          </a:xfrm>
          <a:prstGeom prst="rect">
            <a:avLst/>
          </a:prstGeom>
        </p:spPr>
        <p:style>
          <a:lnRef idx="1">
            <a:schemeClr val="accent2"/>
          </a:lnRef>
          <a:fillRef idx="2">
            <a:schemeClr val="accent2"/>
          </a:fillRef>
          <a:effectRef idx="1">
            <a:schemeClr val="accent2"/>
          </a:effectRef>
          <a:fontRef idx="minor">
            <a:schemeClr val="dk1"/>
          </a:fontRef>
        </p:style>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lang="fa-IR" sz="5400" b="1" dirty="0" smtClean="0">
              <a:solidFill>
                <a:schemeClr val="bg1"/>
              </a:solidFill>
              <a:latin typeface="IranNastaliq" pitchFamily="18" charset="0"/>
              <a:cs typeface="IranNastaliq"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r>
              <a:rPr lang="fa-IR" sz="4300" b="1" dirty="0" smtClean="0">
                <a:solidFill>
                  <a:schemeClr val="bg1"/>
                </a:solidFill>
                <a:latin typeface="IranNastaliq" pitchFamily="18" charset="0"/>
                <a:cs typeface="B Titr" pitchFamily="2" charset="-78"/>
              </a:rPr>
              <a:t>جه</a:t>
            </a:r>
            <a:r>
              <a:rPr kumimoji="0" lang="fa-IR" sz="4300" b="1" i="0" u="none" strike="noStrike" kern="1200" cap="none" spc="0" normalizeH="0" baseline="0" noProof="0" dirty="0" smtClean="0">
                <a:ln>
                  <a:noFill/>
                </a:ln>
                <a:solidFill>
                  <a:schemeClr val="bg1"/>
                </a:solidFill>
                <a:effectLst/>
                <a:uLnTx/>
                <a:uFillTx/>
                <a:latin typeface="IranNastaliq" pitchFamily="18" charset="0"/>
                <a:cs typeface="B Titr" pitchFamily="2" charset="-78"/>
              </a:rPr>
              <a:t>ان قرآن مصور است كه در آن آيه هابه جای آنکه بنشینند ايستاده اند ،پس بيا</a:t>
            </a:r>
            <a:r>
              <a:rPr lang="fa-IR" sz="4300" b="1" smtClean="0">
                <a:solidFill>
                  <a:schemeClr val="bg1"/>
                </a:solidFill>
                <a:latin typeface="IranNastaliq" pitchFamily="18" charset="0"/>
                <a:cs typeface="B Titr" pitchFamily="2" charset="-78"/>
              </a:rPr>
              <a:t>ید</a:t>
            </a:r>
            <a:r>
              <a:rPr kumimoji="0" lang="fa-IR" sz="4300" b="1" i="0" u="none" strike="noStrike" kern="1200" cap="none" spc="0" normalizeH="0" baseline="0" noProof="0" smtClean="0">
                <a:ln>
                  <a:noFill/>
                </a:ln>
                <a:solidFill>
                  <a:schemeClr val="bg1"/>
                </a:solidFill>
                <a:effectLst/>
                <a:uLnTx/>
                <a:uFillTx/>
                <a:latin typeface="IranNastaliq" pitchFamily="18" charset="0"/>
                <a:cs typeface="B Titr" pitchFamily="2" charset="-78"/>
              </a:rPr>
              <a:t> </a:t>
            </a:r>
            <a:r>
              <a:rPr kumimoji="0" lang="fa-IR" sz="4300" b="1" i="0" u="none" strike="noStrike" kern="1200" cap="none" spc="0" normalizeH="0" baseline="0" noProof="0" dirty="0" smtClean="0">
                <a:ln>
                  <a:noFill/>
                </a:ln>
                <a:solidFill>
                  <a:schemeClr val="bg1"/>
                </a:solidFill>
                <a:effectLst/>
                <a:uLnTx/>
                <a:uFillTx/>
                <a:latin typeface="IranNastaliq" pitchFamily="18" charset="0"/>
                <a:cs typeface="B Titr" pitchFamily="2" charset="-78"/>
              </a:rPr>
              <a:t>تا باهم جهان را تلاوت كنيم</a:t>
            </a:r>
            <a:endParaRPr kumimoji="0" lang="en-US" sz="4300" b="1" i="0" u="none" strike="noStrike" kern="1200" cap="none" spc="0" normalizeH="0" baseline="0" noProof="0" dirty="0" smtClean="0">
              <a:ln>
                <a:noFill/>
              </a:ln>
              <a:solidFill>
                <a:schemeClr val="bg1"/>
              </a:solidFill>
              <a:effectLst/>
              <a:uLnTx/>
              <a:uFillTx/>
              <a:latin typeface="IranNastaliq" pitchFamily="18" charset="0"/>
              <a:cs typeface="B Titr" pitchFamily="2" charset="-78"/>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dk1"/>
              </a:solidFill>
              <a:effectLst/>
              <a:uLnTx/>
              <a:uFillTx/>
              <a:latin typeface="IranNastaliq" pitchFamily="18" charset="0"/>
              <a:ea typeface="+mn-ea"/>
              <a:cs typeface="IranNastaliq" pitchFamily="18" charset="0"/>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457200"/>
            <a:ext cx="8610600"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اینكار به این دلیل انجام می شود كه مدل های گردش عمومی نمی توانند به خوبی اقلیم محلی را مانند دیدبانی شبیه سازی نمایند؛‌ لذا مقایسه این دو باهم قبل از نرمالیزه كردن می تواند موجب همبستگی های غیرمعقول گردد.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متغیرهای پیش بینی كننده اطلاعات مربوط به حالت بزرگ مقیاس جو را فراهم می كنند؛‌ در حالیكه متغیرهای پیش بینی شوند حالت جو را در مقیاس نقطه ای/ محلی مشخص می كنند.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فرآیند ریزمقیاس نمایی آماری در این مدل طی مراحل زیر انجام می شود:</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1-بررسی اولیه توانمندی ریزمقیاس نمایی توسط متغیرهای پیش بینی كننده / بزرگ مقیاس،</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2-واسنجی مدل ریزمقیاس نمایی. متغیرهای بزرگ مقیاس معرفی شده در مرحله 1،‌ برای تعیین روابط همبستگی خطی چند متغیره استفاده می شوند. </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p>
            <a:pPr lvl="0" algn="justLow" rtl="1" eaLnBrk="0" fontAlgn="base" hangingPunct="0">
              <a:spcBef>
                <a:spcPct val="0"/>
              </a:spcBef>
              <a:spcAft>
                <a:spcPct val="0"/>
              </a:spcAft>
            </a:pP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مقیاس زمانی مدل های آماری طراحی شده در این مرحله می توانند ماهانه،‌</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فصلی و یا سالانه باشند. واریانس و خطای استاندارد مدل مشخص می شوند،</a:t>
            </a:r>
            <a:endParaRPr lang="en-US" sz="1200" dirty="0" smtClean="0">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0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2800" dirty="0" smtClean="0">
              <a:latin typeface="Times New Roman" pitchFamily="18"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Times New Roman" pitchFamily="18"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lang="fa-IR" sz="2800" dirty="0" smtClean="0">
              <a:latin typeface="Times New Roman" pitchFamily="18"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Times New Roman" pitchFamily="18"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ver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33400" y="3352800"/>
            <a:ext cx="82296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fa-IR" sz="2800" b="1" dirty="0" smtClean="0">
                <a:solidFill>
                  <a:srgbClr val="FFFF00"/>
                </a:solidFill>
                <a:latin typeface="Times New Roman" pitchFamily="18" charset="0"/>
                <a:ea typeface="Times New Roman" pitchFamily="18" charset="0"/>
                <a:cs typeface="B Nazanin" pitchFamily="2" charset="-78"/>
              </a:rPr>
              <a:t>برخی از متغیرهای  پیش بینی كنننده/ بزرگ مقیاس مدل های گردش عمومی مورد استفاده در مدل </a:t>
            </a:r>
            <a:r>
              <a:rPr lang="en-US" sz="2800" b="1" dirty="0" smtClean="0">
                <a:solidFill>
                  <a:srgbClr val="FFFF00"/>
                </a:solidFill>
                <a:latin typeface="Times New Roman" pitchFamily="18" charset="0"/>
                <a:ea typeface="Times New Roman" pitchFamily="18" charset="0"/>
                <a:cs typeface="B Nazanin" pitchFamily="2" charset="-78"/>
              </a:rPr>
              <a:t>SDSM</a:t>
            </a:r>
            <a:r>
              <a:rPr lang="fa-IR" sz="2800" b="1" dirty="0" smtClean="0">
                <a:solidFill>
                  <a:srgbClr val="FFFF00"/>
                </a:solidFill>
                <a:latin typeface="Times New Roman" pitchFamily="18" charset="0"/>
                <a:ea typeface="Times New Roman" pitchFamily="18" charset="0"/>
                <a:cs typeface="B Nazanin" pitchFamily="2" charset="-78"/>
              </a:rPr>
              <a:t> عبارتند از:</a:t>
            </a:r>
            <a:endParaRPr lang="en-US" sz="2800" b="1" dirty="0" smtClean="0">
              <a:solidFill>
                <a:srgbClr val="FFFF00"/>
              </a:solidFill>
              <a:latin typeface="Times New Roman" pitchFamily="18"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lang="fa-IR" sz="2000" b="1" dirty="0" smtClean="0">
                <a:latin typeface="Times New Roman" pitchFamily="18" charset="0"/>
                <a:ea typeface="Times New Roman" pitchFamily="18" charset="0"/>
                <a:cs typeface="B Nazanin" pitchFamily="2" charset="-78"/>
              </a:rPr>
              <a:t>دمای 2 متری، فشار سطح متوسط دریا، ارتفاع ‍ژئوپتانسیلی 500 میلیباری، ارتفاع ژئوپتانسیلی سطح 850 میلیباری،‌رطوبت نسبی مجاور سطح زمین،‌رطوبت نسبی سطح 500 میلیباری،‌رطوبت نسبی سطح 850 میلیباری،‌ رطوبت ویژه مجاور سطح زمین،‌ رطوبت ویژه سطح 500 میلیباری، رطوبت ویژه سطح 850 میلیباری،‌ سرعت باد زمینگرد، تاوایی، مولفه</a:t>
            </a:r>
            <a:r>
              <a:rPr lang="en-US" sz="2000" b="1" dirty="0" smtClean="0">
                <a:latin typeface="Times New Roman" pitchFamily="18" charset="0"/>
                <a:ea typeface="Times New Roman" pitchFamily="18" charset="0"/>
                <a:cs typeface="B Nazanin" pitchFamily="2" charset="-78"/>
              </a:rPr>
              <a:t>  </a:t>
            </a:r>
            <a:r>
              <a:rPr lang="fa-IR" sz="2000" b="1" dirty="0" smtClean="0">
                <a:latin typeface="Times New Roman" pitchFamily="18" charset="0"/>
                <a:ea typeface="Times New Roman" pitchFamily="18" charset="0"/>
                <a:cs typeface="B Nazanin" pitchFamily="2" charset="-78"/>
              </a:rPr>
              <a:t>مداری باد،‌مولفه نصف النهاری باد، واگرایی و سمت باد. از بین متغیرهای فوق فقط متغیر سمت باد نرمالیزه نمی شود</a:t>
            </a:r>
            <a:r>
              <a:rPr lang="en-US" sz="2000" b="1" dirty="0" smtClean="0">
                <a:latin typeface="Times New Roman" pitchFamily="18" charset="0"/>
                <a:ea typeface="Times New Roman" pitchFamily="18" charset="0"/>
                <a:cs typeface="B Nazanin" pitchFamily="2" charset="-78"/>
              </a:rPr>
              <a:t>. </a:t>
            </a:r>
          </a:p>
        </p:txBody>
      </p:sp>
      <p:sp>
        <p:nvSpPr>
          <p:cNvPr id="4" name="Rectangle 3"/>
          <p:cNvSpPr/>
          <p:nvPr/>
        </p:nvSpPr>
        <p:spPr>
          <a:xfrm>
            <a:off x="609600" y="152400"/>
            <a:ext cx="8229600" cy="3724096"/>
          </a:xfrm>
          <a:prstGeom prst="rect">
            <a:avLst/>
          </a:prstGeom>
        </p:spPr>
        <p:txBody>
          <a:bodyPr wrap="square">
            <a:spAutoFit/>
          </a:bodyPr>
          <a:lstStyle/>
          <a:p>
            <a:pPr lvl="0" algn="justLow" rtl="1" eaLnBrk="0" fontAlgn="base" hangingPunct="0">
              <a:spcBef>
                <a:spcPct val="0"/>
              </a:spcBef>
              <a:spcAft>
                <a:spcPct val="0"/>
              </a:spcAft>
            </a:pPr>
            <a:r>
              <a:rPr lang="fa-IR" sz="2000" b="1" dirty="0" smtClean="0">
                <a:latin typeface="Times New Roman" pitchFamily="18" charset="0"/>
                <a:ea typeface="Times New Roman" pitchFamily="18" charset="0"/>
                <a:cs typeface="B Nazanin" pitchFamily="2" charset="-78"/>
              </a:rPr>
              <a:t>3-تولید چندین سری از وضعیت جاری اقلیم با استفاده از پیش بینی كننده های مشاهداتی. بلافاصله بعد از اینكه مدل آماری طراحی شد، می توان انرا ارزیابی كرد. مولفه تصادفی </a:t>
            </a:r>
            <a:r>
              <a:rPr lang="en-US" sz="2000" b="1" dirty="0" smtClean="0">
                <a:latin typeface="Times New Roman" pitchFamily="18" charset="0"/>
                <a:ea typeface="Times New Roman" pitchFamily="18" charset="0"/>
                <a:cs typeface="B Nazanin" pitchFamily="2" charset="-78"/>
              </a:rPr>
              <a:t>SDSM</a:t>
            </a:r>
            <a:r>
              <a:rPr lang="fa-IR" sz="2000" b="1" dirty="0" smtClean="0">
                <a:latin typeface="Times New Roman" pitchFamily="18" charset="0"/>
                <a:ea typeface="Times New Roman" pitchFamily="18" charset="0"/>
                <a:cs typeface="B Nazanin" pitchFamily="2" charset="-78"/>
              </a:rPr>
              <a:t> می تواند به شما در تولید سری های مختلفی از داده های شبیه سازی شده (تا 100 سری) كه دارای مشخصات آماری یكسانی هستند، كمك نماید؛ اما مقادیر روزانه هر سری با همدیگر متفاوت می باشد،</a:t>
            </a:r>
          </a:p>
          <a:p>
            <a:pPr lvl="0" algn="justLow" rtl="1" eaLnBrk="0" fontAlgn="base" hangingPunct="0">
              <a:spcBef>
                <a:spcPct val="0"/>
              </a:spcBef>
              <a:spcAft>
                <a:spcPct val="0"/>
              </a:spcAft>
            </a:pPr>
            <a:r>
              <a:rPr lang="fa-IR" sz="2000" b="1" dirty="0" smtClean="0">
                <a:latin typeface="Times New Roman" pitchFamily="18" charset="0"/>
                <a:ea typeface="Times New Roman" pitchFamily="18" charset="0"/>
                <a:cs typeface="B Nazanin" pitchFamily="2" charset="-78"/>
              </a:rPr>
              <a:t> 4-تولید سری های مختلفی از داده های هواشناسی با استفاده از متغیرهای پیش بینی كننده </a:t>
            </a:r>
            <a:r>
              <a:rPr lang="en-US" sz="2000" b="1" dirty="0" smtClean="0">
                <a:latin typeface="Times New Roman" pitchFamily="18" charset="0"/>
                <a:ea typeface="Times New Roman" pitchFamily="18" charset="0"/>
                <a:cs typeface="B Nazanin" pitchFamily="2" charset="-78"/>
              </a:rPr>
              <a:t>GCM</a:t>
            </a:r>
            <a:r>
              <a:rPr lang="fa-IR" sz="2000" b="1" dirty="0" smtClean="0">
                <a:latin typeface="Times New Roman" pitchFamily="18" charset="0"/>
                <a:ea typeface="Times New Roman" pitchFamily="18" charset="0"/>
                <a:cs typeface="B Nazanin" pitchFamily="2" charset="-78"/>
              </a:rPr>
              <a:t> . این سری داده ها با استفاده از روابط آماری رگرسیون خطی چند متغیره حاصل از مرحله دوم بدست می آیند،</a:t>
            </a:r>
            <a:endParaRPr lang="en-US" sz="2000" b="1" dirty="0" smtClean="0">
              <a:latin typeface="Times New Roman" pitchFamily="18" charset="0"/>
              <a:ea typeface="Times New Roman" pitchFamily="18" charset="0"/>
              <a:cs typeface="B Nazanin" pitchFamily="2" charset="-78"/>
            </a:endParaRPr>
          </a:p>
          <a:p>
            <a:pPr lvl="0" algn="justLow" rtl="1" eaLnBrk="0" fontAlgn="base" hangingPunct="0">
              <a:spcBef>
                <a:spcPct val="0"/>
              </a:spcBef>
              <a:spcAft>
                <a:spcPct val="0"/>
              </a:spcAft>
            </a:pPr>
            <a:r>
              <a:rPr lang="fa-IR" sz="2000" b="1" dirty="0" smtClean="0">
                <a:latin typeface="Times New Roman" pitchFamily="18" charset="0"/>
                <a:ea typeface="Times New Roman" pitchFamily="18" charset="0"/>
                <a:cs typeface="B Nazanin" pitchFamily="2" charset="-78"/>
              </a:rPr>
              <a:t>5-مرحله نهایی آنالیز داده های پیش بینی شده (سناریوهای  تغییر اقلیم) و مشاهداتی می باشد. در این مرحله مشخصات آماری سناریوی تغییر اقلیم را می توان با رفتار مشاهداتی ایستگاه مقایسه و مورد تجزیه و تحلیل قرار داد. </a:t>
            </a:r>
          </a:p>
          <a:p>
            <a:pPr lvl="0" algn="justLow" rtl="1" eaLnBrk="0" fontAlgn="base" hangingPunct="0">
              <a:spcBef>
                <a:spcPct val="0"/>
              </a:spcBef>
              <a:spcAft>
                <a:spcPct val="0"/>
              </a:spcAft>
            </a:pPr>
            <a:endParaRPr lang="fa-IR" b="1" dirty="0" smtClean="0">
              <a:latin typeface="Times New Roman" pitchFamily="18" charset="0"/>
              <a:ea typeface="Times New Roman" pitchFamily="18" charset="0"/>
              <a:cs typeface="B Nazanin" pitchFamily="2" charset="-78"/>
            </a:endParaRPr>
          </a:p>
          <a:p>
            <a:pPr lvl="0" algn="justLow" rtl="1" eaLnBrk="0" fontAlgn="base" hangingPunct="0">
              <a:spcBef>
                <a:spcPct val="0"/>
              </a:spcBef>
              <a:spcAft>
                <a:spcPct val="0"/>
              </a:spcAft>
            </a:pPr>
            <a:endParaRPr lang="en-US" b="1" dirty="0" smtClean="0">
              <a:latin typeface="Times New Roman" pitchFamily="18" charset="0"/>
              <a:ea typeface="Times New Roman" pitchFamily="18" charset="0"/>
              <a:cs typeface="B Nazanin" pitchFamily="2" charset="-78"/>
            </a:endParaRPr>
          </a:p>
        </p:txBody>
      </p:sp>
    </p:spTree>
  </p:cSld>
  <p:clrMapOvr>
    <a:masterClrMapping/>
  </p:clrMapOvr>
  <p:transition spd="med">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pPr algn="ctr" rtl="1"/>
            <a:r>
              <a:rPr lang="fa-IR" sz="3200" dirty="0" smtClean="0">
                <a:cs typeface="B Nazanin" pitchFamily="2" charset="-78"/>
              </a:rPr>
              <a:t>مراحل کارنرم افزار </a:t>
            </a:r>
            <a:r>
              <a:rPr lang="en-US" sz="3200" dirty="0" smtClean="0">
                <a:cs typeface="B Nazanin" pitchFamily="2" charset="-78"/>
              </a:rPr>
              <a:t>SDSM</a:t>
            </a:r>
            <a:endParaRPr lang="en-US" sz="3200" dirty="0">
              <a:cs typeface="B Nazanin" pitchFamily="2" charset="-78"/>
            </a:endParaRPr>
          </a:p>
        </p:txBody>
      </p:sp>
      <p:sp>
        <p:nvSpPr>
          <p:cNvPr id="3" name="Content Placeholder 2"/>
          <p:cNvSpPr>
            <a:spLocks noGrp="1"/>
          </p:cNvSpPr>
          <p:nvPr>
            <p:ph idx="1"/>
          </p:nvPr>
        </p:nvSpPr>
        <p:spPr>
          <a:xfrm>
            <a:off x="381000" y="685801"/>
            <a:ext cx="8229600" cy="990600"/>
          </a:xfrm>
        </p:spPr>
        <p:txBody>
          <a:bodyPr/>
          <a:lstStyle/>
          <a:p>
            <a:pPr algn="r" rtl="1">
              <a:buNone/>
            </a:pPr>
            <a:r>
              <a:rPr lang="fa-IR" dirty="0" smtClean="0"/>
              <a:t>1) </a:t>
            </a:r>
            <a:r>
              <a:rPr lang="en-US" dirty="0" smtClean="0">
                <a:hlinkClick r:id="rId2"/>
              </a:rPr>
              <a:t>www.sdsm.org.uk</a:t>
            </a:r>
            <a:endParaRPr lang="en-US" dirty="0"/>
          </a:p>
        </p:txBody>
      </p:sp>
      <p:pic>
        <p:nvPicPr>
          <p:cNvPr id="1026" name="Picture 2" descr="C:\Users\Zahra\Desktop\SDM.png"/>
          <p:cNvPicPr>
            <a:picLocks noChangeAspect="1" noChangeArrowheads="1"/>
          </p:cNvPicPr>
          <p:nvPr/>
        </p:nvPicPr>
        <p:blipFill>
          <a:blip r:embed="rId3"/>
          <a:srcRect/>
          <a:stretch>
            <a:fillRect/>
          </a:stretch>
        </p:blipFill>
        <p:spPr bwMode="auto">
          <a:xfrm>
            <a:off x="762000" y="1219200"/>
            <a:ext cx="7924800" cy="5044785"/>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r" rtl="1"/>
            <a:r>
              <a:rPr lang="fa-IR" sz="2800" dirty="0" smtClean="0">
                <a:cs typeface="B Nazanin" pitchFamily="2" charset="-78"/>
              </a:rPr>
              <a:t>2) نصب نرم افزار </a:t>
            </a:r>
            <a:endParaRPr lang="en-US" dirty="0">
              <a:cs typeface="B Nazanin" pitchFamily="2" charset="-78"/>
            </a:endParaRPr>
          </a:p>
        </p:txBody>
      </p:sp>
      <p:pic>
        <p:nvPicPr>
          <p:cNvPr id="3" name="Picture 2"/>
          <p:cNvPicPr/>
          <p:nvPr/>
        </p:nvPicPr>
        <p:blipFill>
          <a:blip r:embed="rId2"/>
          <a:srcRect/>
          <a:stretch>
            <a:fillRect/>
          </a:stretch>
        </p:blipFill>
        <p:spPr bwMode="auto">
          <a:xfrm>
            <a:off x="1295400" y="1752600"/>
            <a:ext cx="6934200" cy="40576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981200"/>
          </a:xfrm>
        </p:spPr>
        <p:txBody>
          <a:bodyPr>
            <a:noAutofit/>
          </a:bodyPr>
          <a:lstStyle/>
          <a:p>
            <a:pPr algn="r" rtl="1"/>
            <a:r>
              <a:rPr lang="fa-IR" sz="2800" dirty="0" smtClean="0">
                <a:cs typeface="B Nazanin" pitchFamily="2" charset="-78"/>
              </a:rPr>
              <a:t>منوهای </a:t>
            </a:r>
            <a:r>
              <a:rPr lang="en-US" sz="2800" dirty="0" smtClean="0">
                <a:cs typeface="B Nazanin" pitchFamily="2" charset="-78"/>
              </a:rPr>
              <a:t>SDSM</a:t>
            </a:r>
            <a:br>
              <a:rPr lang="en-US" sz="2800" dirty="0" smtClean="0">
                <a:cs typeface="B Nazanin" pitchFamily="2" charset="-78"/>
              </a:rPr>
            </a:br>
            <a:r>
              <a:rPr lang="fa-IR" sz="2800" dirty="0" smtClean="0">
                <a:cs typeface="B Nazanin" pitchFamily="2" charset="-78"/>
              </a:rPr>
              <a:t>قبل از شروع،</a:t>
            </a:r>
            <a:r>
              <a:rPr lang="en-US" sz="2800" dirty="0" smtClean="0">
                <a:cs typeface="B Nazanin" pitchFamily="2" charset="-78"/>
              </a:rPr>
              <a:t>  </a:t>
            </a:r>
            <a:r>
              <a:rPr lang="fa-IR" sz="2800" dirty="0" smtClean="0">
                <a:cs typeface="B Nazanin" pitchFamily="2" charset="-78"/>
              </a:rPr>
              <a:t>کاربر باید محدوده تاریخ، نوع و یکپارچگی تمام داده های ورودی را بررسی نماید</a:t>
            </a:r>
            <a:r>
              <a:rPr lang="en-US" sz="2800" dirty="0" smtClean="0">
                <a:cs typeface="B Nazanin" pitchFamily="2" charset="-78"/>
              </a:rPr>
              <a:t>.</a:t>
            </a:r>
            <a:r>
              <a:rPr lang="fa-IR" sz="2800" dirty="0" smtClean="0">
                <a:cs typeface="B Nazanin" pitchFamily="2" charset="-78"/>
              </a:rPr>
              <a:t> برای ایجاد محیط کار با کلیک بر روی نماد تنظیمات صفحه نمایش دسترسی می یابید</a:t>
            </a:r>
            <a:r>
              <a:rPr lang="en-US" sz="2400" dirty="0" smtClean="0"/>
              <a:t>.</a:t>
            </a:r>
            <a:br>
              <a:rPr lang="en-US" sz="2400" dirty="0" smtClean="0"/>
            </a:br>
            <a:endParaRPr lang="en-US" sz="2400" dirty="0"/>
          </a:p>
        </p:txBody>
      </p:sp>
      <p:pic>
        <p:nvPicPr>
          <p:cNvPr id="3" name="Picture 2"/>
          <p:cNvPicPr/>
          <p:nvPr/>
        </p:nvPicPr>
        <p:blipFill>
          <a:blip r:embed="rId2"/>
          <a:srcRect/>
          <a:stretch>
            <a:fillRect/>
          </a:stretch>
        </p:blipFill>
        <p:spPr bwMode="auto">
          <a:xfrm>
            <a:off x="990600" y="2514600"/>
            <a:ext cx="7391400" cy="4114800"/>
          </a:xfrm>
          <a:prstGeom prst="rect">
            <a:avLst/>
          </a:prstGeom>
          <a:noFill/>
          <a:ln w="9525">
            <a:noFill/>
            <a:miter lim="800000"/>
            <a:headEnd/>
            <a:tailEnd/>
          </a:ln>
        </p:spPr>
      </p:pic>
      <p:sp>
        <p:nvSpPr>
          <p:cNvPr id="5" name="Oval 4"/>
          <p:cNvSpPr/>
          <p:nvPr/>
        </p:nvSpPr>
        <p:spPr>
          <a:xfrm>
            <a:off x="4114800" y="2438400"/>
            <a:ext cx="762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304800" y="228600"/>
            <a:ext cx="86106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3 تنظیمات</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صفحه نمایش تنظیمات </a:t>
            </a:r>
            <a:r>
              <a:rPr kumimoji="0" lang="en-US"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SDSM</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تنظیمات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جهانی زیر موجود است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طول سال: </a:t>
            </a:r>
            <a:r>
              <a:rPr kumimoji="0" lang="fa-IR"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به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طور پیش فرض(366) بر روز 29 ماه فوریه هر چهار سال قرار دارد و باید داده های مشاهده ای استفاده شود</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جایگزین های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برای شماره های مختلف از روز در داده های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GCM</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وجود دارد. به عنوان مثال،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CGCM2</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و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CSIRO</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b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b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365  روز کامل و نه سال کبیسه دارند</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حالی که</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HadCM2</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و </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HadCM3</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سالهای مدل</a:t>
            </a:r>
            <a:r>
              <a:rPr lang="fa-IR" sz="1400" dirty="0" smtClean="0">
                <a:latin typeface="Calibri" pitchFamily="34" charset="0"/>
                <a:ea typeface="Calibri" pitchFamily="34" charset="0"/>
                <a:cs typeface="B Nazanin" pitchFamily="2" charset="-78"/>
              </a:rPr>
              <a:t> </a:t>
            </a:r>
            <a:r>
              <a:rPr kumimoji="0" lang="fa-IR" sz="1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متشکل از 360  روز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دارند.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عدم تنظیم صحیح این پارامتر می تواند به خطاهای سیستم منجر شود</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r>
            <a:b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b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شروع استاندارد داده/ پایان استاندارد داده:</a:t>
            </a:r>
            <a:endParaRPr kumimoji="0" lang="en-US" sz="1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به طور پیش فرض شروع و پایان تاریخ داده های ورودی تعیین شده است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 تاریخ در سراسر بهره برداری از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SDSM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ظاهر می شود، اما ممکن است از هر صفحه نمایش به روز شود</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آستانه رویداد</a:t>
            </a:r>
            <a:r>
              <a:rPr kumimoji="0" lang="en-US" sz="16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a:t>
            </a:r>
            <a:endParaRPr kumimoji="0" lang="en-US" sz="1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برای برخی از متغیرها مشخص کردن یک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آستانه</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رویداد لازم است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به عنوان مثال، هنگامی که مدل های بارش روزانه</a:t>
            </a:r>
            <a:r>
              <a:rPr kumimoji="0" lang="ar-SA" sz="14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اندازه گیری و کالیبراسیون می شوند، پارامتر ممکن است به </a:t>
            </a:r>
            <a:r>
              <a:rPr kumimoji="0" lang="en-US" sz="1600" b="0" i="0" u="none" strike="noStrike" cap="none" normalizeH="0" dirty="0" smtClean="0">
                <a:ln>
                  <a:noFill/>
                </a:ln>
                <a:solidFill>
                  <a:schemeClr val="tx1"/>
                </a:solidFill>
                <a:effectLst/>
                <a:latin typeface="Calibri" pitchFamily="34" charset="0"/>
                <a:ea typeface="Calibri" pitchFamily="34" charset="0"/>
                <a:cs typeface="B Nazanin" pitchFamily="2" charset="-78"/>
              </a:rPr>
              <a:t> </a:t>
            </a:r>
            <a:r>
              <a:rPr lang="fa-IR" sz="1600" dirty="0" smtClean="0">
                <a:latin typeface="Calibri" pitchFamily="34" charset="0"/>
                <a:ea typeface="Calibri" pitchFamily="34" charset="0"/>
                <a:cs typeface="B Nazanin" pitchFamily="2" charset="-78"/>
              </a:rPr>
              <a:t>0/3 میلی متر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روز به روز به عنوان ی بارانی خشک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مشخص</a:t>
            </a:r>
            <a:r>
              <a:rPr kumimoji="0" lang="fa-IR" sz="1600" b="0" i="0" u="none" strike="noStrike" cap="none" normalizeH="0" dirty="0" smtClean="0">
                <a:ln>
                  <a:noFill/>
                </a:ln>
                <a:solidFill>
                  <a:schemeClr val="tx1"/>
                </a:solidFill>
                <a:effectLst/>
                <a:latin typeface="Calibri" pitchFamily="34" charset="0"/>
                <a:ea typeface="Calibri" pitchFamily="34" charset="0"/>
                <a:cs typeface="B Nazanin" pitchFamily="2" charset="-78"/>
              </a:rPr>
              <a:t> میکنند</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شناسه داده ها</a:t>
            </a:r>
            <a:r>
              <a:rPr kumimoji="0" lang="en-US" sz="16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a:t>
            </a:r>
            <a:endParaRPr kumimoji="0" lang="en-US" sz="1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 سری کد </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به</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تمام داده های ورودی  اختصاص داده شده است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هر گاه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SDSM </a:t>
            </a:r>
            <a:r>
              <a:rPr kumimoji="0" lang="ar-SA"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با این کد مواجه گردد ارزش ان نادیده گرفته خواهد شد</a:t>
            </a: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شماره تصادفی داده</a:t>
            </a:r>
            <a:r>
              <a:rPr kumimoji="0" lang="fa-IR" sz="1600" b="1" i="0" u="none" strike="noStrike" cap="none" normalizeH="0" dirty="0" smtClean="0">
                <a:ln>
                  <a:noFill/>
                </a:ln>
                <a:solidFill>
                  <a:srgbClr val="FFFF00"/>
                </a:solidFill>
                <a:effectLst/>
                <a:latin typeface="Calibri" pitchFamily="34" charset="0"/>
                <a:ea typeface="Calibri" pitchFamily="34" charset="0"/>
                <a:cs typeface="B Nazanin" pitchFamily="2" charset="-78"/>
              </a:rPr>
              <a:t> ها</a:t>
            </a:r>
            <a:endParaRPr kumimoji="0" lang="en-US" sz="10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اطمینان می دهد که توالی تصادفی تولید شده توسط آب و هوا مولد (بخش7 )  ایجاد سناریو (بخش 11) متفاوت است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r>
            <a:b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br>
            <a:r>
              <a:rPr kumimoji="0" lang="fa-IR"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هر بار که مدل اجرا شده است</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marL="0" marR="0" lvl="0" indent="0" algn="justLow" defTabSz="914400" rtl="1" eaLnBrk="0" fontAlgn="base" latinLnBrk="0" hangingPunct="0">
              <a:lnSpc>
                <a:spcPct val="100000"/>
              </a:lnSpc>
              <a:spcBef>
                <a:spcPct val="0"/>
              </a:spcBef>
              <a:spcAft>
                <a:spcPct val="0"/>
              </a:spcAft>
              <a:buClrTx/>
              <a:buSzTx/>
              <a:buFontTx/>
              <a:buNone/>
              <a:tabLst/>
            </a:pPr>
            <a:endParaRPr lang="en-US" sz="1600" dirty="0" smtClean="0">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over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457200" y="304800"/>
            <a:ext cx="7924800" cy="6324600"/>
          </a:xfrm>
          <a:prstGeom prst="rect">
            <a:avLst/>
          </a:prstGeom>
          <a:noFill/>
          <a:ln w="9525">
            <a:noFill/>
            <a:miter lim="800000"/>
            <a:headEnd/>
            <a:tailEnd/>
          </a:ln>
        </p:spPr>
      </p:pic>
      <p:sp>
        <p:nvSpPr>
          <p:cNvPr id="5" name="Oval 4"/>
          <p:cNvSpPr/>
          <p:nvPr/>
        </p:nvSpPr>
        <p:spPr>
          <a:xfrm>
            <a:off x="1752600" y="1905000"/>
            <a:ext cx="9144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14400" y="403860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10200" y="2286000"/>
            <a:ext cx="1371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6600" y="685800"/>
            <a:ext cx="609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28600" y="228600"/>
            <a:ext cx="8610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2 </a:t>
            </a: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تنظیمات پیشرفته</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تنظیمات پیشرفته از صفحه نمایش تنظیمات با کلیک کردن بر روی کلمه  </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advanced  </a:t>
            </a: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بالای صفحه نمایش پیشرفته قابل دسترسی است</a:t>
            </a:r>
            <a:r>
              <a:rPr kumimoji="0" lang="en-US"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صفحه نمایش تنظیمات پیشرفته اجازه می دهد تا کاربر تنظیمات مدل ریز مقیاس نمایی را بیشتر تغییر و ذخیره نماید.</a:t>
            </a:r>
            <a:r>
              <a:rPr kumimoji="0" lang="fa-IR" sz="2000" b="1" i="0" u="none" strike="noStrike" cap="none" normalizeH="0" dirty="0" smtClean="0">
                <a:ln>
                  <a:noFill/>
                </a:ln>
                <a:solidFill>
                  <a:schemeClr val="tx1"/>
                </a:solidFill>
                <a:effectLst/>
                <a:latin typeface="Calibri" pitchFamily="34" charset="0"/>
                <a:ea typeface="Calibri" pitchFamily="34" charset="0"/>
                <a:cs typeface="B Nazanin" pitchFamily="2" charset="-78"/>
              </a:rPr>
              <a:t> </a:t>
            </a:r>
            <a:endParaRPr kumimoji="0" lang="en-US" sz="11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p:cNvPicPr/>
          <p:nvPr/>
        </p:nvPicPr>
        <p:blipFill>
          <a:blip r:embed="rId2"/>
          <a:srcRect/>
          <a:stretch>
            <a:fillRect/>
          </a:stretch>
        </p:blipFill>
        <p:spPr bwMode="auto">
          <a:xfrm>
            <a:off x="533400" y="1600200"/>
            <a:ext cx="7696200" cy="5029200"/>
          </a:xfrm>
          <a:prstGeom prst="rect">
            <a:avLst/>
          </a:prstGeom>
          <a:noFill/>
          <a:ln w="9525">
            <a:noFill/>
            <a:miter lim="800000"/>
            <a:headEnd/>
            <a:tailEnd/>
          </a:ln>
        </p:spPr>
      </p:pic>
      <p:sp>
        <p:nvSpPr>
          <p:cNvPr id="5" name="Rectangular Callout 4"/>
          <p:cNvSpPr/>
          <p:nvPr/>
        </p:nvSpPr>
        <p:spPr>
          <a:xfrm>
            <a:off x="304800" y="2819400"/>
            <a:ext cx="1600200" cy="91440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bg1"/>
                </a:solidFill>
                <a:cs typeface="B Zar" pitchFamily="2" charset="-78"/>
              </a:rPr>
              <a:t>نرمال بودن داده ها مشخص  شود</a:t>
            </a:r>
            <a:endParaRPr lang="en-US" b="1" dirty="0">
              <a:solidFill>
                <a:schemeClr val="bg1"/>
              </a:solidFill>
              <a:cs typeface="B Zar" pitchFamily="2" charset="-78"/>
            </a:endParaRPr>
          </a:p>
        </p:txBody>
      </p:sp>
      <p:sp>
        <p:nvSpPr>
          <p:cNvPr id="6" name="Rectangular Callout 5"/>
          <p:cNvSpPr/>
          <p:nvPr/>
        </p:nvSpPr>
        <p:spPr>
          <a:xfrm>
            <a:off x="3810000" y="2209800"/>
            <a:ext cx="1600200" cy="114300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bg1"/>
                </a:solidFill>
                <a:cs typeface="B Zar" pitchFamily="2" charset="-78"/>
              </a:rPr>
              <a:t>واریانس داده ها</a:t>
            </a:r>
            <a:endParaRPr lang="en-US" b="1" dirty="0">
              <a:solidFill>
                <a:schemeClr val="bg1"/>
              </a:solidFill>
              <a:cs typeface="B Zar" pitchFamily="2" charset="-78"/>
            </a:endParaRPr>
          </a:p>
        </p:txBody>
      </p:sp>
      <p:sp>
        <p:nvSpPr>
          <p:cNvPr id="9" name="Rectangular Callout 8"/>
          <p:cNvSpPr/>
          <p:nvPr/>
        </p:nvSpPr>
        <p:spPr>
          <a:xfrm>
            <a:off x="6781800" y="2743200"/>
            <a:ext cx="1600200" cy="91440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bg1"/>
                </a:solidFill>
                <a:cs typeface="B Zar" pitchFamily="2" charset="-78"/>
              </a:rPr>
              <a:t>انحراف معیار </a:t>
            </a:r>
            <a:endParaRPr lang="en-US" b="1" dirty="0">
              <a:solidFill>
                <a:schemeClr val="bg1"/>
              </a:solidFill>
              <a:cs typeface="B Zar" pitchFamily="2" charset="-78"/>
            </a:endParaRPr>
          </a:p>
        </p:txBody>
      </p:sp>
      <p:sp>
        <p:nvSpPr>
          <p:cNvPr id="10" name="Rectangular Callout 9"/>
          <p:cNvSpPr/>
          <p:nvPr/>
        </p:nvSpPr>
        <p:spPr>
          <a:xfrm>
            <a:off x="5334000" y="4419600"/>
            <a:ext cx="1600200" cy="914400"/>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b="1" dirty="0" smtClean="0">
                <a:solidFill>
                  <a:schemeClr val="bg1"/>
                </a:solidFill>
                <a:cs typeface="B Zar" pitchFamily="2" charset="-78"/>
              </a:rPr>
              <a:t>تنظیمات  فایل </a:t>
            </a:r>
            <a:endParaRPr lang="en-US" b="1" dirty="0">
              <a:solidFill>
                <a:schemeClr val="bg1"/>
              </a:solidFill>
              <a:cs typeface="B Zar" pitchFamily="2" charset="-78"/>
            </a:endParaRPr>
          </a:p>
        </p:txBody>
      </p:sp>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066800" y="228600"/>
            <a:ext cx="7543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4- کنترل کیفیت و تبدیل داده ها</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6858000" y="609600"/>
            <a:ext cx="1676400" cy="461665"/>
          </a:xfrm>
          <a:prstGeom prst="rect">
            <a:avLst/>
          </a:prstGeom>
        </p:spPr>
        <p:txBody>
          <a:bodyPr wrap="square">
            <a:spAutoFit/>
          </a:bodyPr>
          <a:lstStyle/>
          <a:p>
            <a:pPr algn="ctr" rtl="1"/>
            <a:r>
              <a:rPr lang="ar-SA" sz="2400" b="1" dirty="0" smtClean="0">
                <a:cs typeface="B Nazanin" pitchFamily="2" charset="-78"/>
              </a:rPr>
              <a:t>کنترل کیفیت</a:t>
            </a:r>
            <a:endParaRPr lang="en-US" sz="2400" dirty="0">
              <a:cs typeface="B Nazanin" pitchFamily="2" charset="-78"/>
            </a:endParaRPr>
          </a:p>
        </p:txBody>
      </p:sp>
      <p:sp>
        <p:nvSpPr>
          <p:cNvPr id="6" name="Rectangle 5"/>
          <p:cNvSpPr/>
          <p:nvPr/>
        </p:nvSpPr>
        <p:spPr>
          <a:xfrm>
            <a:off x="304800" y="990601"/>
            <a:ext cx="8534400" cy="584775"/>
          </a:xfrm>
          <a:prstGeom prst="rect">
            <a:avLst/>
          </a:prstGeom>
        </p:spPr>
        <p:txBody>
          <a:bodyPr wrap="square">
            <a:spAutoFit/>
          </a:bodyPr>
          <a:lstStyle/>
          <a:p>
            <a:pPr algn="just" rtl="1"/>
            <a:r>
              <a:rPr lang="fa-IR" sz="1600" dirty="0" smtClean="0">
                <a:cs typeface="B Zar" pitchFamily="2" charset="-78"/>
              </a:rPr>
              <a:t>برای چک کردن یک فایل ورودی برای داده های از دست رفته و  یا دارای ارزشهای متفاوت ، بر روی گزینه آنالیز  در بالای منوی اصلی کلیک کنید ، پس از ان با کشیدن منو به پایین کنترل کیفیت را انتخاب کنید. صفحه زیر ظاهر خواهد شد</a:t>
            </a:r>
            <a:endParaRPr lang="en-US" sz="1600" dirty="0">
              <a:cs typeface="B Zar" pitchFamily="2" charset="-78"/>
            </a:endParaRPr>
          </a:p>
        </p:txBody>
      </p:sp>
      <p:sp>
        <p:nvSpPr>
          <p:cNvPr id="29698" name="Rectangle 2"/>
          <p:cNvSpPr>
            <a:spLocks noChangeArrowheads="1"/>
          </p:cNvSpPr>
          <p:nvPr/>
        </p:nvSpPr>
        <p:spPr bwMode="auto">
          <a:xfrm>
            <a:off x="381000" y="5410200"/>
            <a:ext cx="8382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با </a:t>
            </a:r>
            <a:r>
              <a:rPr kumimoji="0" lang="fa-IR"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کلیک بر روی دکمه </a:t>
            </a:r>
            <a:r>
              <a:rPr kumimoji="0" lang="en-US" sz="1600" b="0" i="0" u="none" strike="noStrike" cap="none" normalizeH="0" baseline="0" dirty="0" smtClean="0" bmk="OLE_LINK15">
                <a:ln>
                  <a:noFill/>
                </a:ln>
                <a:solidFill>
                  <a:schemeClr val="tx1"/>
                </a:solidFill>
                <a:effectLst/>
                <a:latin typeface="Times New Roman" pitchFamily="18" charset="0"/>
                <a:ea typeface="Calibri" pitchFamily="34" charset="0"/>
                <a:cs typeface="Times New Roman" pitchFamily="18" charset="0"/>
              </a:rPr>
              <a:t>Select File</a:t>
            </a:r>
            <a:r>
              <a:rPr kumimoji="0" lang="en-US"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 </a:t>
            </a:r>
            <a:r>
              <a:rPr kumimoji="0" lang="fa-IR"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فایل انتخاب می شود</a:t>
            </a:r>
            <a:r>
              <a:rPr kumimoji="0" lang="en-US"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  </a:t>
            </a:r>
            <a:r>
              <a:rPr kumimoji="0" lang="ar-SA"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پنجره </a:t>
            </a:r>
            <a:r>
              <a:rPr kumimoji="0" lang="fa-IR"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باز کردن فایل ظاهر خواهد شد. از طریق </a:t>
            </a:r>
            <a:r>
              <a:rPr kumimoji="0" lang="en-US" sz="1600" b="0" i="0" u="none" strike="noStrike" cap="none" normalizeH="0" baseline="0" dirty="0" smtClean="0" bmk="OLE_LINK15">
                <a:ln>
                  <a:noFill/>
                </a:ln>
                <a:solidFill>
                  <a:schemeClr val="tx1"/>
                </a:solidFill>
                <a:effectLst/>
                <a:latin typeface="Times New Roman" pitchFamily="18" charset="0"/>
                <a:ea typeface="Calibri" pitchFamily="34" charset="0"/>
                <a:cs typeface="Times New Roman" pitchFamily="18" charset="0"/>
              </a:rPr>
              <a:t>browse</a:t>
            </a:r>
            <a:r>
              <a:rPr kumimoji="0" lang="en-US"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 </a:t>
            </a:r>
            <a:r>
              <a:rPr kumimoji="0" lang="fa-IR"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شما فهرست شاخه ها و فایل های که مورد بررسی قرار گرفته اند را بیاورید مثلا ماکزیمم درجه حرارت روزانه. بر روی داده های مرود نیاز کلیک کنید تا داده ها باز شوند. برای فعال کردن روش کنترل کیفیت بر روی  دکمه </a:t>
            </a:r>
            <a:r>
              <a:rPr kumimoji="0" lang="en-US" sz="1600" b="0" i="0" u="none" strike="noStrike" cap="none" normalizeH="0" baseline="0" dirty="0" smtClean="0" bmk="OLE_LINK15">
                <a:ln>
                  <a:noFill/>
                </a:ln>
                <a:solidFill>
                  <a:schemeClr val="tx1"/>
                </a:solidFill>
                <a:effectLst/>
                <a:latin typeface="Times New Roman" pitchFamily="18" charset="0"/>
                <a:ea typeface="Calibri" pitchFamily="34" charset="0"/>
                <a:cs typeface="Times New Roman" pitchFamily="18" charset="0"/>
              </a:rPr>
              <a:t>Check File</a:t>
            </a:r>
            <a:r>
              <a:rPr kumimoji="0" lang="en-US"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 </a:t>
            </a:r>
            <a:r>
              <a:rPr kumimoji="0" lang="fa-IR"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در بالای صفحه نمایش کلیلک کنید</a:t>
            </a:r>
            <a:r>
              <a:rPr kumimoji="0" lang="en-US"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 </a:t>
            </a:r>
            <a:r>
              <a:rPr kumimoji="0" lang="fa-IR"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تایید زیر ظاهر خواهد شد</a:t>
            </a:r>
            <a:r>
              <a:rPr kumimoji="0" lang="en-US" sz="1600" b="0" i="0" u="none" strike="noStrike" cap="none" normalizeH="0" baseline="0" dirty="0" smtClean="0" bmk="OLE_LINK15">
                <a:ln>
                  <a:noFill/>
                </a:ln>
                <a:solidFill>
                  <a:schemeClr val="tx1"/>
                </a:solidFill>
                <a:effectLst/>
                <a:latin typeface="Calibri" pitchFamily="34" charset="0"/>
                <a:ea typeface="Calibri" pitchFamily="34" charset="0"/>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2"/>
          <p:cNvPicPr/>
          <p:nvPr/>
        </p:nvPicPr>
        <p:blipFill>
          <a:blip r:embed="rId2"/>
          <a:srcRect/>
          <a:stretch>
            <a:fillRect/>
          </a:stretch>
        </p:blipFill>
        <p:spPr bwMode="auto">
          <a:xfrm>
            <a:off x="6400800" y="2209800"/>
            <a:ext cx="2590800" cy="2667000"/>
          </a:xfrm>
          <a:prstGeom prst="rect">
            <a:avLst/>
          </a:prstGeom>
          <a:noFill/>
          <a:ln w="9525">
            <a:noFill/>
            <a:miter lim="800000"/>
            <a:headEnd/>
            <a:tailEnd/>
          </a:ln>
        </p:spPr>
      </p:pic>
      <p:pic>
        <p:nvPicPr>
          <p:cNvPr id="14" name="Picture 13"/>
          <p:cNvPicPr/>
          <p:nvPr/>
        </p:nvPicPr>
        <p:blipFill>
          <a:blip r:embed="rId3"/>
          <a:srcRect/>
          <a:stretch>
            <a:fillRect/>
          </a:stretch>
        </p:blipFill>
        <p:spPr bwMode="auto">
          <a:xfrm>
            <a:off x="304800" y="1524000"/>
            <a:ext cx="5638800" cy="3653437"/>
          </a:xfrm>
          <a:prstGeom prst="rect">
            <a:avLst/>
          </a:prstGeom>
          <a:noFill/>
          <a:ln w="9525">
            <a:noFill/>
            <a:miter lim="800000"/>
            <a:headEnd/>
            <a:tailEnd/>
          </a:ln>
        </p:spPr>
      </p:pic>
      <p:sp>
        <p:nvSpPr>
          <p:cNvPr id="15" name="Oval 14"/>
          <p:cNvSpPr/>
          <p:nvPr/>
        </p:nvSpPr>
        <p:spPr>
          <a:xfrm>
            <a:off x="1066800" y="1524000"/>
            <a:ext cx="685800" cy="304800"/>
          </a:xfrm>
          <a:prstGeom prst="ellipse">
            <a:avLst/>
          </a:prstGeom>
          <a:noFill/>
          <a:ln>
            <a:solidFill>
              <a:srgbClr val="FF00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3200400"/>
            <a:ext cx="1371600" cy="533400"/>
          </a:xfrm>
          <a:prstGeom prst="ellipse">
            <a:avLst/>
          </a:prstGeom>
          <a:noFill/>
          <a:ln>
            <a:solidFill>
              <a:srgbClr val="FF00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95400" y="1905000"/>
            <a:ext cx="685800" cy="304800"/>
          </a:xfrm>
          <a:prstGeom prst="ellipse">
            <a:avLst/>
          </a:prstGeom>
          <a:noFill/>
          <a:ln>
            <a:solidFill>
              <a:srgbClr val="FF0000">
                <a:alpha val="6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304800"/>
            <a:ext cx="2895600" cy="369332"/>
          </a:xfrm>
          <a:prstGeom prst="rect">
            <a:avLst/>
          </a:prstGeom>
        </p:spPr>
        <p:txBody>
          <a:bodyPr wrap="square">
            <a:spAutoFit/>
          </a:bodyPr>
          <a:lstStyle/>
          <a:p>
            <a:pPr algn="r" rtl="1"/>
            <a:r>
              <a:rPr lang="fa-IR" b="1" dirty="0" smtClean="0">
                <a:cs typeface="B Nazanin" pitchFamily="2" charset="-78"/>
              </a:rPr>
              <a:t>2)انتقال یا تبدیل داده ها</a:t>
            </a:r>
            <a:r>
              <a:rPr lang="fa-IR" b="1" dirty="0" smtClean="0"/>
              <a:t> </a:t>
            </a:r>
            <a:endParaRPr lang="en-US" dirty="0"/>
          </a:p>
        </p:txBody>
      </p:sp>
      <p:sp>
        <p:nvSpPr>
          <p:cNvPr id="30721" name="Rectangle 1"/>
          <p:cNvSpPr>
            <a:spLocks noChangeArrowheads="1"/>
          </p:cNvSpPr>
          <p:nvPr/>
        </p:nvSpPr>
        <p:spPr bwMode="auto">
          <a:xfrm>
            <a:off x="228600" y="685800"/>
            <a:ext cx="86868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برای تبدیل داده ها، بر روی دکمه </a:t>
            </a:r>
            <a:r>
              <a:rPr kumimoji="0" lang="en-US" b="1" i="0" u="none" strike="noStrike" cap="none" normalizeH="0" baseline="0" dirty="0" smtClean="0">
                <a:ln>
                  <a:noFill/>
                </a:ln>
                <a:solidFill>
                  <a:schemeClr val="tx1"/>
                </a:solidFill>
                <a:effectLst/>
                <a:latin typeface="Cambria" pitchFamily="18" charset="0"/>
                <a:ea typeface="Calibri" pitchFamily="34" charset="0"/>
                <a:cs typeface="TimesNewRoman,Bold"/>
              </a:rPr>
              <a:t>Transform</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در بالای صفحه از منوی اصلی کلیک کنید</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fa-I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a:srcRect/>
          <a:stretch>
            <a:fillRect/>
          </a:stretch>
        </p:blipFill>
        <p:spPr bwMode="auto">
          <a:xfrm>
            <a:off x="1447800" y="1371600"/>
            <a:ext cx="6477000" cy="3581400"/>
          </a:xfrm>
          <a:prstGeom prst="rect">
            <a:avLst/>
          </a:prstGeom>
          <a:noFill/>
          <a:ln w="9525">
            <a:noFill/>
            <a:miter lim="800000"/>
            <a:headEnd/>
            <a:tailEnd/>
          </a:ln>
        </p:spPr>
      </p:pic>
      <p:sp>
        <p:nvSpPr>
          <p:cNvPr id="7" name="Oval 6"/>
          <p:cNvSpPr/>
          <p:nvPr/>
        </p:nvSpPr>
        <p:spPr>
          <a:xfrm>
            <a:off x="2438400" y="1524000"/>
            <a:ext cx="762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5105400"/>
            <a:ext cx="8077200" cy="954107"/>
          </a:xfrm>
          <a:prstGeom prst="rect">
            <a:avLst/>
          </a:prstGeom>
        </p:spPr>
        <p:txBody>
          <a:bodyPr wrap="square">
            <a:spAutoFit/>
          </a:bodyPr>
          <a:lstStyle/>
          <a:p>
            <a:pPr algn="r" rtl="1"/>
            <a:r>
              <a:rPr lang="fa-IR" sz="2800" dirty="0" smtClean="0">
                <a:cs typeface="B Zar" pitchFamily="2" charset="-78"/>
              </a:rPr>
              <a:t>هدف از صفحه نمایش متغیرها این است که به کاربر در انتخاب متغیرهای پیش بینی ریز مقیاس نمایی مناسب برای کالیبراسیون مدل کمک می کند.</a:t>
            </a:r>
            <a:endParaRPr lang="en-US" sz="2800" dirty="0">
              <a:cs typeface="B Zar" pitchFamily="2" charset="-78"/>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0"/>
            <a:ext cx="7772400" cy="1470025"/>
          </a:xfrm>
        </p:spPr>
        <p:txBody>
          <a:bodyPr/>
          <a:lstStyle/>
          <a:p>
            <a:pPr algn="ctr" rtl="1"/>
            <a:r>
              <a:rPr lang="fa-IR" dirty="0" smtClean="0">
                <a:solidFill>
                  <a:srgbClr val="FF0000"/>
                </a:solidFill>
                <a:cs typeface="B Titr" pitchFamily="2" charset="-78"/>
              </a:rPr>
              <a:t>مدل ریز مقیاس نمایی </a:t>
            </a:r>
            <a:r>
              <a:rPr lang="en-US" dirty="0" smtClean="0">
                <a:solidFill>
                  <a:srgbClr val="FF0000"/>
                </a:solidFill>
              </a:rPr>
              <a:t>SDSM</a:t>
            </a:r>
            <a:endParaRPr lang="en-US" dirty="0">
              <a:solidFill>
                <a:srgbClr val="FF0000"/>
              </a:solidFill>
            </a:endParaRPr>
          </a:p>
        </p:txBody>
      </p:sp>
      <p:sp>
        <p:nvSpPr>
          <p:cNvPr id="3" name="Subtitle 2"/>
          <p:cNvSpPr>
            <a:spLocks noGrp="1"/>
          </p:cNvSpPr>
          <p:nvPr>
            <p:ph type="subTitle" idx="1"/>
          </p:nvPr>
        </p:nvSpPr>
        <p:spPr>
          <a:xfrm>
            <a:off x="1295400" y="1828800"/>
            <a:ext cx="6480048" cy="685800"/>
          </a:xfrm>
        </p:spPr>
        <p:txBody>
          <a:bodyPr>
            <a:normAutofit/>
          </a:bodyPr>
          <a:lstStyle/>
          <a:p>
            <a:pPr algn="ctr"/>
            <a:r>
              <a:rPr lang="en-US" sz="4400" dirty="0" smtClean="0">
                <a:solidFill>
                  <a:srgbClr val="FFFF00"/>
                </a:solidFill>
                <a:latin typeface="Aparajita" pitchFamily="34" charset="0"/>
                <a:cs typeface="Aparajita" pitchFamily="34" charset="0"/>
              </a:rPr>
              <a:t>Statistical Downscaling Model</a:t>
            </a:r>
            <a:endParaRPr lang="en-US" sz="4400" dirty="0">
              <a:solidFill>
                <a:srgbClr val="FFFF00"/>
              </a:solidFill>
              <a:latin typeface="Aparajita" pitchFamily="34" charset="0"/>
              <a:cs typeface="Aparajita" pitchFamily="34" charset="0"/>
            </a:endParaRPr>
          </a:p>
        </p:txBody>
      </p:sp>
      <p:sp>
        <p:nvSpPr>
          <p:cNvPr id="15361" name="Rectangle 1"/>
          <p:cNvSpPr>
            <a:spLocks noChangeArrowheads="1"/>
          </p:cNvSpPr>
          <p:nvPr/>
        </p:nvSpPr>
        <p:spPr bwMode="auto">
          <a:xfrm>
            <a:off x="2362200" y="3581400"/>
            <a:ext cx="4298889"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4000" b="1"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ارائه: زهرا تقی زاده</a:t>
            </a:r>
            <a:endParaRPr kumimoji="0" lang="fa-IR" sz="40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pull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81000" y="228600"/>
            <a:ext cx="8077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SDSM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سه وظیفه حمایتی را انجام می دهد</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endParaRPr kumimoji="0" lang="en-US" sz="11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تجزیه و تحلیل همبستگی فصلی، تجزیه و تحلیل همبستگی جزئی ، و نمودارهای پراکندگی</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a:t>
            </a:r>
          </a:p>
          <a:p>
            <a:pPr marL="0" marR="0" lvl="0" indent="0" algn="r" defTabSz="914400" rtl="1" eaLnBrk="0" fontAlgn="base" latinLnBrk="0" hangingPunct="0">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به منظور بررسی روابط و پیش بینی</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بر روی</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دکمه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en-US" sz="2000" b="1" i="0" u="none" strike="noStrike" cap="none" normalizeH="0" baseline="0" dirty="0" err="1" smtClean="0">
                <a:ln>
                  <a:noFill/>
                </a:ln>
                <a:solidFill>
                  <a:schemeClr val="tx1"/>
                </a:solidFill>
                <a:effectLst/>
                <a:latin typeface="Aparajita" pitchFamily="34" charset="0"/>
                <a:ea typeface="Calibri" pitchFamily="34" charset="0"/>
                <a:cs typeface="Aparajita" pitchFamily="34" charset="0"/>
              </a:rPr>
              <a:t>Analyse</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در بالای</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صفحه کلیک کرده، و سپس</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متغیرهای</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صفحه نمایش</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en-US" sz="2000" b="1" i="0" u="none" strike="noStrike" cap="none" normalizeH="0" baseline="0" dirty="0" smtClean="0">
                <a:ln>
                  <a:noFill/>
                </a:ln>
                <a:solidFill>
                  <a:schemeClr val="tx1"/>
                </a:solidFill>
                <a:effectLst/>
                <a:latin typeface="Aparajita" pitchFamily="34" charset="0"/>
                <a:ea typeface="Calibri" pitchFamily="34" charset="0"/>
                <a:cs typeface="Aparajita" pitchFamily="34" charset="0"/>
              </a:rPr>
              <a:t>Screen Variables</a:t>
            </a:r>
            <a:r>
              <a:rPr kumimoji="0" lang="en-US" sz="2000" b="0" i="0" u="none" strike="noStrike" cap="none" normalizeH="0" baseline="0" dirty="0" smtClean="0">
                <a:ln>
                  <a:noFill/>
                </a:ln>
                <a:solidFill>
                  <a:schemeClr val="tx1"/>
                </a:solidFill>
                <a:effectLst/>
                <a:latin typeface="Aparajita" pitchFamily="34" charset="0"/>
                <a:ea typeface="Calibri" pitchFamily="34" charset="0"/>
                <a:cs typeface="Aparajita" pitchFamily="34" charset="0"/>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پایین کشیدن منو رو</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انتخاب کنید</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صفحه زیر</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ظاهر خواهد شد</a:t>
            </a:r>
            <a:r>
              <a:rPr kumimoji="0" lang="en-US" sz="1100" b="0" i="0" u="none" strike="noStrike" cap="none" normalizeH="0" baseline="0" dirty="0" smtClean="0">
                <a:ln>
                  <a:noFill/>
                </a:ln>
                <a:solidFill>
                  <a:schemeClr val="tx1"/>
                </a:solidFill>
                <a:effectLst/>
                <a:latin typeface="Arial" pitchFamily="34" charset="0"/>
                <a:cs typeface="B Nazanin" pitchFamily="2" charset="-78"/>
              </a:rPr>
              <a:t> </a:t>
            </a:r>
            <a:endParaRPr kumimoji="0" lang="en-US" sz="32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4" name="Picture 3"/>
          <p:cNvPicPr/>
          <p:nvPr/>
        </p:nvPicPr>
        <p:blipFill>
          <a:blip r:embed="rId2"/>
          <a:srcRect/>
          <a:stretch>
            <a:fillRect/>
          </a:stretch>
        </p:blipFill>
        <p:spPr bwMode="auto">
          <a:xfrm>
            <a:off x="304800" y="1981200"/>
            <a:ext cx="8382000" cy="4543613"/>
          </a:xfrm>
          <a:prstGeom prst="rect">
            <a:avLst/>
          </a:prstGeom>
          <a:noFill/>
          <a:ln w="9525">
            <a:noFill/>
            <a:miter lim="800000"/>
            <a:headEnd/>
            <a:tailEnd/>
          </a:ln>
        </p:spPr>
      </p:pic>
      <p:sp>
        <p:nvSpPr>
          <p:cNvPr id="5" name="Oval 4"/>
          <p:cNvSpPr/>
          <p:nvPr/>
        </p:nvSpPr>
        <p:spPr>
          <a:xfrm>
            <a:off x="1600200" y="1981200"/>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0" y="228600"/>
            <a:ext cx="8382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3600" b="0" i="0" u="none" strike="noStrike" cap="none" normalizeH="0" baseline="0" dirty="0" smtClean="0" bmk="OLE_LINK2">
                <a:ln>
                  <a:noFill/>
                </a:ln>
                <a:solidFill>
                  <a:schemeClr val="accent2">
                    <a:lumMod val="60000"/>
                    <a:lumOff val="40000"/>
                  </a:schemeClr>
                </a:solidFill>
                <a:effectLst/>
                <a:latin typeface="Calibri" pitchFamily="34" charset="0"/>
                <a:ea typeface="Calibri" pitchFamily="34" charset="0"/>
                <a:cs typeface="B Nazanin" pitchFamily="2" charset="-78"/>
              </a:rPr>
              <a:t>تجزیه و تحلیل داده</a:t>
            </a:r>
            <a:r>
              <a:rPr kumimoji="0" lang="en-US" sz="3600" b="0" i="0" u="none" strike="noStrike" cap="none" normalizeH="0" baseline="0" dirty="0" smtClean="0" bmk="OLE_LINK2">
                <a:ln>
                  <a:noFill/>
                </a:ln>
                <a:solidFill>
                  <a:schemeClr val="accent2">
                    <a:lumMod val="60000"/>
                    <a:lumOff val="40000"/>
                  </a:schemeClr>
                </a:solidFill>
                <a:effectLst/>
                <a:latin typeface="Calibri" pitchFamily="34" charset="0"/>
                <a:ea typeface="Calibri" pitchFamily="34" charset="0"/>
                <a:cs typeface="B Nazanin" pitchFamily="2" charset="-78"/>
              </a:rPr>
              <a:t> </a:t>
            </a:r>
            <a:r>
              <a:rPr kumimoji="0" lang="fa-IR" sz="3600" b="0" i="0" u="none" strike="noStrike" cap="none" normalizeH="0" baseline="0" dirty="0" smtClean="0" bmk="OLE_LINK2">
                <a:ln>
                  <a:noFill/>
                </a:ln>
                <a:solidFill>
                  <a:schemeClr val="accent2">
                    <a:lumMod val="60000"/>
                    <a:lumOff val="40000"/>
                  </a:schemeClr>
                </a:solidFill>
                <a:effectLst/>
                <a:latin typeface="Calibri" pitchFamily="34" charset="0"/>
                <a:ea typeface="Calibri" pitchFamily="34" charset="0"/>
                <a:cs typeface="B Nazanin" pitchFamily="2" charset="-78"/>
              </a:rPr>
              <a:t>های مشاهده شده و ریزمقیاس نمایی</a:t>
            </a:r>
            <a:endParaRPr kumimoji="0" lang="en-US" b="0" i="0" u="none" strike="noStrike" cap="none" normalizeH="0" baseline="0" dirty="0" smtClean="0">
              <a:ln>
                <a:noFill/>
              </a:ln>
              <a:solidFill>
                <a:schemeClr val="accent2">
                  <a:lumMod val="60000"/>
                  <a:lumOff val="40000"/>
                </a:schemeClr>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آزمون های آماری از داده های جوی مشاهده شده و ریزمقیاس از طریق راه های کمی توسط مدل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B Nazanin" pitchFamily="2" charset="-78"/>
              </a:rPr>
              <a:t>sdms</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به کار گرفته می شوند اما هر دوی انها بر روی انالیز داده ها </a:t>
            </a:r>
            <a:r>
              <a:rPr kumimoji="0" lang="en-US" sz="2400" b="1" i="0" u="none" strike="noStrike" cap="none" normalizeH="0" baseline="0" dirty="0" err="1" smtClean="0">
                <a:ln>
                  <a:noFill/>
                </a:ln>
                <a:solidFill>
                  <a:schemeClr val="tx1"/>
                </a:solidFill>
                <a:effectLst/>
                <a:latin typeface="Calibri" pitchFamily="34" charset="0"/>
                <a:ea typeface="Calibri" pitchFamily="34" charset="0"/>
                <a:cs typeface="B Nazanin" pitchFamily="2" charset="-78"/>
              </a:rPr>
              <a:t>Analyse</a:t>
            </a:r>
            <a:r>
              <a:rPr kumimoji="0" lang="en-US" sz="24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Data</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روی صفحه نمایش انجام خواهند گرفت.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این امار شامل میانگین متغیر، حداکثر، حداقل، واریانس، حدهای بالا،  حدهای پایین تر از استانه، صدکها، رطوبت نسبی روزانه و طول، محاسبه تقویم زمانی، فصلی یا به صورت سالانه.</a:t>
            </a:r>
            <a:endParaRPr kumimoji="0" lang="en-US" sz="1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برای ارزیابی داده ریزمقیاس  و یا داده های مشاهده شده</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بر روی گزینه آنالیز </a:t>
            </a:r>
            <a:r>
              <a:rPr kumimoji="0" lang="en-US" sz="2800" b="1" i="0" u="none" strike="noStrike" cap="none" normalizeH="0" baseline="0" dirty="0" err="1" smtClean="0">
                <a:ln>
                  <a:noFill/>
                </a:ln>
                <a:solidFill>
                  <a:schemeClr val="tx1"/>
                </a:solidFill>
                <a:effectLst/>
                <a:latin typeface="TimesNewRoman,Bold"/>
                <a:ea typeface="Calibri" pitchFamily="34" charset="0"/>
                <a:cs typeface="B Nazanin" pitchFamily="2" charset="-78"/>
              </a:rPr>
              <a:t>Analyse</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در بالای صفحه کلیلک کرده </a:t>
            </a:r>
            <a:r>
              <a:rPr kumimoji="0" lang="ar-SA"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و سپس از داخل منو </a:t>
            </a:r>
            <a:r>
              <a:rPr kumimoji="0" lang="en-US" sz="2800" b="1" i="0" u="none" strike="noStrike" cap="none" normalizeH="0" baseline="0" dirty="0" err="1" smtClean="0">
                <a:ln>
                  <a:noFill/>
                </a:ln>
                <a:solidFill>
                  <a:schemeClr val="tx1"/>
                </a:solidFill>
                <a:effectLst/>
                <a:latin typeface="TimesNewRoman,Bold"/>
                <a:ea typeface="Calibri" pitchFamily="34" charset="0"/>
                <a:cs typeface="B Nazanin" pitchFamily="2" charset="-78"/>
              </a:rPr>
              <a:t>Analyse</a:t>
            </a:r>
            <a:r>
              <a:rPr kumimoji="0" lang="en-US" sz="2800" b="1" i="0" u="none" strike="noStrike" cap="none" normalizeH="0" baseline="0" dirty="0" smtClean="0">
                <a:ln>
                  <a:noFill/>
                </a:ln>
                <a:solidFill>
                  <a:schemeClr val="tx1"/>
                </a:solidFill>
                <a:effectLst/>
                <a:latin typeface="TimesNewRoman,Bold"/>
                <a:ea typeface="Calibri" pitchFamily="34" charset="0"/>
                <a:cs typeface="B Nazanin" pitchFamily="2" charset="-78"/>
              </a:rPr>
              <a:t> </a:t>
            </a:r>
            <a:r>
              <a:rPr kumimoji="0" lang="ar-SA" sz="2800" b="1" i="0" u="none" strike="noStrike" cap="none" normalizeH="0" baseline="0" dirty="0" smtClean="0">
                <a:ln>
                  <a:noFill/>
                </a:ln>
                <a:solidFill>
                  <a:schemeClr val="tx1"/>
                </a:solidFill>
                <a:effectLst/>
                <a:latin typeface="TimesNewRoman,Bold"/>
                <a:ea typeface="Calibri" pitchFamily="34" charset="0"/>
                <a:cs typeface="B Nazanin" pitchFamily="2" charset="-78"/>
              </a:rPr>
              <a:t> ،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آنالیز داده ها </a:t>
            </a:r>
            <a:r>
              <a:rPr kumimoji="0" lang="en-US" sz="2800" b="1" i="0" u="none" strike="noStrike" cap="none" normalizeH="0" baseline="0" dirty="0" err="1" smtClean="0">
                <a:ln>
                  <a:noFill/>
                </a:ln>
                <a:solidFill>
                  <a:schemeClr val="tx1"/>
                </a:solidFill>
                <a:effectLst/>
                <a:latin typeface="TimesNewRoman,Bold"/>
                <a:ea typeface="Calibri" pitchFamily="34" charset="0"/>
                <a:cs typeface="B Nazanin" pitchFamily="2" charset="-78"/>
              </a:rPr>
              <a:t>Analyse</a:t>
            </a:r>
            <a:r>
              <a:rPr kumimoji="0" lang="en-US" sz="2800" b="1" i="0" u="none" strike="noStrike" cap="none" normalizeH="0" baseline="0" dirty="0" smtClean="0">
                <a:ln>
                  <a:noFill/>
                </a:ln>
                <a:solidFill>
                  <a:schemeClr val="tx1"/>
                </a:solidFill>
                <a:effectLst/>
                <a:latin typeface="TimesNewRoman,Bold"/>
                <a:ea typeface="Calibri" pitchFamily="34" charset="0"/>
                <a:cs typeface="B Nazanin" pitchFamily="2" charset="-78"/>
              </a:rPr>
              <a:t> Data</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را از لیست انتخاب کنید</a:t>
            </a:r>
          </a:p>
          <a:p>
            <a:pPr marL="0" marR="0" lvl="0" indent="0" algn="justLow" defTabSz="914400" rtl="1" eaLnBrk="0" fontAlgn="base" latinLnBrk="0" hangingPunct="0">
              <a:lnSpc>
                <a:spcPct val="100000"/>
              </a:lnSpc>
              <a:spcBef>
                <a:spcPct val="0"/>
              </a:spcBef>
              <a:spcAft>
                <a:spcPct val="0"/>
              </a:spcAft>
              <a:buClrTx/>
              <a:buSzTx/>
              <a:buFontTx/>
              <a:buNone/>
              <a:tabLst/>
            </a:pPr>
            <a:r>
              <a:rPr lang="fa-IR" sz="2800" dirty="0" smtClean="0">
                <a:latin typeface="Calibri" pitchFamily="34" charset="0"/>
                <a:ea typeface="Calibri" pitchFamily="34" charset="0"/>
                <a:cs typeface="B Nazanin" pitchFamily="2" charset="-78"/>
              </a:rPr>
              <a:t>صفحه زیر ظاهر می شود</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مراحل کار در این صفحه:</a:t>
            </a:r>
            <a:endParaRPr kumimoji="0" lang="en-US" sz="4000" b="0" i="0" u="none" strike="noStrike" cap="none" normalizeH="0" baseline="0" dirty="0" smtClean="0">
              <a:ln>
                <a:noFill/>
              </a:ln>
              <a:solidFill>
                <a:schemeClr val="tx1"/>
              </a:solidFill>
              <a:effectLst/>
              <a:latin typeface="Arial" pitchFamily="34" charset="0"/>
              <a:cs typeface="B Nazanin" pitchFamily="2" charset="-78"/>
            </a:endParaRPr>
          </a:p>
        </p:txBody>
      </p:sp>
      <p:sp>
        <p:nvSpPr>
          <p:cNvPr id="7" name="Rectangle 6"/>
          <p:cNvSpPr/>
          <p:nvPr/>
        </p:nvSpPr>
        <p:spPr>
          <a:xfrm>
            <a:off x="2209800" y="5638800"/>
            <a:ext cx="6024009" cy="523220"/>
          </a:xfrm>
          <a:prstGeom prst="rect">
            <a:avLst/>
          </a:prstGeom>
        </p:spPr>
        <p:txBody>
          <a:bodyPr wrap="square">
            <a:spAutoFit/>
          </a:bodyPr>
          <a:lstStyle/>
          <a:p>
            <a:pPr algn="r" rtl="1"/>
            <a:r>
              <a:rPr lang="fa-IR" sz="2800" dirty="0" smtClean="0">
                <a:latin typeface="Calibri" pitchFamily="34" charset="0"/>
                <a:ea typeface="Calibri" pitchFamily="34" charset="0"/>
                <a:cs typeface="B Nazanin" pitchFamily="2" charset="-78"/>
              </a:rPr>
              <a:t>1] </a:t>
            </a:r>
            <a:r>
              <a:rPr lang="ar-SA" sz="2800" dirty="0" smtClean="0">
                <a:latin typeface="Calibri" pitchFamily="34" charset="0"/>
                <a:ea typeface="Calibri" pitchFamily="34" charset="0"/>
                <a:cs typeface="B Nazanin" pitchFamily="2" charset="-78"/>
              </a:rPr>
              <a:t>انتخاب گزینه </a:t>
            </a:r>
            <a:r>
              <a:rPr lang="en-US" sz="2800" dirty="0" smtClean="0">
                <a:latin typeface="Calibri" pitchFamily="34" charset="0"/>
                <a:ea typeface="Calibri" pitchFamily="34" charset="0"/>
                <a:cs typeface="B Nazanin" pitchFamily="2" charset="-78"/>
              </a:rPr>
              <a:t>Data Source</a:t>
            </a:r>
            <a:r>
              <a:rPr lang="ar-SA" sz="2800" dirty="0" smtClean="0">
                <a:latin typeface="Calibri" pitchFamily="34" charset="0"/>
                <a:ea typeface="Calibri" pitchFamily="34" charset="0"/>
                <a:cs typeface="B Nazanin" pitchFamily="2" charset="-78"/>
              </a:rPr>
              <a:t> می باشد</a:t>
            </a:r>
            <a:endParaRPr lang="en-US" sz="2800" dirty="0">
              <a:latin typeface="Calibri" pitchFamily="34" charset="0"/>
              <a:ea typeface="Calibri" pitchFamily="34" charset="0"/>
              <a:cs typeface="B Nazanin" pitchFamily="2" charset="-78"/>
            </a:endParaRPr>
          </a:p>
        </p:txBody>
      </p:sp>
    </p:spTree>
  </p:cSld>
  <p:clrMapOvr>
    <a:masterClrMapping/>
  </p:clrMapOvr>
  <p:transition spd="med">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533400" y="2667000"/>
            <a:ext cx="8229600" cy="4191000"/>
          </a:xfrm>
          <a:prstGeom prst="rect">
            <a:avLst/>
          </a:prstGeom>
          <a:noFill/>
          <a:ln w="9525">
            <a:noFill/>
            <a:miter lim="800000"/>
            <a:headEnd/>
            <a:tailEnd/>
          </a:ln>
        </p:spPr>
      </p:pic>
      <p:sp>
        <p:nvSpPr>
          <p:cNvPr id="5" name="Oval Callout 4"/>
          <p:cNvSpPr/>
          <p:nvPr/>
        </p:nvSpPr>
        <p:spPr>
          <a:xfrm flipH="1">
            <a:off x="914400" y="3276600"/>
            <a:ext cx="1219200" cy="685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solidFill>
                  <a:schemeClr val="bg1"/>
                </a:solidFill>
              </a:rPr>
              <a:t>انتخاب داده و مدل </a:t>
            </a:r>
            <a:endParaRPr lang="en-US" sz="1200" dirty="0">
              <a:solidFill>
                <a:schemeClr val="bg1"/>
              </a:solidFill>
            </a:endParaRPr>
          </a:p>
        </p:txBody>
      </p:sp>
      <p:sp>
        <p:nvSpPr>
          <p:cNvPr id="6" name="Oval 5"/>
          <p:cNvSpPr/>
          <p:nvPr/>
        </p:nvSpPr>
        <p:spPr>
          <a:xfrm>
            <a:off x="914400" y="42672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0"/>
            <a:ext cx="9144000" cy="4770537"/>
          </a:xfrm>
          <a:prstGeom prst="rect">
            <a:avLst/>
          </a:prstGeom>
        </p:spPr>
        <p:txBody>
          <a:bodyPr wrap="square">
            <a:spAutoFit/>
          </a:bodyPr>
          <a:lstStyle/>
          <a:p>
            <a:pPr algn="r" rtl="1"/>
            <a:r>
              <a:rPr lang="fa-IR" sz="1600" dirty="0" smtClean="0">
                <a:cs typeface="B Nazanin" pitchFamily="2" charset="-78"/>
              </a:rPr>
              <a:t> </a:t>
            </a:r>
            <a:r>
              <a:rPr lang="ar-SA" sz="1600" dirty="0" smtClean="0">
                <a:cs typeface="B Nazanin" pitchFamily="2" charset="-78"/>
              </a:rPr>
              <a:t>انتخاب داده های ورودی از طریق منوی</a:t>
            </a:r>
            <a:r>
              <a:rPr lang="en-US" sz="1600" b="1" dirty="0" smtClean="0">
                <a:cs typeface="B Nazanin" pitchFamily="2" charset="-78"/>
              </a:rPr>
              <a:t>file</a:t>
            </a:r>
            <a:r>
              <a:rPr lang="en-US" sz="1600" dirty="0" smtClean="0">
                <a:cs typeface="B Nazanin" pitchFamily="2" charset="-78"/>
              </a:rPr>
              <a:t> </a:t>
            </a:r>
            <a:r>
              <a:rPr lang="fa-IR" sz="1600" dirty="0" smtClean="0">
                <a:cs typeface="B Nazanin" pitchFamily="2" charset="-78"/>
              </a:rPr>
              <a:t> در سمت چپ نرم افزار و بعد کلیک بر روی گزینه </a:t>
            </a:r>
            <a:r>
              <a:rPr lang="en-US" sz="1600" b="1" dirty="0" smtClean="0">
                <a:cs typeface="B Nazanin" pitchFamily="2" charset="-78"/>
              </a:rPr>
              <a:t>select input file</a:t>
            </a:r>
            <a:r>
              <a:rPr lang="ar-SA" sz="1600" b="1" dirty="0" smtClean="0">
                <a:cs typeface="B Nazanin" pitchFamily="2" charset="-78"/>
              </a:rPr>
              <a:t>  </a:t>
            </a:r>
            <a:r>
              <a:rPr lang="ar-SA" sz="1600" dirty="0" smtClean="0">
                <a:cs typeface="B Nazanin" pitchFamily="2" charset="-78"/>
              </a:rPr>
              <a:t>می باش</a:t>
            </a:r>
            <a:r>
              <a:rPr lang="fa-IR" sz="1600" dirty="0" smtClean="0">
                <a:cs typeface="B Nazanin" pitchFamily="2" charset="-78"/>
              </a:rPr>
              <a:t>د</a:t>
            </a:r>
          </a:p>
          <a:p>
            <a:pPr algn="r" rtl="1"/>
            <a:r>
              <a:rPr lang="fa-IR" sz="1600" dirty="0" smtClean="0">
                <a:cs typeface="B Nazanin" pitchFamily="2" charset="-78"/>
              </a:rPr>
              <a:t>.</a:t>
            </a:r>
            <a:r>
              <a:rPr lang="fa-IR" sz="1600" dirty="0" smtClean="0"/>
              <a:t> </a:t>
            </a:r>
            <a:r>
              <a:rPr lang="fa-IR" sz="1600" dirty="0" smtClean="0">
                <a:cs typeface="B Nazanin" pitchFamily="2" charset="-78"/>
              </a:rPr>
              <a:t>در مرحله بعد می توان از طریق منوی </a:t>
            </a:r>
            <a:r>
              <a:rPr lang="en-US" sz="1600" dirty="0" smtClean="0">
                <a:cs typeface="B Nazanin" pitchFamily="2" charset="-78"/>
              </a:rPr>
              <a:t>modeled scenario </a:t>
            </a:r>
            <a:r>
              <a:rPr lang="fa-IR" sz="1600" dirty="0" smtClean="0">
                <a:cs typeface="B Nazanin" pitchFamily="2" charset="-78"/>
              </a:rPr>
              <a:t>و  با نتخاب   </a:t>
            </a:r>
            <a:r>
              <a:rPr lang="en-US" sz="1600" dirty="0" smtClean="0">
                <a:cs typeface="B Nazanin" pitchFamily="2" charset="-78"/>
              </a:rPr>
              <a:t>model details</a:t>
            </a:r>
            <a:r>
              <a:rPr lang="fa-IR" sz="1600" dirty="0" smtClean="0">
                <a:cs typeface="B Nazanin" pitchFamily="2" charset="-78"/>
              </a:rPr>
              <a:t>می توان سناریوهای مدل را مانند پیش بینی، تاریخ شروع و پایان، کد فصول و غیره را  مشاهده نمود که با انتخاب گزینه  </a:t>
            </a:r>
            <a:r>
              <a:rPr lang="en-US" sz="1600" dirty="0" smtClean="0">
                <a:cs typeface="B Nazanin" pitchFamily="2" charset="-78"/>
              </a:rPr>
              <a:t>View Details </a:t>
            </a:r>
            <a:r>
              <a:rPr lang="fa-IR" sz="1600" dirty="0" smtClean="0">
                <a:cs typeface="B Nazanin" pitchFamily="2" charset="-78"/>
              </a:rPr>
              <a:t>می توان جزئیات هر کدام را مشاهده نمود.</a:t>
            </a:r>
          </a:p>
          <a:p>
            <a:pPr algn="r" rtl="1"/>
            <a:r>
              <a:rPr lang="fa-IR" sz="1600" dirty="0" smtClean="0">
                <a:cs typeface="B Nazanin" pitchFamily="2" charset="-78"/>
              </a:rPr>
              <a:t> </a:t>
            </a:r>
            <a:r>
              <a:rPr lang="ar-SA" sz="1600" dirty="0" smtClean="0">
                <a:cs typeface="B Nazanin" pitchFamily="2" charset="-78"/>
              </a:rPr>
              <a:t>چهارم: وارد کردن بازه زمانی برای تجزیه و تحلیل داده ها از طریق منوی </a:t>
            </a:r>
            <a:r>
              <a:rPr lang="en-US" sz="1600" dirty="0" smtClean="0">
                <a:cs typeface="B Nazanin" pitchFamily="2" charset="-78"/>
              </a:rPr>
              <a:t>Analysis Period </a:t>
            </a:r>
            <a:r>
              <a:rPr lang="ar-SA" sz="1600" dirty="0" smtClean="0">
                <a:cs typeface="B Nazanin" pitchFamily="2" charset="-78"/>
              </a:rPr>
              <a:t>و بعد از ان انتخاب شروع و پایان دوره زمانی با انتخاب گزینه</a:t>
            </a:r>
            <a:r>
              <a:rPr lang="fa-IR" sz="1600" dirty="0" smtClean="0">
                <a:cs typeface="B Nazanin" pitchFamily="2" charset="-78"/>
              </a:rPr>
              <a:t> ها.</a:t>
            </a:r>
            <a:r>
              <a:rPr lang="ar-SA" sz="1600" dirty="0" smtClean="0">
                <a:cs typeface="B Nazanin" pitchFamily="2" charset="-78"/>
              </a:rPr>
              <a:t> </a:t>
            </a:r>
            <a:endParaRPr lang="fa-IR" sz="1600" dirty="0" smtClean="0">
              <a:cs typeface="B Nazanin" pitchFamily="2" charset="-78"/>
            </a:endParaRPr>
          </a:p>
          <a:p>
            <a:pPr algn="r" rtl="1"/>
            <a:r>
              <a:rPr lang="fa-IR" sz="1600" dirty="0" smtClean="0">
                <a:cs typeface="B Nazanin" pitchFamily="2" charset="-78"/>
              </a:rPr>
              <a:t>پنجم: </a:t>
            </a:r>
            <a:r>
              <a:rPr lang="ar-SA" sz="1600" dirty="0" smtClean="0">
                <a:cs typeface="B Nazanin" pitchFamily="2" charset="-78"/>
              </a:rPr>
              <a:t>اندازه </a:t>
            </a:r>
            <a:r>
              <a:rPr lang="en-US" sz="1600" dirty="0" smtClean="0">
                <a:cs typeface="B Nazanin" pitchFamily="2" charset="-78"/>
              </a:rPr>
              <a:t>Ensemble</a:t>
            </a:r>
            <a:r>
              <a:rPr lang="ar-SA" sz="1600" dirty="0" smtClean="0">
                <a:cs typeface="B Nazanin" pitchFamily="2" charset="-78"/>
              </a:rPr>
              <a:t> به طور پیش فرض همیشه بر روی گزینه </a:t>
            </a:r>
            <a:r>
              <a:rPr lang="en-US" sz="1600" dirty="0" smtClean="0">
                <a:cs typeface="B Nazanin" pitchFamily="2" charset="-78"/>
              </a:rPr>
              <a:t>Use Ensemble Mean</a:t>
            </a:r>
            <a:r>
              <a:rPr lang="ar-SA" sz="1600" dirty="0" smtClean="0">
                <a:cs typeface="B Nazanin" pitchFamily="2" charset="-78"/>
              </a:rPr>
              <a:t> قرار دارد. </a:t>
            </a:r>
            <a:endParaRPr lang="fa-IR" sz="1600" dirty="0" smtClean="0">
              <a:cs typeface="B Nazanin" pitchFamily="2" charset="-78"/>
            </a:endParaRPr>
          </a:p>
          <a:p>
            <a:pPr algn="r" rtl="1"/>
            <a:r>
              <a:rPr lang="ar-SA" sz="1600" dirty="0" smtClean="0">
                <a:cs typeface="B Nazanin" pitchFamily="2" charset="-78"/>
              </a:rPr>
              <a:t>ششم: برای ذخیره کردن نهایی داده ها از طریق منوی  </a:t>
            </a:r>
            <a:r>
              <a:rPr lang="en-US" sz="1600" dirty="0" smtClean="0">
                <a:cs typeface="B Nazanin" pitchFamily="2" charset="-78"/>
              </a:rPr>
              <a:t>select output file </a:t>
            </a:r>
            <a:r>
              <a:rPr lang="fa-IR" sz="1600" dirty="0" smtClean="0">
                <a:cs typeface="B Nazanin" pitchFamily="2" charset="-78"/>
              </a:rPr>
              <a:t>و بعد گزینه </a:t>
            </a:r>
            <a:r>
              <a:rPr lang="en-US" sz="1600" dirty="0" smtClean="0">
                <a:cs typeface="B Nazanin" pitchFamily="2" charset="-78"/>
              </a:rPr>
              <a:t>Save Summary File As</a:t>
            </a:r>
            <a:r>
              <a:rPr lang="ar-SA" sz="1600" dirty="0" smtClean="0">
                <a:cs typeface="B Nazanin" pitchFamily="2" charset="-78"/>
              </a:rPr>
              <a:t> را انتخاب می کنیم  و سپس برای ان یک اسم انتخاب می کنیم و در نهایت آن را ذخیره می نماییم. و برای تعداد </a:t>
            </a:r>
            <a:r>
              <a:rPr lang="en-US" sz="1600" dirty="0" smtClean="0">
                <a:cs typeface="B Nazanin" pitchFamily="2" charset="-78"/>
              </a:rPr>
              <a:t>Ensemble  </a:t>
            </a:r>
            <a:r>
              <a:rPr lang="ar-SA" sz="1600" dirty="0" smtClean="0">
                <a:cs typeface="B Nazanin" pitchFamily="2" charset="-78"/>
              </a:rPr>
              <a:t>در بسیاری موارد اعداد 1 – 100 را به کار می گیرند</a:t>
            </a:r>
            <a:endParaRPr lang="fa-IR" sz="1600" dirty="0" smtClean="0">
              <a:cs typeface="B Nazanin" pitchFamily="2" charset="-78"/>
            </a:endParaRPr>
          </a:p>
          <a:p>
            <a:pPr algn="r" rtl="1"/>
            <a:r>
              <a:rPr lang="ar-SA" sz="1600" dirty="0" smtClean="0">
                <a:cs typeface="B Nazanin" pitchFamily="2" charset="-78"/>
              </a:rPr>
              <a:t>هفتم: در پایان برای تجزیه و تحلیل انچه که نیاز است از طریق انتخاب گزینه </a:t>
            </a:r>
            <a:r>
              <a:rPr lang="en-US" sz="1600" dirty="0" smtClean="0">
                <a:cs typeface="B Nazanin" pitchFamily="2" charset="-78"/>
              </a:rPr>
              <a:t>Statistics</a:t>
            </a:r>
            <a:r>
              <a:rPr lang="ar-SA" sz="1600" dirty="0" smtClean="0">
                <a:cs typeface="B Nazanin" pitchFamily="2" charset="-78"/>
              </a:rPr>
              <a:t> در منوی بالای اقدام می کنیم که صفحه </a:t>
            </a:r>
            <a:r>
              <a:rPr lang="fa-IR" sz="1600" dirty="0" smtClean="0">
                <a:cs typeface="B Nazanin" pitchFamily="2" charset="-78"/>
              </a:rPr>
              <a:t> بعدی</a:t>
            </a:r>
            <a:r>
              <a:rPr lang="ar-SA" sz="1600" dirty="0" smtClean="0">
                <a:cs typeface="B Nazanin" pitchFamily="2" charset="-78"/>
              </a:rPr>
              <a:t>نشان</a:t>
            </a:r>
            <a:r>
              <a:rPr lang="fa-IR" sz="1600" dirty="0" smtClean="0">
                <a:cs typeface="B Nazanin" pitchFamily="2" charset="-78"/>
              </a:rPr>
              <a:t> داده می شود</a:t>
            </a:r>
            <a:r>
              <a:rPr lang="ar-SA" sz="1600" dirty="0" smtClean="0">
                <a:cs typeface="B Nazanin" pitchFamily="2" charset="-78"/>
              </a:rPr>
              <a:t> </a:t>
            </a:r>
            <a:endParaRPr lang="fa-IR" sz="1600" dirty="0" smtClean="0">
              <a:cs typeface="B Nazanin" pitchFamily="2" charset="-78"/>
            </a:endParaRPr>
          </a:p>
          <a:p>
            <a:pPr algn="r" rtl="1"/>
            <a:endParaRPr lang="fa-IR" sz="1600" dirty="0" smtClean="0">
              <a:cs typeface="B Nazanin" pitchFamily="2" charset="-78"/>
            </a:endParaRPr>
          </a:p>
          <a:p>
            <a:pPr algn="r" rtl="1"/>
            <a:endParaRPr lang="en-US" sz="1600" dirty="0" smtClean="0">
              <a:cs typeface="B Nazanin" pitchFamily="2" charset="-78"/>
            </a:endParaRPr>
          </a:p>
          <a:p>
            <a:pPr algn="r" rtl="1"/>
            <a:endParaRPr lang="fa-IR" sz="1600" dirty="0" smtClean="0">
              <a:cs typeface="B Nazanin" pitchFamily="2" charset="-78"/>
            </a:endParaRPr>
          </a:p>
          <a:p>
            <a:pPr algn="r" rtl="1"/>
            <a:endParaRPr lang="en-US" sz="1600" dirty="0" smtClean="0">
              <a:cs typeface="B Nazanin" pitchFamily="2" charset="-78"/>
            </a:endParaRPr>
          </a:p>
          <a:p>
            <a:pPr algn="r" rtl="1"/>
            <a:endParaRPr lang="fa-IR" sz="1600" dirty="0" smtClean="0">
              <a:cs typeface="B Nazanin" pitchFamily="2" charset="-78"/>
            </a:endParaRPr>
          </a:p>
          <a:p>
            <a:pPr algn="r" rtl="1"/>
            <a:endParaRPr lang="fa-IR" sz="1600" dirty="0" smtClean="0">
              <a:cs typeface="B Nazanin" pitchFamily="2" charset="-78"/>
            </a:endParaRPr>
          </a:p>
          <a:p>
            <a:pPr algn="r" rtl="1"/>
            <a:endParaRPr lang="fa-IR" sz="1600" dirty="0" smtClean="0">
              <a:cs typeface="B Nazanin" pitchFamily="2" charset="-78"/>
            </a:endParaRPr>
          </a:p>
          <a:p>
            <a:pPr algn="r" rtl="1"/>
            <a:endParaRPr lang="en-US" sz="1600" dirty="0" smtClean="0">
              <a:cs typeface="B Nazanin" pitchFamily="2" charset="-78"/>
            </a:endParaRPr>
          </a:p>
        </p:txBody>
      </p:sp>
      <p:sp>
        <p:nvSpPr>
          <p:cNvPr id="9" name="Oval 8"/>
          <p:cNvSpPr/>
          <p:nvPr/>
        </p:nvSpPr>
        <p:spPr>
          <a:xfrm>
            <a:off x="6172200" y="33528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19800" y="35814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53200" y="51054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057400" y="533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19800" y="5562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429000" y="43434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95600" y="29718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3" grpId="0" animBg="1"/>
      <p:bldP spid="16" grpId="0" animBg="1"/>
      <p:bldP spid="17"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2362200"/>
          </a:xfrm>
        </p:spPr>
        <p:txBody>
          <a:bodyPr>
            <a:normAutofit fontScale="90000"/>
          </a:bodyPr>
          <a:lstStyle/>
          <a:p>
            <a:pPr algn="r" rtl="1"/>
            <a:r>
              <a:rPr lang="fa-IR" sz="2200" dirty="0" smtClean="0">
                <a:cs typeface="B Nazanin" pitchFamily="2" charset="-78"/>
              </a:rPr>
              <a:t> این صفحه نمایش به دو بخش تقسیم شده است</a:t>
            </a:r>
            <a:r>
              <a:rPr lang="en-US" sz="2200" dirty="0" smtClean="0">
                <a:cs typeface="B Nazanin" pitchFamily="2" charset="-78"/>
              </a:rPr>
              <a:t>.</a:t>
            </a:r>
            <a:r>
              <a:rPr lang="fa-IR" sz="2200" dirty="0" smtClean="0">
                <a:cs typeface="B Nazanin" pitchFamily="2" charset="-78"/>
              </a:rPr>
              <a:t> بخش اول شامل </a:t>
            </a:r>
            <a:r>
              <a:rPr lang="en-US" sz="2200" b="1" dirty="0" smtClean="0">
                <a:cs typeface="B Nazanin" pitchFamily="2" charset="-78"/>
              </a:rPr>
              <a:t>Generic Tests </a:t>
            </a:r>
            <a:r>
              <a:rPr lang="ar-SA" sz="2200" dirty="0" smtClean="0">
                <a:cs typeface="B Nazanin" pitchFamily="2" charset="-78"/>
              </a:rPr>
              <a:t>یا معیارهای کلی که شامل</a:t>
            </a:r>
            <a:r>
              <a:rPr lang="fa-IR" sz="2200" dirty="0" smtClean="0">
                <a:cs typeface="B Nazanin" pitchFamily="2" charset="-78"/>
              </a:rPr>
              <a:t> لیستی از متغیرها مانند میانگین، حداکثر و حداقل، مجموع، واریانس، میانه، حدهای بالا و پاینن، درصد، محدوده بین چارک ها، همبستگی، چولگی و حداکثر مجموع تعداد روزها و غیره می باشد.</a:t>
            </a:r>
            <a:r>
              <a:rPr lang="en-US" sz="2200" dirty="0" smtClean="0">
                <a:cs typeface="B Nazanin" pitchFamily="2" charset="-78"/>
              </a:rPr>
              <a:t/>
            </a:r>
            <a:br>
              <a:rPr lang="en-US" sz="2200" dirty="0" smtClean="0">
                <a:cs typeface="B Nazanin" pitchFamily="2" charset="-78"/>
              </a:rPr>
            </a:br>
            <a:r>
              <a:rPr lang="ar-SA" sz="2200" dirty="0" smtClean="0">
                <a:cs typeface="B Nazanin" pitchFamily="2" charset="-78"/>
              </a:rPr>
              <a:t>بخش دوم شامل فقط بارش هست. مثلا شامل درصد رطوبت، متوسط طول دوره خشک و مرطوب، حداکثر طول دوره خشک، حداکثر طول دوره مرطوب، انحراف استاندارد طول دوره خشک، انحراف استاندارد طول دوره مرطوب، حداکثر استانه و یک درصد از مجموع کل بارندگی </a:t>
            </a:r>
            <a:r>
              <a:rPr lang="en-US" dirty="0" smtClean="0"/>
              <a:t/>
            </a:r>
            <a:br>
              <a:rPr lang="en-US" dirty="0" smtClean="0"/>
            </a:br>
            <a:endParaRPr lang="en-US" dirty="0"/>
          </a:p>
        </p:txBody>
      </p:sp>
      <p:pic>
        <p:nvPicPr>
          <p:cNvPr id="3" name="Picture 2"/>
          <p:cNvPicPr/>
          <p:nvPr/>
        </p:nvPicPr>
        <p:blipFill>
          <a:blip r:embed="rId2"/>
          <a:srcRect/>
          <a:stretch>
            <a:fillRect/>
          </a:stretch>
        </p:blipFill>
        <p:spPr bwMode="auto">
          <a:xfrm>
            <a:off x="457200" y="1981200"/>
            <a:ext cx="8229600" cy="4267200"/>
          </a:xfrm>
          <a:prstGeom prst="rect">
            <a:avLst/>
          </a:prstGeom>
          <a:noFill/>
          <a:ln w="9525">
            <a:noFill/>
            <a:miter lim="800000"/>
            <a:headEnd/>
            <a:tailEnd/>
          </a:ln>
        </p:spPr>
      </p:pic>
      <p:sp>
        <p:nvSpPr>
          <p:cNvPr id="35841" name="Rectangle 1"/>
          <p:cNvSpPr>
            <a:spLocks noChangeArrowheads="1"/>
          </p:cNvSpPr>
          <p:nvPr/>
        </p:nvSpPr>
        <p:spPr bwMode="auto">
          <a:xfrm>
            <a:off x="3429000" y="6324600"/>
            <a:ext cx="178606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FFFF00"/>
                </a:solidFill>
                <a:effectLst/>
                <a:latin typeface="Times New Roman" pitchFamily="18" charset="0"/>
                <a:ea typeface="Times New Roman" pitchFamily="18" charset="0"/>
                <a:cs typeface="B Nazanin" pitchFamily="2" charset="-78"/>
              </a:rPr>
              <a:t>صفحه نمایش انتخاب آمار</a:t>
            </a:r>
            <a:endParaRPr kumimoji="0" lang="fa-IR" sz="2400" b="0" i="0" u="none" strike="noStrike" cap="none" normalizeH="0" baseline="0" dirty="0" smtClean="0">
              <a:ln>
                <a:noFill/>
              </a:ln>
              <a:solidFill>
                <a:srgbClr val="FFFF00"/>
              </a:solidFill>
              <a:effectLst/>
              <a:latin typeface="Arial" pitchFamily="34" charset="0"/>
              <a:cs typeface="Arial" pitchFamily="34" charset="0"/>
            </a:endParaRPr>
          </a:p>
        </p:txBody>
      </p:sp>
      <p:sp>
        <p:nvSpPr>
          <p:cNvPr id="6" name="Oval 5"/>
          <p:cNvSpPr/>
          <p:nvPr/>
        </p:nvSpPr>
        <p:spPr>
          <a:xfrm>
            <a:off x="685800" y="2895600"/>
            <a:ext cx="2133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5486400" y="2819400"/>
            <a:ext cx="2133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04800" y="152400"/>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bmk="OLE_LINK26">
                <a:ln>
                  <a:noFill/>
                </a:ln>
                <a:solidFill>
                  <a:schemeClr val="tx1"/>
                </a:solidFill>
                <a:effectLst/>
                <a:latin typeface="Calibri" pitchFamily="34" charset="0"/>
                <a:ea typeface="Calibri" pitchFamily="34" charset="0"/>
                <a:cs typeface="B Nazanin" pitchFamily="2" charset="-78"/>
              </a:rPr>
              <a:t>هنگامی که تمام اطلاعات بالا تکمیل شدند بر روی گزینه </a:t>
            </a:r>
            <a:r>
              <a:rPr kumimoji="0" lang="en-US" sz="2400" b="1" i="0" u="none" strike="noStrike" cap="none" normalizeH="0" baseline="0" dirty="0" smtClean="0" bmk="OLE_LINK26">
                <a:ln>
                  <a:noFill/>
                </a:ln>
                <a:solidFill>
                  <a:schemeClr val="tx1"/>
                </a:solidFill>
                <a:effectLst/>
                <a:latin typeface="Times New Roman" pitchFamily="18" charset="0"/>
                <a:ea typeface="Calibri" pitchFamily="34" charset="0"/>
                <a:cs typeface="B Nazanin" pitchFamily="2" charset="-78"/>
              </a:rPr>
              <a:t>back</a:t>
            </a:r>
            <a:r>
              <a:rPr kumimoji="0" lang="fa-IR" sz="2400" b="0" i="0" u="none" strike="noStrike" cap="none" normalizeH="0" baseline="0" dirty="0" smtClean="0" bmk="OLE_LINK26">
                <a:ln>
                  <a:noFill/>
                </a:ln>
                <a:solidFill>
                  <a:schemeClr val="tx1"/>
                </a:solidFill>
                <a:effectLst/>
                <a:latin typeface="Calibri" pitchFamily="34" charset="0"/>
                <a:ea typeface="Calibri" pitchFamily="34" charset="0"/>
                <a:cs typeface="B Nazanin" pitchFamily="2" charset="-78"/>
              </a:rPr>
              <a:t> کلیک کرده تا به صفحه قبل باز گردد و سپس گزینه  </a:t>
            </a:r>
            <a:r>
              <a:rPr kumimoji="0" lang="en-US" sz="2400" b="1" i="0" u="none" strike="noStrike" cap="none" normalizeH="0" baseline="0" dirty="0" err="1" smtClean="0" bmk="OLE_LINK26">
                <a:ln>
                  <a:noFill/>
                </a:ln>
                <a:solidFill>
                  <a:schemeClr val="tx1"/>
                </a:solidFill>
                <a:effectLst/>
                <a:latin typeface="Times New Roman" pitchFamily="18" charset="0"/>
                <a:ea typeface="Calibri" pitchFamily="34" charset="0"/>
                <a:cs typeface="B Nazanin" pitchFamily="2" charset="-78"/>
              </a:rPr>
              <a:t>Analyse</a:t>
            </a:r>
            <a:r>
              <a:rPr kumimoji="0" lang="ar-SA" sz="2000" b="0" i="0" u="none" strike="noStrike" cap="none" normalizeH="0" baseline="0" dirty="0" smtClean="0" bmk="OLE_LINK26">
                <a:ln>
                  <a:noFill/>
                </a:ln>
                <a:solidFill>
                  <a:schemeClr val="tx1"/>
                </a:solidFill>
                <a:effectLst/>
                <a:latin typeface="TimesNewRoman,Bold"/>
                <a:ea typeface="Calibri" pitchFamily="34" charset="0"/>
                <a:cs typeface="B Nazanin" pitchFamily="2" charset="-78"/>
              </a:rPr>
              <a:t> کلیک می کنیم که نتایج به صورت زیر ظاهر می گردند</a:t>
            </a:r>
            <a:r>
              <a:rPr kumimoji="0" lang="ar-SA" sz="1400" b="0" i="0" u="none" strike="noStrike" cap="none" normalizeH="0" baseline="0" dirty="0" smtClean="0" bmk="OLE_LINK26">
                <a:ln>
                  <a:noFill/>
                </a:ln>
                <a:solidFill>
                  <a:schemeClr val="tx1"/>
                </a:solidFill>
                <a:effectLst/>
                <a:latin typeface="TimesNewRoman,Bold"/>
                <a:ea typeface="Calibri" pitchFamily="34" charset="0"/>
                <a:cs typeface="B Nazanin" pitchFamily="2" charset="-78"/>
              </a:rPr>
              <a:t>.</a:t>
            </a:r>
            <a:endParaRPr kumimoji="0" lang="ar-SA"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4"/>
          <p:cNvPicPr/>
          <p:nvPr/>
        </p:nvPicPr>
        <p:blipFill>
          <a:blip r:embed="rId2"/>
          <a:srcRect/>
          <a:stretch>
            <a:fillRect/>
          </a:stretch>
        </p:blipFill>
        <p:spPr bwMode="auto">
          <a:xfrm>
            <a:off x="1066800" y="1219201"/>
            <a:ext cx="6400800" cy="4267200"/>
          </a:xfrm>
          <a:prstGeom prst="rect">
            <a:avLst/>
          </a:prstGeom>
          <a:noFill/>
          <a:ln w="9525">
            <a:noFill/>
            <a:miter lim="800000"/>
            <a:headEnd/>
            <a:tailEnd/>
          </a:ln>
        </p:spPr>
      </p:pic>
      <p:sp>
        <p:nvSpPr>
          <p:cNvPr id="36866" name="Rectangle 2"/>
          <p:cNvSpPr>
            <a:spLocks noChangeArrowheads="1"/>
          </p:cNvSpPr>
          <p:nvPr/>
        </p:nvSpPr>
        <p:spPr bwMode="auto">
          <a:xfrm>
            <a:off x="228600" y="5638800"/>
            <a:ext cx="787427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1"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نمایش مثالی از آنالیز داده ها </a:t>
            </a:r>
            <a:r>
              <a:rPr kumimoji="0" lang="en-US"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a:t>
            </a:r>
            <a:r>
              <a:rPr kumimoji="0" lang="en-US" sz="1600" b="0" i="0" u="none" strike="noStrike" cap="none" normalizeH="0" baseline="0" dirty="0" err="1" smtClean="0">
                <a:ln>
                  <a:noFill/>
                </a:ln>
                <a:solidFill>
                  <a:srgbClr val="FFFF00"/>
                </a:solidFill>
                <a:effectLst/>
                <a:latin typeface="Calibri" pitchFamily="34" charset="0"/>
                <a:ea typeface="Calibri" pitchFamily="34" charset="0"/>
                <a:cs typeface="B Nazanin" pitchFamily="2" charset="-78"/>
              </a:rPr>
              <a:t>Modelled</a:t>
            </a:r>
            <a:r>
              <a:rPr kumimoji="0" lang="en-US"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  </a:t>
            </a:r>
            <a:r>
              <a:rPr kumimoji="0" lang="fa-IR"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که متوسط و انحراف معیار را برای یک گروه </a:t>
            </a:r>
            <a:r>
              <a:rPr kumimoji="0" lang="en-US"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20  </a:t>
            </a:r>
            <a:r>
              <a:rPr kumimoji="0" lang="fa-IR" sz="1600" b="0" i="0" u="none" strike="noStrike" cap="none" normalizeH="0" baseline="0" dirty="0" smtClean="0">
                <a:ln>
                  <a:noFill/>
                </a:ln>
                <a:solidFill>
                  <a:srgbClr val="FFFF00"/>
                </a:solidFill>
                <a:effectLst/>
                <a:latin typeface="Calibri" pitchFamily="34" charset="0"/>
                <a:ea typeface="Calibri" pitchFamily="34" charset="0"/>
                <a:cs typeface="B Nazanin" pitchFamily="2" charset="-78"/>
              </a:rPr>
              <a:t>عضوی نشان می دهد.</a:t>
            </a:r>
            <a:endParaRPr kumimoji="0" lang="fa-IR" sz="24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spd="med">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0"/>
            <a:ext cx="8534400" cy="2677656"/>
          </a:xfrm>
          <a:prstGeom prst="rect">
            <a:avLst/>
          </a:prstGeom>
        </p:spPr>
        <p:txBody>
          <a:bodyPr wrap="square">
            <a:spAutoFit/>
          </a:bodyPr>
          <a:lstStyle/>
          <a:p>
            <a:pPr lvl="0" algn="justLow" rtl="1" fontAlgn="base">
              <a:spcBef>
                <a:spcPct val="0"/>
              </a:spcBef>
              <a:spcAft>
                <a:spcPct val="0"/>
              </a:spcAft>
            </a:pPr>
            <a:r>
              <a:rPr lang="fa-IR" sz="2000" dirty="0" smtClean="0">
                <a:cs typeface="B Nazanin" pitchFamily="2" charset="-78"/>
              </a:rPr>
              <a:t>بعد از آن که نتایج آماری به دست امد می توان این نتایج رو با هم مقایسه کرد و برای هر کدام نموداری ترسیم نمود. برای دسترسی به این کار بر روی گزینه </a:t>
            </a:r>
            <a:r>
              <a:rPr lang="en-US" sz="2000" b="1" dirty="0" err="1" smtClean="0">
                <a:cs typeface="B Nazanin" pitchFamily="2" charset="-78"/>
              </a:rPr>
              <a:t>Analyse</a:t>
            </a:r>
            <a:r>
              <a:rPr lang="ar-SA" sz="2000" dirty="0" smtClean="0">
                <a:cs typeface="B Nazanin" pitchFamily="2" charset="-78"/>
              </a:rPr>
              <a:t> در بالای صفحه کلیک کرده و سپس برای مقایسه امار با هم گزینه </a:t>
            </a:r>
            <a:r>
              <a:rPr lang="en-US" sz="2000" b="1" dirty="0" smtClean="0">
                <a:cs typeface="B Nazanin" pitchFamily="2" charset="-78"/>
              </a:rPr>
              <a:t>Compare Results</a:t>
            </a:r>
            <a:r>
              <a:rPr lang="ar-SA" sz="2000" dirty="0" smtClean="0">
                <a:cs typeface="B Nazanin" pitchFamily="2" charset="-78"/>
              </a:rPr>
              <a:t> را انتخاب می کنیم</a:t>
            </a:r>
            <a:r>
              <a:rPr lang="ar-SA" dirty="0" smtClean="0"/>
              <a:t>. </a:t>
            </a:r>
            <a:r>
              <a:rPr lang="ar-SA" dirty="0" smtClean="0">
                <a:latin typeface="TimesNewRoman,Bold"/>
                <a:ea typeface="Calibri" pitchFamily="34" charset="0"/>
                <a:cs typeface="B Nazanin" pitchFamily="2" charset="-78"/>
              </a:rPr>
              <a:t>در مرحله بعد از طریق گزینه</a:t>
            </a:r>
            <a:r>
              <a:rPr lang="en-US" dirty="0" smtClean="0">
                <a:latin typeface="TimesNewRoman,Bold"/>
                <a:ea typeface="Calibri" pitchFamily="34" charset="0"/>
                <a:cs typeface="B Nazanin" pitchFamily="2" charset="-78"/>
              </a:rPr>
              <a:t>input file 1</a:t>
            </a:r>
            <a:r>
              <a:rPr lang="fa-IR" dirty="0" smtClean="0">
                <a:latin typeface="TimesNewRoman,Bold"/>
                <a:ea typeface="Calibri" pitchFamily="34" charset="0"/>
                <a:cs typeface="B Nazanin" pitchFamily="2" charset="-78"/>
              </a:rPr>
              <a:t> گزینه </a:t>
            </a:r>
            <a:r>
              <a:rPr lang="en-US" dirty="0" smtClean="0">
                <a:latin typeface="TimesNewRoman,Bold"/>
                <a:ea typeface="Calibri" pitchFamily="34" charset="0"/>
                <a:cs typeface="B Nazanin" pitchFamily="2" charset="-78"/>
              </a:rPr>
              <a:t>Select First File </a:t>
            </a:r>
            <a:r>
              <a:rPr lang="ar-SA" dirty="0" smtClean="0">
                <a:latin typeface="TimesNewRoman,Bold"/>
                <a:ea typeface="Calibri" pitchFamily="34" charset="0"/>
                <a:cs typeface="B Nazanin" pitchFamily="2" charset="-78"/>
              </a:rPr>
              <a:t>را انتخاب کرده و فایل مورد نظر را فراخوانی می کنیم که بعد از ان صفحه نمایش اماری آن ظاهر می گردد که انها را اتخاب می کنیم. به همین صورت از طریق گزینه </a:t>
            </a:r>
            <a:r>
              <a:rPr lang="en-US" dirty="0" smtClean="0">
                <a:latin typeface="TimesNewRoman,Bold"/>
                <a:ea typeface="Calibri" pitchFamily="34" charset="0"/>
                <a:cs typeface="B Nazanin" pitchFamily="2" charset="-78"/>
              </a:rPr>
              <a:t>input file 2</a:t>
            </a:r>
            <a:r>
              <a:rPr lang="ar-SA" dirty="0" smtClean="0">
                <a:latin typeface="TimesNewRoman,Bold"/>
                <a:ea typeface="Calibri" pitchFamily="34" charset="0"/>
                <a:cs typeface="B Nazanin" pitchFamily="2" charset="-78"/>
              </a:rPr>
              <a:t> و  </a:t>
            </a:r>
            <a:r>
              <a:rPr lang="en-US" dirty="0" smtClean="0">
                <a:latin typeface="TimesNewRoman,Bold"/>
                <a:ea typeface="Calibri" pitchFamily="34" charset="0"/>
                <a:cs typeface="B Nazanin" pitchFamily="2" charset="-78"/>
              </a:rPr>
              <a:t>Select Second File  </a:t>
            </a:r>
            <a:r>
              <a:rPr lang="ar-SA" dirty="0" smtClean="0">
                <a:latin typeface="TimesNewRoman,Bold"/>
                <a:ea typeface="Calibri" pitchFamily="34" charset="0"/>
                <a:cs typeface="B Nazanin" pitchFamily="2" charset="-78"/>
              </a:rPr>
              <a:t>داده های مورد نظر را فراخوانی می کنیم. در نهایت بر روی گزینه </a:t>
            </a:r>
            <a:r>
              <a:rPr lang="en-US" dirty="0" smtClean="0">
                <a:latin typeface="TimesNewRoman,Bold"/>
                <a:ea typeface="Calibri" pitchFamily="34" charset="0"/>
                <a:cs typeface="B Nazanin" pitchFamily="2" charset="-78"/>
              </a:rPr>
              <a:t>line</a:t>
            </a:r>
            <a:r>
              <a:rPr lang="ar-SA" dirty="0" smtClean="0">
                <a:latin typeface="TimesNewRoman,Bold"/>
                <a:ea typeface="Calibri" pitchFamily="34" charset="0"/>
                <a:cs typeface="B Nazanin" pitchFamily="2" charset="-78"/>
              </a:rPr>
              <a:t> کلیک کرده و نوع نمودار را انتخاب می کنیم. </a:t>
            </a:r>
            <a:r>
              <a:rPr lang="fa-IR" dirty="0" smtClean="0">
                <a:latin typeface="TimesNewRoman,Bold"/>
                <a:ea typeface="Calibri" pitchFamily="34" charset="0"/>
                <a:cs typeface="B Nazanin" pitchFamily="2" charset="-78"/>
              </a:rPr>
              <a:t>که برای مقایسه کردن می توان از انواع نمودار ها استفاده نمود</a:t>
            </a:r>
            <a:endParaRPr lang="en-US" dirty="0" smtClean="0"/>
          </a:p>
          <a:p>
            <a:pPr algn="just" rtl="1"/>
            <a:endParaRPr lang="fa-IR" dirty="0" smtClean="0"/>
          </a:p>
          <a:p>
            <a:pPr algn="just" rtl="1"/>
            <a:endParaRPr lang="en-US" dirty="0"/>
          </a:p>
        </p:txBody>
      </p:sp>
      <p:pic>
        <p:nvPicPr>
          <p:cNvPr id="5" name="Picture 4"/>
          <p:cNvPicPr/>
          <p:nvPr/>
        </p:nvPicPr>
        <p:blipFill>
          <a:blip r:embed="rId2"/>
          <a:srcRect/>
          <a:stretch>
            <a:fillRect/>
          </a:stretch>
        </p:blipFill>
        <p:spPr bwMode="auto">
          <a:xfrm>
            <a:off x="1295400" y="2286000"/>
            <a:ext cx="6781800" cy="4114800"/>
          </a:xfrm>
          <a:prstGeom prst="rect">
            <a:avLst/>
          </a:prstGeom>
          <a:noFill/>
          <a:ln w="9525">
            <a:noFill/>
            <a:miter lim="800000"/>
            <a:headEnd/>
            <a:tailEnd/>
          </a:ln>
        </p:spPr>
      </p:pic>
      <p:sp>
        <p:nvSpPr>
          <p:cNvPr id="6" name="Oval 5"/>
          <p:cNvSpPr/>
          <p:nvPr/>
        </p:nvSpPr>
        <p:spPr>
          <a:xfrm>
            <a:off x="2362200" y="32766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95400" y="22860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14600" y="43434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76800" y="32766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029200" y="43434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14600" y="25146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81000" y="304800"/>
            <a:ext cx="84582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0" i="0" u="none" strike="noStrike" cap="none" normalizeH="0" baseline="0" dirty="0" smtClean="0">
                <a:ln>
                  <a:noFill/>
                </a:ln>
                <a:solidFill>
                  <a:schemeClr val="tx1"/>
                </a:solidFill>
                <a:effectLst/>
                <a:latin typeface="TimesNewRoman,Bold"/>
                <a:ea typeface="Calibri" pitchFamily="34" charset="0"/>
                <a:cs typeface="B Nazanin" pitchFamily="2" charset="-78"/>
              </a:rPr>
              <a:t>در مرحله بعد از طریق گزینه</a:t>
            </a:r>
            <a:r>
              <a:rPr kumimoji="0" lang="en-US" b="0" i="0" u="none" strike="noStrike" cap="none" normalizeH="0" baseline="0" dirty="0" smtClean="0">
                <a:ln>
                  <a:noFill/>
                </a:ln>
                <a:solidFill>
                  <a:schemeClr val="tx1"/>
                </a:solidFill>
                <a:effectLst/>
                <a:latin typeface="TimesNewRoman,Bold"/>
                <a:ea typeface="Calibri" pitchFamily="34" charset="0"/>
                <a:cs typeface="B Nazanin" pitchFamily="2" charset="-78"/>
              </a:rPr>
              <a:t>input file 1</a:t>
            </a:r>
            <a:r>
              <a:rPr kumimoji="0" lang="fa-IR" b="0" i="0" u="none" strike="noStrike" cap="none" normalizeH="0" baseline="0" dirty="0" smtClean="0">
                <a:ln>
                  <a:noFill/>
                </a:ln>
                <a:solidFill>
                  <a:schemeClr val="tx1"/>
                </a:solidFill>
                <a:effectLst/>
                <a:latin typeface="TimesNewRoman,Bold"/>
                <a:ea typeface="Calibri" pitchFamily="34" charset="0"/>
                <a:cs typeface="B Nazanin" pitchFamily="2" charset="-78"/>
              </a:rPr>
              <a:t> گزینه </a:t>
            </a:r>
            <a:r>
              <a:rPr kumimoji="0" lang="en-US" b="0" i="0" u="none" strike="noStrike" cap="none" normalizeH="0" baseline="0" dirty="0" smtClean="0">
                <a:ln>
                  <a:noFill/>
                </a:ln>
                <a:solidFill>
                  <a:schemeClr val="tx1"/>
                </a:solidFill>
                <a:effectLst/>
                <a:latin typeface="TimesNewRoman,Bold"/>
                <a:ea typeface="Calibri" pitchFamily="34" charset="0"/>
                <a:cs typeface="B Nazanin" pitchFamily="2" charset="-78"/>
              </a:rPr>
              <a:t>Select First File </a:t>
            </a:r>
            <a:r>
              <a:rPr kumimoji="0" lang="ar-SA" b="0" i="0" u="none" strike="noStrike" cap="none" normalizeH="0" baseline="0" dirty="0" smtClean="0">
                <a:ln>
                  <a:noFill/>
                </a:ln>
                <a:solidFill>
                  <a:schemeClr val="tx1"/>
                </a:solidFill>
                <a:effectLst/>
                <a:latin typeface="TimesNewRoman,Bold"/>
                <a:ea typeface="Calibri" pitchFamily="34" charset="0"/>
                <a:cs typeface="B Nazanin" pitchFamily="2" charset="-78"/>
              </a:rPr>
              <a:t>را انتخاب کرده و فایل مورد نظر را فراخوانی می کنیم که بعد از ان صفحه نمایش اماری آن ظاهر می گردد که انها را ا</a:t>
            </a:r>
            <a:r>
              <a:rPr kumimoji="0" lang="fa-IR" b="0" i="0" u="none" strike="noStrike" cap="none" normalizeH="0" baseline="0" dirty="0" smtClean="0">
                <a:ln>
                  <a:noFill/>
                </a:ln>
                <a:solidFill>
                  <a:schemeClr val="tx1"/>
                </a:solidFill>
                <a:effectLst/>
                <a:latin typeface="TimesNewRoman,Bold"/>
                <a:ea typeface="Calibri" pitchFamily="34" charset="0"/>
                <a:cs typeface="B Nazanin" pitchFamily="2" charset="-78"/>
              </a:rPr>
              <a:t>ن</a:t>
            </a:r>
            <a:r>
              <a:rPr kumimoji="0" lang="ar-SA" b="0" i="0" u="none" strike="noStrike" cap="none" normalizeH="0" baseline="0" dirty="0" smtClean="0">
                <a:ln>
                  <a:noFill/>
                </a:ln>
                <a:solidFill>
                  <a:schemeClr val="tx1"/>
                </a:solidFill>
                <a:effectLst/>
                <a:latin typeface="TimesNewRoman,Bold"/>
                <a:ea typeface="Calibri" pitchFamily="34" charset="0"/>
                <a:cs typeface="B Nazanin" pitchFamily="2" charset="-78"/>
              </a:rPr>
              <a:t>تخاب می کنیم. به همین صورت از طریق گزینه </a:t>
            </a:r>
            <a:r>
              <a:rPr kumimoji="0" lang="en-US" b="0" i="0" u="none" strike="noStrike" cap="none" normalizeH="0" baseline="0" dirty="0" smtClean="0">
                <a:ln>
                  <a:noFill/>
                </a:ln>
                <a:solidFill>
                  <a:schemeClr val="tx1"/>
                </a:solidFill>
                <a:effectLst/>
                <a:latin typeface="TimesNewRoman,Bold"/>
                <a:ea typeface="Calibri" pitchFamily="34" charset="0"/>
                <a:cs typeface="B Nazanin" pitchFamily="2" charset="-78"/>
              </a:rPr>
              <a:t>input file 2</a:t>
            </a:r>
            <a:r>
              <a:rPr kumimoji="0" lang="ar-SA" b="0" i="0" u="none" strike="noStrike" cap="none" normalizeH="0" baseline="0" dirty="0" smtClean="0">
                <a:ln>
                  <a:noFill/>
                </a:ln>
                <a:solidFill>
                  <a:schemeClr val="tx1"/>
                </a:solidFill>
                <a:effectLst/>
                <a:latin typeface="TimesNewRoman,Bold"/>
                <a:ea typeface="Calibri" pitchFamily="34" charset="0"/>
                <a:cs typeface="B Nazanin" pitchFamily="2" charset="-78"/>
              </a:rPr>
              <a:t> و  </a:t>
            </a:r>
            <a:r>
              <a:rPr kumimoji="0" lang="en-US" b="0" i="0" u="none" strike="noStrike" cap="none" normalizeH="0" baseline="0" dirty="0" smtClean="0">
                <a:ln>
                  <a:noFill/>
                </a:ln>
                <a:solidFill>
                  <a:schemeClr val="tx1"/>
                </a:solidFill>
                <a:effectLst/>
                <a:latin typeface="TimesNewRoman,Bold"/>
                <a:ea typeface="Calibri" pitchFamily="34" charset="0"/>
                <a:cs typeface="B Nazanin" pitchFamily="2" charset="-78"/>
              </a:rPr>
              <a:t>Select Second File  </a:t>
            </a:r>
            <a:r>
              <a:rPr kumimoji="0" lang="ar-SA" b="0" i="0" u="none" strike="noStrike" cap="none" normalizeH="0" baseline="0" dirty="0" smtClean="0">
                <a:ln>
                  <a:noFill/>
                </a:ln>
                <a:solidFill>
                  <a:schemeClr val="tx1"/>
                </a:solidFill>
                <a:effectLst/>
                <a:latin typeface="TimesNewRoman,Bold"/>
                <a:ea typeface="Calibri" pitchFamily="34" charset="0"/>
                <a:cs typeface="B Nazanin" pitchFamily="2" charset="-78"/>
              </a:rPr>
              <a:t>داده های مورد نظر را فراخوانی می کنیم. در نهایت بر روی گزینه </a:t>
            </a:r>
            <a:r>
              <a:rPr kumimoji="0" lang="en-US" b="0" i="0" u="none" strike="noStrike" cap="none" normalizeH="0" baseline="0" dirty="0" smtClean="0">
                <a:ln>
                  <a:noFill/>
                </a:ln>
                <a:solidFill>
                  <a:schemeClr val="tx1"/>
                </a:solidFill>
                <a:effectLst/>
                <a:latin typeface="TimesNewRoman,Bold"/>
                <a:ea typeface="Calibri" pitchFamily="34" charset="0"/>
                <a:cs typeface="B Nazanin" pitchFamily="2" charset="-78"/>
              </a:rPr>
              <a:t>line</a:t>
            </a:r>
            <a:r>
              <a:rPr kumimoji="0" lang="ar-SA" b="0" i="0" u="none" strike="noStrike" cap="none" normalizeH="0" baseline="0" dirty="0" smtClean="0">
                <a:ln>
                  <a:noFill/>
                </a:ln>
                <a:solidFill>
                  <a:schemeClr val="tx1"/>
                </a:solidFill>
                <a:effectLst/>
                <a:latin typeface="TimesNewRoman,Bold"/>
                <a:ea typeface="Calibri" pitchFamily="34" charset="0"/>
                <a:cs typeface="B Nazanin" pitchFamily="2" charset="-78"/>
              </a:rPr>
              <a:t> کلیک کرده و نوع نمودار را انتخاب می کنیم. </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b="0" i="0" u="none" strike="noStrike" cap="none" normalizeH="0" baseline="0" dirty="0" smtClean="0">
                <a:ln>
                  <a:noFill/>
                </a:ln>
                <a:solidFill>
                  <a:schemeClr val="tx1"/>
                </a:solidFill>
                <a:effectLst/>
                <a:latin typeface="TimesNewRoman,Bold"/>
                <a:ea typeface="Calibri" pitchFamily="34" charset="0"/>
                <a:cs typeface="B Nazanin" pitchFamily="2" charset="-78"/>
              </a:rPr>
              <a:t>برای مقایسه کردن می توان از انواع نمودار ها استفاده نمود.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a:srcRect/>
          <a:stretch>
            <a:fillRect/>
          </a:stretch>
        </p:blipFill>
        <p:spPr bwMode="auto">
          <a:xfrm>
            <a:off x="609600" y="2133600"/>
            <a:ext cx="3276600" cy="3429000"/>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4953000" y="2133600"/>
            <a:ext cx="3657600" cy="3352800"/>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Wallpapre\asi\BestHDWallpapers (35).jpg"/>
          <p:cNvPicPr>
            <a:picLocks noChangeAspect="1" noChangeArrowheads="1"/>
          </p:cNvPicPr>
          <p:nvPr/>
        </p:nvPicPr>
        <p:blipFill>
          <a:blip r:embed="rId2"/>
          <a:srcRect/>
          <a:stretch>
            <a:fillRect/>
          </a:stretch>
        </p:blipFill>
        <p:spPr bwMode="auto">
          <a:xfrm>
            <a:off x="0" y="0"/>
            <a:ext cx="9144000" cy="6553200"/>
          </a:xfrm>
          <a:prstGeom prst="rect">
            <a:avLst/>
          </a:prstGeom>
          <a:noFill/>
        </p:spPr>
      </p:pic>
      <p:sp>
        <p:nvSpPr>
          <p:cNvPr id="1027" name="Rectangle 3"/>
          <p:cNvSpPr>
            <a:spLocks noChangeArrowheads="1"/>
          </p:cNvSpPr>
          <p:nvPr/>
        </p:nvSpPr>
        <p:spPr bwMode="auto">
          <a:xfrm>
            <a:off x="1676400" y="1066800"/>
            <a:ext cx="1544013"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altLang="zh-CN" sz="4800" b="1" i="0" u="none" strike="noStrike" cap="none" normalizeH="0" baseline="0" dirty="0" smtClean="0">
                <a:ln>
                  <a:noFill/>
                </a:ln>
                <a:solidFill>
                  <a:srgbClr val="FF0000"/>
                </a:solidFill>
                <a:effectLst/>
                <a:latin typeface="Times New Roman" pitchFamily="18" charset="0"/>
                <a:ea typeface="SimSun" pitchFamily="2" charset="-122"/>
                <a:cs typeface="B Davat" pitchFamily="2" charset="-78"/>
              </a:rPr>
              <a:t>با</a:t>
            </a:r>
            <a:r>
              <a:rPr kumimoji="0" lang="fa-IR" altLang="zh-CN" sz="4800" b="1" i="0" u="none" strike="noStrike" cap="none" normalizeH="0" dirty="0" smtClean="0">
                <a:ln>
                  <a:noFill/>
                </a:ln>
                <a:solidFill>
                  <a:srgbClr val="FF0000"/>
                </a:solidFill>
                <a:effectLst/>
                <a:latin typeface="Times New Roman" pitchFamily="18" charset="0"/>
                <a:ea typeface="SimSun" pitchFamily="2" charset="-122"/>
                <a:cs typeface="B Davat" pitchFamily="2" charset="-78"/>
              </a:rPr>
              <a:t> تشکر</a:t>
            </a:r>
            <a:endParaRPr kumimoji="0" lang="fa-IR" altLang="zh-CN" sz="6600" b="0" i="0" u="none" strike="noStrike" cap="none" normalizeH="0" baseline="0" dirty="0" smtClean="0">
              <a:ln>
                <a:noFill/>
              </a:ln>
              <a:solidFill>
                <a:srgbClr val="FF0000"/>
              </a:solidFill>
              <a:effectLst/>
              <a:latin typeface="Arial" pitchFamily="34" charset="0"/>
              <a:cs typeface="B Davat"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pPr algn="ctr" rtl="1"/>
            <a:r>
              <a:rPr lang="fa-IR" sz="2800" dirty="0" smtClean="0">
                <a:solidFill>
                  <a:srgbClr val="FFFF00"/>
                </a:solidFill>
                <a:cs typeface="B Titr" pitchFamily="2" charset="-78"/>
              </a:rPr>
              <a:t>مدلسازی در اقلیم شناسی </a:t>
            </a:r>
            <a:endParaRPr lang="en-US" sz="2800" dirty="0">
              <a:solidFill>
                <a:srgbClr val="FFFF00"/>
              </a:solidFill>
              <a:cs typeface="B Titr" pitchFamily="2" charset="-78"/>
            </a:endParaRPr>
          </a:p>
        </p:txBody>
      </p:sp>
      <p:sp>
        <p:nvSpPr>
          <p:cNvPr id="3" name="Content Placeholder 2"/>
          <p:cNvSpPr>
            <a:spLocks noGrp="1"/>
          </p:cNvSpPr>
          <p:nvPr>
            <p:ph idx="1"/>
          </p:nvPr>
        </p:nvSpPr>
        <p:spPr>
          <a:xfrm>
            <a:off x="228600" y="609600"/>
            <a:ext cx="8686800" cy="6248400"/>
          </a:xfrm>
        </p:spPr>
        <p:txBody>
          <a:bodyPr>
            <a:normAutofit/>
          </a:bodyPr>
          <a:lstStyle/>
          <a:p>
            <a:pPr algn="r" rtl="1"/>
            <a:r>
              <a:rPr lang="fa-IR" sz="2400" dirty="0" smtClean="0">
                <a:cs typeface="B Nazanin" pitchFamily="2" charset="-78"/>
              </a:rPr>
              <a:t>مدلهای اقلیمی در پی همانند سازی فرایندهای بسیارزیادی هستند که اقلیم را پدید می آورند مقصود از مدلسازی آن است که فراینهای اقلیمی را بشناسیم و اثر تغییرات آنها و روابط متقابلشان را با یکدیگر پیش بینی کنیم .</a:t>
            </a:r>
          </a:p>
          <a:p>
            <a:pPr algn="ctr" rtl="1"/>
            <a:r>
              <a:rPr lang="fa-IR" sz="2400" b="1" dirty="0" smtClean="0">
                <a:solidFill>
                  <a:srgbClr val="FFFF00"/>
                </a:solidFill>
                <a:cs typeface="B Nazanin" pitchFamily="2" charset="-78"/>
              </a:rPr>
              <a:t>انواع مدلهای اقلیمی </a:t>
            </a:r>
          </a:p>
        </p:txBody>
      </p:sp>
      <p:graphicFrame>
        <p:nvGraphicFramePr>
          <p:cNvPr id="4" name="Table 3"/>
          <p:cNvGraphicFramePr>
            <a:graphicFrameLocks noGrp="1"/>
          </p:cNvGraphicFramePr>
          <p:nvPr/>
        </p:nvGraphicFramePr>
        <p:xfrm>
          <a:off x="152400" y="2514600"/>
          <a:ext cx="8458200" cy="3995335"/>
        </p:xfrm>
        <a:graphic>
          <a:graphicData uri="http://schemas.openxmlformats.org/drawingml/2006/table">
            <a:tbl>
              <a:tblPr rtl="1">
                <a:tableStyleId>{284E427A-3D55-4303-BF80-6455036E1DE7}</a:tableStyleId>
              </a:tblPr>
              <a:tblGrid>
                <a:gridCol w="3372465"/>
                <a:gridCol w="5085735"/>
              </a:tblGrid>
              <a:tr h="287872">
                <a:tc>
                  <a:txBody>
                    <a:bodyPr/>
                    <a:lstStyle/>
                    <a:p>
                      <a:pPr marL="0" marR="0" algn="ctr" rtl="1">
                        <a:lnSpc>
                          <a:spcPct val="115000"/>
                        </a:lnSpc>
                        <a:spcBef>
                          <a:spcPts val="0"/>
                        </a:spcBef>
                        <a:spcAft>
                          <a:spcPts val="1000"/>
                        </a:spcAft>
                      </a:pPr>
                      <a:r>
                        <a:rPr lang="fa-IR" sz="1600" dirty="0">
                          <a:cs typeface="B Zar" pitchFamily="2" charset="-78"/>
                        </a:rPr>
                        <a:t>مدل</a:t>
                      </a:r>
                      <a:endParaRPr lang="en-US" sz="1600" dirty="0">
                        <a:solidFill>
                          <a:schemeClr val="tx1"/>
                        </a:solidFill>
                        <a:latin typeface="Calibri"/>
                        <a:ea typeface="Calibri"/>
                        <a:cs typeface="B Zar" pitchFamily="2" charset="-78"/>
                      </a:endParaRPr>
                    </a:p>
                  </a:txBody>
                  <a:tcPr marL="68580" marR="68580" marT="0" marB="0"/>
                </a:tc>
                <a:tc>
                  <a:txBody>
                    <a:bodyPr/>
                    <a:lstStyle/>
                    <a:p>
                      <a:pPr marL="0" marR="0" algn="ctr" rtl="1">
                        <a:lnSpc>
                          <a:spcPct val="115000"/>
                        </a:lnSpc>
                        <a:spcBef>
                          <a:spcPts val="0"/>
                        </a:spcBef>
                        <a:spcAft>
                          <a:spcPts val="1000"/>
                        </a:spcAft>
                      </a:pPr>
                      <a:r>
                        <a:rPr lang="fa-IR" sz="1600" dirty="0">
                          <a:cs typeface="B Zar" pitchFamily="2" charset="-78"/>
                        </a:rPr>
                        <a:t>توضیحات</a:t>
                      </a:r>
                      <a:endParaRPr lang="en-US" sz="1600" dirty="0">
                        <a:solidFill>
                          <a:schemeClr val="tx1"/>
                        </a:solidFill>
                        <a:latin typeface="Calibri"/>
                        <a:ea typeface="Calibri"/>
                        <a:cs typeface="B Zar" pitchFamily="2" charset="-78"/>
                      </a:endParaRPr>
                    </a:p>
                  </a:txBody>
                  <a:tcPr marL="68580" marR="68580" marT="0" marB="0"/>
                </a:tc>
              </a:tr>
              <a:tr h="830270">
                <a:tc>
                  <a:txBody>
                    <a:bodyPr/>
                    <a:lstStyle/>
                    <a:p>
                      <a:pPr marL="0" marR="0" algn="ctr" rtl="1">
                        <a:lnSpc>
                          <a:spcPct val="115000"/>
                        </a:lnSpc>
                        <a:spcBef>
                          <a:spcPts val="0"/>
                        </a:spcBef>
                        <a:spcAft>
                          <a:spcPts val="1000"/>
                        </a:spcAft>
                      </a:pPr>
                      <a:r>
                        <a:rPr lang="fa-IR" sz="1600" dirty="0">
                          <a:cs typeface="B Zar" pitchFamily="2" charset="-78"/>
                        </a:rPr>
                        <a:t>مدل های توازن انرژی (</a:t>
                      </a:r>
                      <a:r>
                        <a:rPr lang="en-US" sz="1600" dirty="0">
                          <a:cs typeface="B Zar" pitchFamily="2" charset="-78"/>
                        </a:rPr>
                        <a:t>EBM</a:t>
                      </a:r>
                      <a:r>
                        <a:rPr lang="fa-IR" sz="1600" dirty="0">
                          <a:cs typeface="B Zar" pitchFamily="2" charset="-78"/>
                        </a:rPr>
                        <a:t>)</a:t>
                      </a:r>
                      <a:endParaRPr lang="en-US" sz="1600" dirty="0">
                        <a:solidFill>
                          <a:schemeClr val="tx1"/>
                        </a:solidFill>
                        <a:latin typeface="Calibri"/>
                        <a:ea typeface="Calibri"/>
                        <a:cs typeface="B Zar" pitchFamily="2" charset="-78"/>
                      </a:endParaRPr>
                    </a:p>
                  </a:txBody>
                  <a:tcPr marL="68580" marR="68580" marT="0" marB="0"/>
                </a:tc>
                <a:tc>
                  <a:txBody>
                    <a:bodyPr/>
                    <a:lstStyle/>
                    <a:p>
                      <a:pPr marL="0" marR="0" algn="ctr" rtl="1">
                        <a:lnSpc>
                          <a:spcPct val="115000"/>
                        </a:lnSpc>
                        <a:spcBef>
                          <a:spcPts val="0"/>
                        </a:spcBef>
                        <a:spcAft>
                          <a:spcPts val="1000"/>
                        </a:spcAft>
                      </a:pPr>
                      <a:r>
                        <a:rPr lang="fa-IR" sz="1600" dirty="0">
                          <a:cs typeface="B Zar" pitchFamily="2" charset="-78"/>
                        </a:rPr>
                        <a:t>این مدلها دو فرایند اساسی حاکم بر سیستم اقلیمی ( توازن انرژی تابشی را در کل سطح کره زمین، انتقال انرژی بین مداری در حد فاصل قطب ها تا استوا) را شبیه سازی می کنند.</a:t>
                      </a:r>
                      <a:endParaRPr lang="en-US" sz="1600" dirty="0">
                        <a:solidFill>
                          <a:schemeClr val="tx1"/>
                        </a:solidFill>
                        <a:latin typeface="Calibri"/>
                        <a:ea typeface="Calibri"/>
                        <a:cs typeface="B Zar" pitchFamily="2" charset="-78"/>
                      </a:endParaRPr>
                    </a:p>
                  </a:txBody>
                  <a:tcPr marL="68580" marR="68580" marT="0" marB="0"/>
                </a:tc>
              </a:tr>
              <a:tr h="1107027">
                <a:tc>
                  <a:txBody>
                    <a:bodyPr/>
                    <a:lstStyle/>
                    <a:p>
                      <a:pPr marL="0" marR="0" algn="ctr" rtl="1">
                        <a:lnSpc>
                          <a:spcPct val="115000"/>
                        </a:lnSpc>
                        <a:spcBef>
                          <a:spcPts val="0"/>
                        </a:spcBef>
                        <a:spcAft>
                          <a:spcPts val="1000"/>
                        </a:spcAft>
                      </a:pPr>
                      <a:r>
                        <a:rPr lang="fa-IR" sz="1600" dirty="0">
                          <a:cs typeface="B Zar" pitchFamily="2" charset="-78"/>
                        </a:rPr>
                        <a:t>مدل های تابش همرفتی( </a:t>
                      </a:r>
                      <a:r>
                        <a:rPr lang="en-US" sz="1600" dirty="0">
                          <a:cs typeface="B Zar" pitchFamily="2" charset="-78"/>
                        </a:rPr>
                        <a:t>RCM</a:t>
                      </a:r>
                      <a:r>
                        <a:rPr lang="fa-IR" sz="1600" dirty="0">
                          <a:cs typeface="B Zar" pitchFamily="2" charset="-78"/>
                        </a:rPr>
                        <a:t>)</a:t>
                      </a:r>
                      <a:endParaRPr lang="en-US" sz="1600" dirty="0">
                        <a:solidFill>
                          <a:schemeClr val="tx1"/>
                        </a:solidFill>
                        <a:latin typeface="Calibri"/>
                        <a:ea typeface="Calibri"/>
                        <a:cs typeface="B Zar" pitchFamily="2" charset="-78"/>
                      </a:endParaRPr>
                    </a:p>
                  </a:txBody>
                  <a:tcPr marL="68580" marR="68580" marT="0" marB="0"/>
                </a:tc>
                <a:tc>
                  <a:txBody>
                    <a:bodyPr/>
                    <a:lstStyle/>
                    <a:p>
                      <a:pPr marL="0" marR="0" algn="ctr" rtl="1">
                        <a:lnSpc>
                          <a:spcPct val="115000"/>
                        </a:lnSpc>
                        <a:spcBef>
                          <a:spcPts val="0"/>
                        </a:spcBef>
                        <a:spcAft>
                          <a:spcPts val="1000"/>
                        </a:spcAft>
                      </a:pPr>
                      <a:r>
                        <a:rPr lang="fa-IR" sz="1600" dirty="0">
                          <a:cs typeface="B Zar" pitchFamily="2" charset="-78"/>
                        </a:rPr>
                        <a:t>این مدلها علاوه بر ویژگی های مدل های </a:t>
                      </a:r>
                      <a:r>
                        <a:rPr lang="en-US" sz="1600" dirty="0">
                          <a:cs typeface="B Zar" pitchFamily="2" charset="-78"/>
                        </a:rPr>
                        <a:t>EBM</a:t>
                      </a:r>
                      <a:r>
                        <a:rPr lang="fa-IR" sz="1600" dirty="0">
                          <a:cs typeface="B Zar" pitchFamily="2" charset="-78"/>
                        </a:rPr>
                        <a:t> جابه جایی عمودی انرژی نیز در نظر می گیرند. این مدل ها معمولا یک و دو بعدی هستند. انتقال انرژی در حالت یک بعدی به دو صورت انتقال انرژی تابشی بصورت جذب و پراکنشی در اتمسفر و بصورت همرفتی در جهت عمودی در اتمسفر صورت می گیرد.</a:t>
                      </a:r>
                      <a:endParaRPr lang="en-US" sz="1600" dirty="0">
                        <a:solidFill>
                          <a:schemeClr val="tx1"/>
                        </a:solidFill>
                        <a:latin typeface="Calibri"/>
                        <a:ea typeface="Calibri"/>
                        <a:cs typeface="B Zar" pitchFamily="2" charset="-78"/>
                      </a:endParaRPr>
                    </a:p>
                  </a:txBody>
                  <a:tcPr marL="68580" marR="68580" marT="0" marB="0"/>
                </a:tc>
              </a:tr>
              <a:tr h="553513">
                <a:tc>
                  <a:txBody>
                    <a:bodyPr/>
                    <a:lstStyle/>
                    <a:p>
                      <a:pPr marL="0" marR="0" algn="ctr" rtl="1">
                        <a:lnSpc>
                          <a:spcPct val="115000"/>
                        </a:lnSpc>
                        <a:spcBef>
                          <a:spcPts val="0"/>
                        </a:spcBef>
                        <a:spcAft>
                          <a:spcPts val="1000"/>
                        </a:spcAft>
                      </a:pPr>
                      <a:r>
                        <a:rPr lang="fa-IR" sz="1600" dirty="0">
                          <a:cs typeface="B Zar" pitchFamily="2" charset="-78"/>
                        </a:rPr>
                        <a:t>مدل های دو </a:t>
                      </a:r>
                      <a:r>
                        <a:rPr lang="fa-IR" sz="1600" dirty="0" smtClean="0">
                          <a:cs typeface="B Zar" pitchFamily="2" charset="-78"/>
                        </a:rPr>
                        <a:t>بعدی</a:t>
                      </a:r>
                      <a:r>
                        <a:rPr lang="fa-IR" sz="1600" baseline="0" dirty="0" smtClean="0">
                          <a:cs typeface="B Zar" pitchFamily="2" charset="-78"/>
                        </a:rPr>
                        <a:t> </a:t>
                      </a:r>
                      <a:r>
                        <a:rPr lang="fa-IR" sz="1600" dirty="0" smtClean="0">
                          <a:cs typeface="B Zar" pitchFamily="2" charset="-78"/>
                        </a:rPr>
                        <a:t>دینامیکی- </a:t>
                      </a:r>
                      <a:r>
                        <a:rPr lang="fa-IR" sz="1600" dirty="0">
                          <a:cs typeface="B Zar" pitchFamily="2" charset="-78"/>
                        </a:rPr>
                        <a:t>آماری ( </a:t>
                      </a:r>
                      <a:r>
                        <a:rPr lang="en-US" sz="1600" dirty="0">
                          <a:cs typeface="B Zar" pitchFamily="2" charset="-78"/>
                        </a:rPr>
                        <a:t>SDM</a:t>
                      </a:r>
                      <a:r>
                        <a:rPr lang="fa-IR" sz="1600" dirty="0">
                          <a:cs typeface="B Zar" pitchFamily="2" charset="-78"/>
                        </a:rPr>
                        <a:t> )</a:t>
                      </a:r>
                      <a:endParaRPr lang="en-US" sz="1600" dirty="0">
                        <a:solidFill>
                          <a:schemeClr val="tx1"/>
                        </a:solidFill>
                        <a:latin typeface="Calibri"/>
                        <a:ea typeface="Calibri"/>
                        <a:cs typeface="B Zar" pitchFamily="2" charset="-78"/>
                      </a:endParaRPr>
                    </a:p>
                  </a:txBody>
                  <a:tcPr marL="68580" marR="68580" marT="0" marB="0"/>
                </a:tc>
                <a:tc>
                  <a:txBody>
                    <a:bodyPr/>
                    <a:lstStyle/>
                    <a:p>
                      <a:pPr marL="0" marR="0" algn="ctr" rtl="1">
                        <a:lnSpc>
                          <a:spcPct val="115000"/>
                        </a:lnSpc>
                        <a:spcBef>
                          <a:spcPts val="0"/>
                        </a:spcBef>
                        <a:spcAft>
                          <a:spcPts val="1000"/>
                        </a:spcAft>
                      </a:pPr>
                      <a:r>
                        <a:rPr lang="fa-IR" sz="1600" dirty="0">
                          <a:cs typeface="B Zar" pitchFamily="2" charset="-78"/>
                        </a:rPr>
                        <a:t>این مدل ها معمولا دو بعدی بوده و ترکیبی از دو مدل </a:t>
                      </a:r>
                      <a:r>
                        <a:rPr lang="en-US" sz="1600" dirty="0">
                          <a:cs typeface="B Zar" pitchFamily="2" charset="-78"/>
                        </a:rPr>
                        <a:t>EBM</a:t>
                      </a:r>
                      <a:r>
                        <a:rPr lang="fa-IR" sz="1600" dirty="0">
                          <a:cs typeface="B Zar" pitchFamily="2" charset="-78"/>
                        </a:rPr>
                        <a:t> و </a:t>
                      </a:r>
                      <a:r>
                        <a:rPr lang="en-US" sz="1600" dirty="0">
                          <a:cs typeface="B Zar" pitchFamily="2" charset="-78"/>
                        </a:rPr>
                        <a:t>RCM</a:t>
                      </a:r>
                      <a:r>
                        <a:rPr lang="fa-IR" sz="1600" dirty="0">
                          <a:cs typeface="B Zar" pitchFamily="2" charset="-78"/>
                        </a:rPr>
                        <a:t> می باشند. این مدل ها سیستم اقلیمی را در دو بعد افقی و عمودی شبیه سازی می کنند.</a:t>
                      </a:r>
                      <a:endParaRPr lang="en-US" sz="1600" dirty="0">
                        <a:solidFill>
                          <a:schemeClr val="tx1"/>
                        </a:solidFill>
                        <a:latin typeface="Calibri"/>
                        <a:ea typeface="Calibri"/>
                        <a:cs typeface="B Zar" pitchFamily="2" charset="-78"/>
                      </a:endParaRPr>
                    </a:p>
                  </a:txBody>
                  <a:tcPr marL="68580" marR="68580" marT="0" marB="0"/>
                </a:tc>
              </a:tr>
              <a:tr h="1183719">
                <a:tc>
                  <a:txBody>
                    <a:bodyPr/>
                    <a:lstStyle/>
                    <a:p>
                      <a:pPr marL="0" marR="0" algn="ctr" rtl="1">
                        <a:lnSpc>
                          <a:spcPct val="115000"/>
                        </a:lnSpc>
                        <a:spcBef>
                          <a:spcPts val="0"/>
                        </a:spcBef>
                        <a:spcAft>
                          <a:spcPts val="1000"/>
                        </a:spcAft>
                      </a:pPr>
                      <a:r>
                        <a:rPr lang="fa-IR" sz="1600" dirty="0">
                          <a:cs typeface="B Zar" pitchFamily="2" charset="-78"/>
                        </a:rPr>
                        <a:t>مدل های گردش </a:t>
                      </a:r>
                      <a:endParaRPr lang="en-US" sz="1600" dirty="0">
                        <a:cs typeface="B Zar" pitchFamily="2" charset="-78"/>
                      </a:endParaRPr>
                    </a:p>
                    <a:p>
                      <a:pPr marL="0" marR="0" algn="ctr" rtl="1">
                        <a:lnSpc>
                          <a:spcPct val="115000"/>
                        </a:lnSpc>
                        <a:spcBef>
                          <a:spcPts val="0"/>
                        </a:spcBef>
                        <a:spcAft>
                          <a:spcPts val="1000"/>
                        </a:spcAft>
                      </a:pPr>
                      <a:r>
                        <a:rPr lang="fa-IR" sz="1600" dirty="0">
                          <a:cs typeface="B Zar" pitchFamily="2" charset="-78"/>
                        </a:rPr>
                        <a:t>عمومی جو ( </a:t>
                      </a:r>
                      <a:r>
                        <a:rPr lang="en-US" sz="1600" dirty="0">
                          <a:cs typeface="B Zar" pitchFamily="2" charset="-78"/>
                        </a:rPr>
                        <a:t>GCM</a:t>
                      </a:r>
                      <a:r>
                        <a:rPr lang="fa-IR" sz="1600" dirty="0">
                          <a:cs typeface="B Zar" pitchFamily="2" charset="-78"/>
                        </a:rPr>
                        <a:t> )</a:t>
                      </a:r>
                      <a:endParaRPr lang="en-US" sz="1600" dirty="0">
                        <a:solidFill>
                          <a:schemeClr val="tx1"/>
                        </a:solidFill>
                        <a:latin typeface="Calibri"/>
                        <a:ea typeface="Calibri"/>
                        <a:cs typeface="B Zar" pitchFamily="2" charset="-78"/>
                      </a:endParaRPr>
                    </a:p>
                  </a:txBody>
                  <a:tcPr marL="68580" marR="68580" marT="0" marB="0"/>
                </a:tc>
                <a:tc>
                  <a:txBody>
                    <a:bodyPr/>
                    <a:lstStyle/>
                    <a:p>
                      <a:pPr marL="0" marR="0" algn="ctr" rtl="1">
                        <a:lnSpc>
                          <a:spcPct val="115000"/>
                        </a:lnSpc>
                        <a:spcBef>
                          <a:spcPts val="0"/>
                        </a:spcBef>
                        <a:spcAft>
                          <a:spcPts val="1000"/>
                        </a:spcAft>
                      </a:pPr>
                      <a:r>
                        <a:rPr lang="fa-IR" sz="1600" dirty="0">
                          <a:cs typeface="B Zar" pitchFamily="2" charset="-78"/>
                        </a:rPr>
                        <a:t>این مدل ها سه بعدی بوده و قادرند سیستم اقلیمی را با لحاظ نمودن اکثر فرایندها در مقیاس جهانی و یا قاره ای شبیه سازی کنند.این مدل ها برای محاسبه هر یک از متغییرهای اقلیمی نیازمند محاسبه، ذخیره و تکرار محاسبات در هر یک از نقاط شبکه می باشند. </a:t>
                      </a:r>
                      <a:endParaRPr lang="en-US" sz="1600" dirty="0">
                        <a:solidFill>
                          <a:schemeClr val="tx1"/>
                        </a:solidFill>
                        <a:latin typeface="Calibri"/>
                        <a:ea typeface="Calibri"/>
                        <a:cs typeface="B Zar" pitchFamily="2" charset="-78"/>
                      </a:endParaRPr>
                    </a:p>
                  </a:txBody>
                  <a:tcPr marL="68580" marR="68580" marT="0" marB="0"/>
                </a:tc>
              </a:tr>
            </a:tbl>
          </a:graphicData>
        </a:graphic>
      </p:graphicFrame>
    </p:spTree>
  </p:cSld>
  <p:clrMapOvr>
    <a:masterClrMapping/>
  </p:clrMapOvr>
  <p:transition spd="med">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600200" y="152400"/>
            <a:ext cx="708660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600" b="1" strike="noStrike" cap="none" normalizeH="0" baseline="0" dirty="0" smtClean="0" bmk="OLE_LINK2">
                <a:ln>
                  <a:noFill/>
                </a:ln>
                <a:solidFill>
                  <a:srgbClr val="FFFF00"/>
                </a:solidFill>
                <a:effectLst/>
                <a:latin typeface="Calibri" pitchFamily="34" charset="0"/>
                <a:ea typeface="Times New Roman" pitchFamily="18" charset="0"/>
                <a:cs typeface="B Titr" pitchFamily="2" charset="-78"/>
                <a:hlinkClick r:id="rId2"/>
              </a:rPr>
              <a:t>مقدمه ای در باب مدل های گردش عمومی جو</a:t>
            </a:r>
            <a:endParaRPr kumimoji="0" lang="ar-SA" sz="1800" b="0" strike="noStrike" cap="none" normalizeH="0" baseline="0" dirty="0" smtClean="0">
              <a:ln>
                <a:noFill/>
              </a:ln>
              <a:solidFill>
                <a:srgbClr val="FFFF00"/>
              </a:solidFill>
              <a:effectLst/>
              <a:latin typeface="Arial" pitchFamily="34" charset="0"/>
              <a:cs typeface="B Titr" pitchFamily="2" charset="-78"/>
            </a:endParaRPr>
          </a:p>
        </p:txBody>
      </p:sp>
      <p:sp>
        <p:nvSpPr>
          <p:cNvPr id="2050" name="Rectangle 2"/>
          <p:cNvSpPr>
            <a:spLocks noChangeArrowheads="1"/>
          </p:cNvSpPr>
          <p:nvPr/>
        </p:nvSpPr>
        <p:spPr bwMode="auto">
          <a:xfrm>
            <a:off x="152400" y="1219200"/>
            <a:ext cx="8610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مدل های گردش عمومی در واقع حل معادلات حاکم بر جو بر اساس قوانین نیوتن و ترمودینامیک هستند. </a:t>
            </a:r>
            <a:r>
              <a:rPr kumimoji="0" lang="fa-IR" sz="2400" b="1" i="0" u="none" strike="noStrike" cap="none" normalizeH="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به عبارت دیگر قوانین نیوتن در سه محور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X</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Y</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و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Z</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نوشته می شوند که نهایتا به عنوان معادلات تکانه از آنها یاد می شود این سه معادله در کنار قوانین عمومی گازها و ترمودینامیکی، اساس مدل های گردش عمومی جو را تشکیل می دهند. هدف مدل های گردش عمومی پیش بینی تحول زمانی جو می باشد. در ارتباط با این مدل ها دو دیدگاه عمده وجود دارد:</a:t>
            </a:r>
          </a:p>
          <a:p>
            <a:pPr marL="0" marR="0" lvl="0" indent="457200" algn="justLow" defTabSz="914400" rtl="1" eaLnBrk="1" fontAlgn="base" latinLnBrk="0" hangingPunct="1">
              <a:lnSpc>
                <a:spcPct val="100000"/>
              </a:lnSpc>
              <a:spcBef>
                <a:spcPct val="0"/>
              </a:spcBef>
              <a:spcAft>
                <a:spcPct val="0"/>
              </a:spcAft>
              <a:buClrTx/>
              <a:buSzTx/>
              <a:buFontTx/>
              <a:buNone/>
              <a:tabLst/>
            </a:pPr>
            <a:r>
              <a:rPr lang="fa-IR" sz="2400" b="1" dirty="0" smtClean="0">
                <a:latin typeface="Times New Roman" pitchFamily="18" charset="0"/>
                <a:ea typeface="Times New Roman" pitchFamily="18" charset="0"/>
                <a:cs typeface="B Nazanin" pitchFamily="2" charset="-78"/>
              </a:rPr>
              <a:t>1) </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دیدگاهی که هدف آن استفاده از اینگونه مدل ها برای پیش بینی فصلی (از یک ماه آینده تا کمتر از یکسال) می باشد. البته اخیرا در مرکز هادلی انگلیس و سازمان هواشناسی ژاپن همین روش را برای پیش بینی های کمتر از</a:t>
            </a:r>
            <a:r>
              <a:rPr kumimoji="0" lang="fa-IR" sz="24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 5 سال نیز استفاده می کنند، منتها برای مناطق حاره که</a:t>
            </a:r>
            <a:r>
              <a:rPr kumimoji="0" lang="fa-IR" sz="2400" b="1" i="0" u="none" strike="noStrike" cap="none" normalizeH="0" dirty="0" smtClean="0">
                <a:ln>
                  <a:noFill/>
                </a:ln>
                <a:solidFill>
                  <a:schemeClr val="tx1"/>
                </a:solidFill>
                <a:effectLst/>
                <a:latin typeface="Times New Roman" pitchFamily="18" charset="0"/>
                <a:ea typeface="Times New Roman" pitchFamily="18" charset="0"/>
                <a:cs typeface="B Nazanin" pitchFamily="2" charset="-78"/>
              </a:rPr>
              <a:t> </a:t>
            </a:r>
            <a:r>
              <a:rPr kumimoji="0" lang="fa-IR" sz="2400" b="1" i="0" u="none" strike="noStrike" cap="none" normalizeH="0" baseline="0" dirty="0" smtClean="0">
                <a:ln>
                  <a:noFill/>
                </a:ln>
                <a:solidFill>
                  <a:schemeClr val="tx1"/>
                </a:solidFill>
                <a:effectLst/>
                <a:latin typeface="Times New Roman" pitchFamily="18" charset="0"/>
                <a:ea typeface="Times New Roman" pitchFamily="18" charset="0"/>
                <a:cs typeface="B Nazanin" pitchFamily="2" charset="-78"/>
              </a:rPr>
              <a:t>تاثیرپذیری بیشتری از دمای پهنه های اقیانوسی دارند. در واقع دو مرکز یاد شده با استفاده از فقط داده های شرایط مرزی اقیانوسی اقدام به پیش بینی 2 تا 5 سال اقلیم می کنند.</a:t>
            </a:r>
          </a:p>
        </p:txBody>
      </p:sp>
    </p:spTree>
  </p:cSld>
  <p:clrMapOvr>
    <a:masterClrMapping/>
  </p:clrMapOvr>
  <p:transition spd="med">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590800"/>
            <a:ext cx="8305800" cy="3108543"/>
          </a:xfrm>
          <a:prstGeom prst="rect">
            <a:avLst/>
          </a:prstGeom>
        </p:spPr>
        <p:txBody>
          <a:bodyPr wrap="square">
            <a:spAutoFit/>
          </a:bodyPr>
          <a:lstStyle/>
          <a:p>
            <a:pPr lvl="0" indent="215900" algn="just" rtl="1" fontAlgn="base">
              <a:spcBef>
                <a:spcPct val="0"/>
              </a:spcBef>
              <a:spcAft>
                <a:spcPct val="0"/>
              </a:spcAft>
            </a:pPr>
            <a:r>
              <a:rPr lang="fa-IR" altLang="zh-CN" sz="2800" b="1" dirty="0" smtClean="0">
                <a:latin typeface="Times New Roman" pitchFamily="18" charset="0"/>
                <a:ea typeface="Times New Roman" pitchFamily="18" charset="0"/>
                <a:cs typeface="B Nazanin" pitchFamily="2" charset="-78"/>
              </a:rPr>
              <a:t>یکی از محدودیت های اصلی در استفاده از خروجی های اقلیمی مدل های چرخه عمومی این است که دقت تجزیه مکانی و زمانی آنها با دقت مورد نیاز مدل های منطقه ای و هیدرولوژیکی مطابقت ندارد. دقت مکانی این مدل ها در حدود 200 کیلومتر است، که این دقت خصوصاً برای بررسی مناطق کوهستانی و پارامترهای اقلیمی نظیر بارش و دما مناسب نمی باشد . با استفاده از روش کوچک مقیاس کردن، می توان خروجی های این مدل ها را به متغیرهای سطحی در مقیاس حوزه مورد مطالعه تبدیل نمود. </a:t>
            </a:r>
          </a:p>
        </p:txBody>
      </p:sp>
      <p:sp>
        <p:nvSpPr>
          <p:cNvPr id="4" name="Rectangle 3"/>
          <p:cNvSpPr/>
          <p:nvPr/>
        </p:nvSpPr>
        <p:spPr>
          <a:xfrm>
            <a:off x="381000" y="609600"/>
            <a:ext cx="8458200" cy="1815882"/>
          </a:xfrm>
          <a:prstGeom prst="rect">
            <a:avLst/>
          </a:prstGeom>
        </p:spPr>
        <p:txBody>
          <a:bodyPr wrap="square">
            <a:spAutoFit/>
          </a:bodyPr>
          <a:lstStyle/>
          <a:p>
            <a:pPr algn="r" rtl="1"/>
            <a:r>
              <a:rPr lang="fa-IR" altLang="zh-CN" sz="2800" b="1" dirty="0" smtClean="0">
                <a:latin typeface="Times New Roman" pitchFamily="18" charset="0"/>
                <a:ea typeface="Times New Roman" pitchFamily="18" charset="0"/>
                <a:cs typeface="B Nazanin" pitchFamily="2" charset="-78"/>
              </a:rPr>
              <a:t>دومین دیدگاه استفاده از این مدل ها برای پیش بینی اقلیم در مقیاس دهه تا سده می باشد که نمونه های ان هم اکنون در مراکز مختلف اقلیمی در حال اجرا می باشد و هم اکنون اقلیم کره زمین را تا 2300 میلادی با استفاده از همین مدل ها شبیه سازی نموده اند. </a:t>
            </a:r>
            <a:endParaRPr lang="en-US" altLang="zh-CN" sz="2800" b="1" dirty="0" smtClean="0">
              <a:latin typeface="Times New Roman" pitchFamily="18" charset="0"/>
              <a:ea typeface="Times New Roman" pitchFamily="18" charset="0"/>
              <a:cs typeface="B Nazanin" pitchFamily="2" charset="-78"/>
            </a:endParaRPr>
          </a:p>
        </p:txBody>
      </p:sp>
    </p:spTree>
  </p:cSld>
  <p:clrMapOvr>
    <a:masterClrMapping/>
  </p:clrMapOvr>
  <p:transition spd="med">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28600"/>
            <a:ext cx="86868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15900" algn="just" rtl="1" fontAlgn="base">
              <a:spcBef>
                <a:spcPct val="0"/>
              </a:spcBef>
              <a:spcAft>
                <a:spcPct val="0"/>
              </a:spcAft>
            </a:pPr>
            <a:r>
              <a:rPr lang="fa-IR" sz="4000" dirty="0" smtClean="0">
                <a:solidFill>
                  <a:srgbClr val="FFFF00"/>
                </a:solidFill>
                <a:cs typeface="B Nazanin" pitchFamily="2" charset="-78"/>
              </a:rPr>
              <a:t>ریز مقیاس نمایی</a:t>
            </a:r>
            <a:endParaRPr kumimoji="0" lang="fa-IR" altLang="zh-CN" sz="4000" b="0" i="0" u="none" strike="noStrike" cap="none" normalizeH="0" baseline="0" dirty="0" smtClean="0">
              <a:ln>
                <a:noFill/>
              </a:ln>
              <a:solidFill>
                <a:srgbClr val="FFFF00"/>
              </a:solidFill>
              <a:effectLst/>
              <a:latin typeface="Times New Roman" pitchFamily="18" charset="0"/>
              <a:ea typeface="SimSun" pitchFamily="2" charset="-122"/>
              <a:cs typeface="B Nazanin" pitchFamily="2" charset="-78"/>
            </a:endParaRPr>
          </a:p>
          <a:p>
            <a:pPr lvl="0" indent="215900" algn="just" rtl="1" fontAlgn="base">
              <a:spcBef>
                <a:spcPct val="0"/>
              </a:spcBef>
              <a:spcAft>
                <a:spcPct val="0"/>
              </a:spcAft>
            </a:pPr>
            <a:r>
              <a:rPr lang="fa-IR" altLang="zh-CN" sz="3200" dirty="0" smtClean="0">
                <a:latin typeface="Times New Roman" pitchFamily="18" charset="0"/>
                <a:ea typeface="SimSun" pitchFamily="2" charset="-122"/>
                <a:cs typeface="B Nazanin" pitchFamily="2" charset="-78"/>
              </a:rPr>
              <a:t>مدل های گردش عمومی هیچگاه نمی توانند مستقیما برای پیش بینی های منطقه ای یا نقطه ای استفاده شوند، آنها نیازمند ریزمقیاس نمایی هستند تا با اعمال رفتار های محلی در آنها پیش بینی هایشان در مقیاس های محلی بهبود یابند. بایستی قبل از استفاده از این داده ها آنها را ریزمقیاس کنید. کوچک مقیاس کردن در حقیقت به فرآیند حرکت از پیش بینی کننده های بزرگ مقیاس به پیش بینی شونده ها در مقیاس محلی اطلاق می شود. </a:t>
            </a:r>
          </a:p>
          <a:p>
            <a:pPr lvl="0" indent="215900" algn="just" rtl="1" fontAlgn="base">
              <a:spcBef>
                <a:spcPct val="0"/>
              </a:spcBef>
              <a:spcAft>
                <a:spcPct val="0"/>
              </a:spcAft>
            </a:pPr>
            <a:r>
              <a:rPr lang="fa-IR" altLang="zh-CN" sz="3200" dirty="0" smtClean="0">
                <a:latin typeface="Times New Roman" pitchFamily="18" charset="0"/>
                <a:ea typeface="SimSun" pitchFamily="2" charset="-122"/>
                <a:cs typeface="B Nazanin" pitchFamily="2" charset="-78"/>
              </a:rPr>
              <a:t>روش های مختلفی جهت تولید سناریوهای اقلیمی منطقه ای از سناریوهای اقلیمی مدل های چرخه عمومی جو وجود دارد که از آن جمله می توان روشهای ریز مقیاس را نام برد.</a:t>
            </a:r>
            <a:endParaRPr lang="en-US" altLang="zh-CN" sz="3200" dirty="0" smtClean="0">
              <a:latin typeface="Times New Roman" pitchFamily="18" charset="0"/>
              <a:ea typeface="SimSun" pitchFamily="2" charset="-122"/>
              <a:cs typeface="B Nazanin" pitchFamily="2" charset="-78"/>
            </a:endParaRPr>
          </a:p>
          <a:p>
            <a:pPr marL="0" marR="0" lvl="0" indent="215900" algn="just" defTabSz="914400" rtl="1" eaLnBrk="0" fontAlgn="base" latinLnBrk="0" hangingPunct="0">
              <a:lnSpc>
                <a:spcPct val="100000"/>
              </a:lnSpc>
              <a:spcBef>
                <a:spcPct val="0"/>
              </a:spcBef>
              <a:spcAft>
                <a:spcPct val="0"/>
              </a:spcAft>
              <a:buClrTx/>
              <a:buSzTx/>
              <a:buFontTx/>
              <a:buNone/>
              <a:tabLst/>
            </a:pPr>
            <a:r>
              <a:rPr kumimoji="0" lang="fa-IR" altLang="zh-CN" sz="1200" b="0" i="0" u="none" strike="noStrike" cap="none" normalizeH="0" baseline="0" dirty="0" smtClean="0">
                <a:ln>
                  <a:noFill/>
                </a:ln>
                <a:solidFill>
                  <a:schemeClr val="tx1"/>
                </a:solidFill>
                <a:effectLst/>
                <a:latin typeface="Times New Roman" pitchFamily="18" charset="0"/>
                <a:ea typeface="SimSun" pitchFamily="2" charset="-122"/>
                <a:cs typeface="B Nazanin" pitchFamily="2" charset="-78"/>
              </a:rPr>
              <a:t>.</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1590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Arial" pitchFamily="34" charset="0"/>
                <a:cs typeface="Arial" pitchFamily="34" charset="0"/>
              </a:rPr>
              <a:t/>
            </a:r>
            <a:br>
              <a:rPr kumimoji="0" lang="en-US" altLang="zh-CN" sz="1800" b="0" i="0" u="none" strike="noStrike" cap="none" normalizeH="0" baseline="0" dirty="0" smtClean="0">
                <a:ln>
                  <a:noFill/>
                </a:ln>
                <a:solidFill>
                  <a:schemeClr val="tx1"/>
                </a:solidFill>
                <a:effectLst/>
                <a:latin typeface="Arial" pitchFamily="34" charset="0"/>
                <a:cs typeface="Arial" pitchFamily="34" charset="0"/>
              </a:rPr>
            </a:b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105400"/>
          </a:xfrm>
        </p:spPr>
        <p:txBody>
          <a:bodyPr>
            <a:noAutofit/>
          </a:bodyPr>
          <a:lstStyle/>
          <a:p>
            <a:pPr lvl="0" indent="215900" algn="r" rtl="1" eaLnBrk="0" fontAlgn="base" hangingPunct="0">
              <a:spcAft>
                <a:spcPct val="0"/>
              </a:spcAft>
            </a:pPr>
            <a:r>
              <a:rPr lang="fa-IR" altLang="zh-CN" sz="3200" dirty="0" smtClean="0">
                <a:solidFill>
                  <a:srgbClr val="FFFF00"/>
                </a:solidFill>
                <a:latin typeface="Times New Roman" pitchFamily="18" charset="0"/>
                <a:ea typeface="SimSun" pitchFamily="2" charset="-122"/>
                <a:cs typeface="B Nazanin" pitchFamily="2" charset="-78"/>
              </a:rPr>
              <a:t>ریز مقیاس </a:t>
            </a:r>
            <a:r>
              <a:rPr lang="fa-IR" sz="3200" dirty="0" smtClean="0">
                <a:solidFill>
                  <a:srgbClr val="FFFF00"/>
                </a:solidFill>
                <a:cs typeface="B Nazanin" pitchFamily="2" charset="-78"/>
              </a:rPr>
              <a:t>نمایی به دو صورت انجام می شود: </a:t>
            </a:r>
            <a:r>
              <a:rPr lang="en-US" sz="3200" dirty="0" smtClean="0">
                <a:solidFill>
                  <a:srgbClr val="FFFF00"/>
                </a:solidFill>
                <a:cs typeface="B Nazanin" pitchFamily="2" charset="-78"/>
              </a:rPr>
              <a:t/>
            </a:r>
            <a:br>
              <a:rPr lang="en-US" sz="3200" dirty="0" smtClean="0">
                <a:solidFill>
                  <a:srgbClr val="FFFF00"/>
                </a:solidFill>
                <a:cs typeface="B Nazanin" pitchFamily="2" charset="-78"/>
              </a:rPr>
            </a:br>
            <a:r>
              <a:rPr lang="fa-IR" sz="3200" dirty="0" smtClean="0">
                <a:solidFill>
                  <a:srgbClr val="FFFF00"/>
                </a:solidFill>
                <a:cs typeface="B Nazanin" pitchFamily="2" charset="-78"/>
              </a:rPr>
              <a:t>دینامیکی و آماری</a:t>
            </a:r>
            <a:r>
              <a:rPr lang="fa-IR" sz="2400" dirty="0" smtClean="0">
                <a:solidFill>
                  <a:srgbClr val="FFFF00"/>
                </a:solidFill>
                <a:cs typeface="B Nazanin" pitchFamily="2" charset="-78"/>
              </a:rPr>
              <a:t>. </a:t>
            </a:r>
            <a:r>
              <a:rPr lang="fa-IR" altLang="zh-CN" sz="2400" dirty="0" smtClean="0">
                <a:latin typeface="Times New Roman" pitchFamily="18" charset="0"/>
                <a:ea typeface="SimSun" pitchFamily="2" charset="-122"/>
                <a:cs typeface="B Nazanin" pitchFamily="2" charset="-78"/>
              </a:rPr>
              <a:t/>
            </a:r>
            <a:br>
              <a:rPr lang="fa-IR" altLang="zh-CN" sz="2400" dirty="0" smtClean="0">
                <a:latin typeface="Times New Roman" pitchFamily="18" charset="0"/>
                <a:ea typeface="SimSun" pitchFamily="2" charset="-122"/>
                <a:cs typeface="B Nazanin" pitchFamily="2" charset="-78"/>
              </a:rPr>
            </a:br>
            <a:r>
              <a:rPr lang="fa-IR" sz="3200" dirty="0" smtClean="0">
                <a:solidFill>
                  <a:srgbClr val="FFFF00"/>
                </a:solidFill>
                <a:cs typeface="B Nazanin" pitchFamily="2" charset="-78"/>
              </a:rPr>
              <a:t>ریز مقیاس نمایی دینامیکی</a:t>
            </a:r>
            <a:r>
              <a:rPr lang="fa-IR" sz="2400" dirty="0" smtClean="0">
                <a:cs typeface="B Nazanin" pitchFamily="2" charset="-78"/>
              </a:rPr>
              <a:t/>
            </a:r>
            <a:br>
              <a:rPr lang="fa-IR" sz="2400" dirty="0" smtClean="0">
                <a:cs typeface="B Nazanin" pitchFamily="2" charset="-78"/>
              </a:rPr>
            </a:br>
            <a:r>
              <a:rPr lang="fa-IR" sz="2400" dirty="0" smtClean="0">
                <a:cs typeface="B Nazanin" pitchFamily="2" charset="-78"/>
              </a:rPr>
              <a:t>مدل هایی که برای ریز مقیاس نمایی دینامیکی استفاده می شوند بسیار شبیه همان مدل های گردش عمومی هستند، منتها گامهای زمانی و مکانی شبکه ریزتر و دقیقتر هستند. </a:t>
            </a:r>
            <a:br>
              <a:rPr lang="fa-IR" sz="2400" dirty="0" smtClean="0">
                <a:cs typeface="B Nazanin" pitchFamily="2" charset="-78"/>
              </a:rPr>
            </a:br>
            <a:r>
              <a:rPr lang="fa-IR" sz="2400" dirty="0" smtClean="0">
                <a:cs typeface="B Nazanin" pitchFamily="2" charset="-78"/>
              </a:rPr>
              <a:t>مثلا گام مکانی مدل های گردش عمومی حدود 2.5 در 2.5 درجه جغرافیایی-حدود 250 کیلومتر در عرض های جغرافیایی محدوده کشورمان- می باشد در حالیکه که گام مکانی مدل های ریزمقیاس نمایی دینامیکی که به آنها مدل های منطقه ای نیز می گویند بین 20 تا 50 کیلومتر در نظر گرفته می شود. البته این عدد ثابت نیست و ممکن است شما گام مکانی را 10 کیلومتر هم بگیرید. </a:t>
            </a:r>
            <a:br>
              <a:rPr lang="fa-IR" sz="2400" dirty="0" smtClean="0">
                <a:cs typeface="B Nazanin" pitchFamily="2" charset="-78"/>
              </a:rPr>
            </a:br>
            <a:r>
              <a:rPr lang="fa-IR" sz="2400" dirty="0" smtClean="0">
                <a:cs typeface="B Nazanin" pitchFamily="2" charset="-78"/>
              </a:rPr>
              <a:t>از انواع مدل های دینامیکی می توان به </a:t>
            </a:r>
            <a:r>
              <a:rPr lang="en-US" sz="2400" dirty="0" smtClean="0">
                <a:latin typeface="Aparajita" pitchFamily="34" charset="0"/>
                <a:cs typeface="Aparajita" pitchFamily="34" charset="0"/>
              </a:rPr>
              <a:t>RegCM</a:t>
            </a:r>
            <a:r>
              <a:rPr lang="fa-IR" sz="2400" dirty="0" smtClean="0">
                <a:latin typeface="Aparajita" pitchFamily="34" charset="0"/>
                <a:cs typeface="B Nazanin" pitchFamily="2" charset="-78"/>
              </a:rPr>
              <a:t> , </a:t>
            </a:r>
            <a:r>
              <a:rPr lang="en-US" sz="2400" dirty="0" smtClean="0">
                <a:latin typeface="Aparajita" pitchFamily="34" charset="0"/>
                <a:cs typeface="Aparajita" pitchFamily="34" charset="0"/>
              </a:rPr>
              <a:t>NCEP/RSM</a:t>
            </a:r>
            <a:r>
              <a:rPr lang="fa-IR" sz="2400" dirty="0" smtClean="0">
                <a:latin typeface="Aparajita" pitchFamily="34" charset="0"/>
                <a:cs typeface="B Nazanin" pitchFamily="2" charset="-78"/>
              </a:rPr>
              <a:t> و یا </a:t>
            </a:r>
            <a:r>
              <a:rPr lang="en-US" sz="2400" dirty="0" smtClean="0">
                <a:latin typeface="Aparajita" pitchFamily="34" charset="0"/>
                <a:cs typeface="Aparajita" pitchFamily="34" charset="0"/>
              </a:rPr>
              <a:t>WRF</a:t>
            </a:r>
            <a:r>
              <a:rPr lang="fa-IR" sz="2400" dirty="0" smtClean="0">
                <a:latin typeface="Aparajita" pitchFamily="34" charset="0"/>
                <a:cs typeface="B Nazanin" pitchFamily="2" charset="-78"/>
              </a:rPr>
              <a:t> </a:t>
            </a:r>
            <a:r>
              <a:rPr lang="fa-IR" sz="2400" dirty="0" smtClean="0">
                <a:cs typeface="B Nazanin" pitchFamily="2" charset="-78"/>
              </a:rPr>
              <a:t>اشاره کرد. </a:t>
            </a:r>
            <a:r>
              <a:rPr lang="fa-IR" sz="2000" dirty="0" smtClean="0">
                <a:cs typeface="B Nazanin" pitchFamily="2" charset="-78"/>
              </a:rPr>
              <a:t/>
            </a:r>
            <a:br>
              <a:rPr lang="fa-IR" sz="2000" dirty="0" smtClean="0">
                <a:cs typeface="B Nazanin" pitchFamily="2" charset="-78"/>
              </a:rPr>
            </a:br>
            <a:endParaRPr lang="en-US" sz="1800" dirty="0">
              <a:cs typeface="B Nazanin" pitchFamily="2" charset="-7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382000" cy="6124754"/>
          </a:xfrm>
          <a:prstGeom prst="rect">
            <a:avLst/>
          </a:prstGeom>
        </p:spPr>
        <p:txBody>
          <a:bodyPr wrap="square">
            <a:spAutoFit/>
          </a:bodyPr>
          <a:lstStyle/>
          <a:p>
            <a:pPr algn="r" rtl="1"/>
            <a:r>
              <a:rPr lang="fa-IR" sz="3200" b="1" dirty="0" smtClean="0">
                <a:solidFill>
                  <a:srgbClr val="FFFF00"/>
                </a:solidFill>
                <a:cs typeface="B Nazanin" pitchFamily="2" charset="-78"/>
              </a:rPr>
              <a:t>روش ریز مقیاس نمایی آماری :</a:t>
            </a:r>
          </a:p>
          <a:p>
            <a:pPr algn="r" rtl="1"/>
            <a:r>
              <a:rPr lang="fa-IR" sz="2400" dirty="0" smtClean="0">
                <a:cs typeface="B Nazanin" pitchFamily="2" charset="-78"/>
              </a:rPr>
              <a:t>روش دیگری که شما می توانید مدل های گردش عمومی را ریزمقیاس کنید ریزمقیاس نمایی آماری است.</a:t>
            </a:r>
          </a:p>
          <a:p>
            <a:pPr algn="r" rtl="1"/>
            <a:r>
              <a:rPr lang="fa-IR" sz="2400" dirty="0" smtClean="0">
                <a:cs typeface="B Nazanin" pitchFamily="2" charset="-78"/>
              </a:rPr>
              <a:t> </a:t>
            </a:r>
            <a:r>
              <a:rPr lang="fa-IR" altLang="zh-CN" sz="2400" dirty="0" smtClean="0">
                <a:latin typeface="Times New Roman" pitchFamily="18" charset="0"/>
                <a:ea typeface="SimSun" pitchFamily="2" charset="-122"/>
                <a:cs typeface="B Nazanin" pitchFamily="2" charset="-78"/>
              </a:rPr>
              <a:t>در این روش پس از تعیین تابع مطلوب، متغیرهای اقلیمی بزرگ مقیاس که توسط مدل های چرخه عمومی در دوره های آتی شبیه سازی شده اند، به عنوان ورودی در این توابع اعمال شده و متغیر سطحی مورد نظر نتیجه خواهد شد</a:t>
            </a:r>
            <a:endParaRPr lang="fa-IR" sz="2400" dirty="0" smtClean="0">
              <a:cs typeface="B Nazanin" pitchFamily="2" charset="-78"/>
            </a:endParaRPr>
          </a:p>
          <a:p>
            <a:pPr algn="r" rtl="1"/>
            <a:r>
              <a:rPr lang="fa-IR" sz="2400" dirty="0" smtClean="0">
                <a:cs typeface="B Nazanin" pitchFamily="2" charset="-78"/>
              </a:rPr>
              <a:t>در این روش یک ارتباط آماری با استفاده از رگرسیون ساده، چند متغیره ، شبکه عصبی و . . . بین رفتار واقعی ایستگاه و برونداد مدل گردش عمومی ایجاد می شود. بعد از راستی آزمایی، این معادلات می توانند در</a:t>
            </a:r>
            <a:r>
              <a:rPr lang="en-US" sz="2400" dirty="0" smtClean="0">
                <a:cs typeface="B Nazanin" pitchFamily="2" charset="-78"/>
              </a:rPr>
              <a:t> </a:t>
            </a:r>
            <a:r>
              <a:rPr lang="fa-IR" sz="2400" dirty="0" smtClean="0">
                <a:cs typeface="B Nazanin" pitchFamily="2" charset="-78"/>
              </a:rPr>
              <a:t>ریزمقیاس نمایی پیش بینی های آینده با استفاده از سناریوهای انتشار مورد استفاده قرار گیرند. </a:t>
            </a:r>
            <a:r>
              <a:rPr lang="fa-IR" altLang="zh-CN" sz="2400" dirty="0" smtClean="0">
                <a:latin typeface="Times New Roman" pitchFamily="18" charset="0"/>
                <a:ea typeface="SimSun" pitchFamily="2" charset="-122"/>
                <a:cs typeface="B Nazanin" pitchFamily="2" charset="-78"/>
              </a:rPr>
              <a:t>اگر چه این روش نسبت به روش های قبلی نتایج بهتری را ارائه می کند، ولی نیاز به داده های مشاهداتی زیاد و قضاوت متخصصین به منظور برقراری رابطه مناسب را دارد.</a:t>
            </a:r>
          </a:p>
          <a:p>
            <a:pPr algn="r" rtl="1"/>
            <a:r>
              <a:rPr lang="fa-IR" sz="2400" dirty="0" smtClean="0">
                <a:cs typeface="B Nazanin" pitchFamily="2" charset="-78"/>
              </a:rPr>
              <a:t>برخی از مدل هایی که برای این روش استفاده می شوند عبارتند از:</a:t>
            </a:r>
          </a:p>
          <a:p>
            <a:pPr rtl="1"/>
            <a:r>
              <a:rPr lang="fa-IR" sz="2400" dirty="0" smtClean="0">
                <a:cs typeface="B Nazanin" pitchFamily="2" charset="-78"/>
              </a:rPr>
              <a:t> </a:t>
            </a:r>
            <a:r>
              <a:rPr lang="en-US" sz="2400" dirty="0" smtClean="0">
                <a:cs typeface="B Nazanin" pitchFamily="2" charset="-78"/>
              </a:rPr>
              <a:t/>
            </a:r>
            <a:br>
              <a:rPr lang="en-US" sz="2400" dirty="0" smtClean="0">
                <a:cs typeface="B Nazanin" pitchFamily="2" charset="-78"/>
              </a:rPr>
            </a:br>
            <a:r>
              <a:rPr lang="en-US" sz="2400" dirty="0" smtClean="0">
                <a:latin typeface="Aparajita" pitchFamily="34" charset="0"/>
                <a:cs typeface="Aparajita" pitchFamily="34" charset="0"/>
              </a:rPr>
              <a:t>WGEN</a:t>
            </a:r>
            <a:r>
              <a:rPr lang="fa-IR" sz="2400" dirty="0" smtClean="0">
                <a:latin typeface="Aparajita" pitchFamily="34" charset="0"/>
                <a:cs typeface="Aparajita" pitchFamily="34" charset="0"/>
              </a:rPr>
              <a:t>, </a:t>
            </a:r>
            <a:r>
              <a:rPr lang="en-US" sz="2400" dirty="0" smtClean="0">
                <a:latin typeface="Aparajita" pitchFamily="34" charset="0"/>
                <a:cs typeface="Aparajita" pitchFamily="34" charset="0"/>
              </a:rPr>
              <a:t>CLIMGEN, LARS-WG, SDSM, ASD, Magicc-Scengen</a:t>
            </a:r>
            <a:r>
              <a:rPr lang="en-US" sz="2000" dirty="0" smtClean="0">
                <a:cs typeface="B Nazanin" pitchFamily="2" charset="-78"/>
              </a:rPr>
              <a:t/>
            </a:r>
            <a:br>
              <a:rPr lang="en-US" sz="2000" dirty="0" smtClean="0">
                <a:cs typeface="B Nazanin" pitchFamily="2" charset="-78"/>
              </a:rPr>
            </a:br>
            <a:endParaRPr lang="en-US" sz="2400" dirty="0">
              <a:cs typeface="B Nazanin" pitchFamily="2" charset="-78"/>
            </a:endParaRPr>
          </a:p>
        </p:txBody>
      </p:sp>
      <p:sp>
        <p:nvSpPr>
          <p:cNvPr id="4" name="Rectangle 3"/>
          <p:cNvSpPr/>
          <p:nvPr/>
        </p:nvSpPr>
        <p:spPr>
          <a:xfrm>
            <a:off x="2667000" y="3886200"/>
            <a:ext cx="4572000" cy="369332"/>
          </a:xfrm>
          <a:prstGeom prst="rect">
            <a:avLst/>
          </a:prstGeom>
        </p:spPr>
        <p:txBody>
          <a:bodyPr>
            <a:spAutoFit/>
          </a:bodyPr>
          <a:lstStyle/>
          <a:p>
            <a:pPr algn="r"/>
            <a:r>
              <a:rPr lang="fa-IR" altLang="zh-CN" dirty="0" smtClean="0">
                <a:latin typeface="Times New Roman" pitchFamily="18" charset="0"/>
                <a:ea typeface="SimSun" pitchFamily="2" charset="-122"/>
                <a:cs typeface="B Nazanin" pitchFamily="2" charset="-78"/>
              </a:rPr>
              <a:t>..</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4800"/>
            <a:ext cx="8229600" cy="1524000"/>
          </a:xfrm>
        </p:spPr>
        <p:txBody>
          <a:bodyPr>
            <a:normAutofit/>
          </a:bodyPr>
          <a:lstStyle/>
          <a:p>
            <a:pPr algn="ctr" rtl="1"/>
            <a:r>
              <a:rPr lang="ar-SA" sz="3600" b="1" dirty="0">
                <a:solidFill>
                  <a:schemeClr val="bg1"/>
                </a:solidFill>
                <a:cs typeface="B Nazanin" pitchFamily="2" charset="-78"/>
                <a:hlinkClick r:id="rId2"/>
              </a:rPr>
              <a:t>مقدمه ای در معرفی مدل ریزمقیاس </a:t>
            </a:r>
            <a:r>
              <a:rPr lang="ar-SA" sz="3600" b="1" dirty="0" smtClean="0">
                <a:solidFill>
                  <a:schemeClr val="bg1"/>
                </a:solidFill>
                <a:cs typeface="B Nazanin" pitchFamily="2" charset="-78"/>
                <a:hlinkClick r:id="rId2"/>
              </a:rPr>
              <a:t>نمایی</a:t>
            </a:r>
            <a:r>
              <a:rPr lang="fa-IR" sz="3600" b="1" dirty="0" smtClean="0">
                <a:solidFill>
                  <a:schemeClr val="bg1"/>
                </a:solidFill>
                <a:cs typeface="B Nazanin" pitchFamily="2" charset="-78"/>
              </a:rPr>
              <a:t> </a:t>
            </a:r>
            <a:r>
              <a:rPr lang="ar-SA" sz="3600" b="1" dirty="0" smtClean="0">
                <a:solidFill>
                  <a:schemeClr val="bg1"/>
                </a:solidFill>
                <a:cs typeface="B Nazanin" pitchFamily="2" charset="-78"/>
                <a:hlinkClick r:id="rId2"/>
              </a:rPr>
              <a:t>آماری </a:t>
            </a:r>
            <a:r>
              <a:rPr lang="en-US" sz="3600" b="1" dirty="0" smtClean="0">
                <a:solidFill>
                  <a:schemeClr val="bg1"/>
                </a:solidFill>
                <a:cs typeface="B Nazanin" pitchFamily="2" charset="-78"/>
                <a:hlinkClick r:id="rId2"/>
              </a:rPr>
              <a:t>SDSM</a:t>
            </a:r>
            <a:endParaRPr lang="en-US" sz="1600" dirty="0">
              <a:solidFill>
                <a:schemeClr val="bg1"/>
              </a:solidFill>
              <a:cs typeface="B Nazanin" pitchFamily="2" charset="-78"/>
            </a:endParaRPr>
          </a:p>
          <a:p>
            <a:endParaRPr lang="en-US" dirty="0"/>
          </a:p>
        </p:txBody>
      </p:sp>
      <p:sp>
        <p:nvSpPr>
          <p:cNvPr id="7" name="Rectangle 6"/>
          <p:cNvSpPr/>
          <p:nvPr/>
        </p:nvSpPr>
        <p:spPr>
          <a:xfrm>
            <a:off x="457200" y="1600200"/>
            <a:ext cx="8382000" cy="4401205"/>
          </a:xfrm>
          <a:prstGeom prst="rect">
            <a:avLst/>
          </a:prstGeom>
        </p:spPr>
        <p:txBody>
          <a:bodyPr wrap="square">
            <a:spAutoFit/>
          </a:bodyPr>
          <a:lstStyle/>
          <a:p>
            <a:pPr lvl="0" algn="justLow" rtl="1" fontAlgn="base">
              <a:spcBef>
                <a:spcPct val="0"/>
              </a:spcBef>
              <a:spcAft>
                <a:spcPct val="0"/>
              </a:spcAft>
            </a:pPr>
            <a:r>
              <a:rPr lang="fa-IR" sz="2800" dirty="0" smtClean="0">
                <a:latin typeface="Calibri" pitchFamily="34" charset="0"/>
                <a:ea typeface="Calibri" pitchFamily="34" charset="0"/>
                <a:cs typeface="B Nazanin" pitchFamily="2" charset="-78"/>
              </a:rPr>
              <a:t>این مدل ارتباطات آماری بین رفتار های بزرگ مقیاس(پیش بینی كننده ها) و محلی(پیش بینی شونده ها) را بر اساس روش رگرسیون خطی چندگانه برقرار می كند.</a:t>
            </a:r>
          </a:p>
          <a:p>
            <a:pPr lvl="0" algn="justLow" rtl="1" fontAlgn="base">
              <a:spcBef>
                <a:spcPct val="0"/>
              </a:spcBef>
              <a:spcAft>
                <a:spcPct val="0"/>
              </a:spcAft>
            </a:pPr>
            <a:r>
              <a:rPr lang="fa-IR" sz="2800" dirty="0" smtClean="0">
                <a:latin typeface="Calibri" pitchFamily="34" charset="0"/>
                <a:ea typeface="Calibri" pitchFamily="34" charset="0"/>
                <a:cs typeface="B Nazanin" pitchFamily="2" charset="-78"/>
              </a:rPr>
              <a:t> این ارتباطات با استفاده از داده های مشاهداتی ایستگاه و  بروندادهای (خروجی) مدل های گردش عمومی  در دوره مشابه دیدبانی ایجاد می شوند. فرض بر این است كه این روابط در آینده نیز صادق باشند،‌ به عبارت دیگر فرض اساسی در ریز مقیاس نمایی آماری مستقل از زمان بودن این ارتباطات است قبل از انجام فرآیند ریزمقیاس نمایی توسط این مدل داده های مشاهداتی و داده های مدل های گردش عمومی با توجه به مقادیر میانگین و انحراف معیار آنها در دوره مورد نظر نرمالیزه می شوند. </a:t>
            </a:r>
            <a:endParaRPr lang="en-US" sz="2800" dirty="0" smtClean="0">
              <a:latin typeface="Calibri" pitchFamily="34" charset="0"/>
              <a:ea typeface="Calibri" pitchFamily="34" charset="0"/>
              <a:cs typeface="B Nazanin" pitchFamily="2" charset="-78"/>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715</TotalTime>
  <Words>2471</Words>
  <Application>Microsoft Office PowerPoint</Application>
  <PresentationFormat>On-screen Show (4:3)</PresentationFormat>
  <Paragraphs>116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Slide 1</vt:lpstr>
      <vt:lpstr>مدل ریز مقیاس نمایی SDSM</vt:lpstr>
      <vt:lpstr>مدلسازی در اقلیم شناسی </vt:lpstr>
      <vt:lpstr>Slide 4</vt:lpstr>
      <vt:lpstr>Slide 5</vt:lpstr>
      <vt:lpstr>Slide 6</vt:lpstr>
      <vt:lpstr>ریز مقیاس نمایی به دو صورت انجام می شود:  دینامیکی و آماری.  ریز مقیاس نمایی دینامیکی مدل هایی که برای ریز مقیاس نمایی دینامیکی استفاده می شوند بسیار شبیه همان مدل های گردش عمومی هستند، منتها گامهای زمانی و مکانی شبکه ریزتر و دقیقتر هستند.  مثلا گام مکانی مدل های گردش عمومی حدود 2.5 در 2.5 درجه جغرافیایی-حدود 250 کیلومتر در عرض های جغرافیایی محدوده کشورمان- می باشد در حالیکه که گام مکانی مدل های ریزمقیاس نمایی دینامیکی که به آنها مدل های منطقه ای نیز می گویند بین 20 تا 50 کیلومتر در نظر گرفته می شود. البته این عدد ثابت نیست و ممکن است شما گام مکانی را 10 کیلومتر هم بگیرید.  از انواع مدل های دینامیکی می توان به RegCM , NCEP/RSM و یا WRF اشاره کرد.  </vt:lpstr>
      <vt:lpstr>Slide 8</vt:lpstr>
      <vt:lpstr>Slide 9</vt:lpstr>
      <vt:lpstr>Slide 10</vt:lpstr>
      <vt:lpstr>Slide 11</vt:lpstr>
      <vt:lpstr>مراحل کارنرم افزار SDSM</vt:lpstr>
      <vt:lpstr>2) نصب نرم افزار </vt:lpstr>
      <vt:lpstr>منوهای SDSM قبل از شروع،  کاربر باید محدوده تاریخ، نوع و یکپارچگی تمام داده های ورودی را بررسی نماید. برای ایجاد محیط کار با کلیک بر روی نماد تنظیمات صفحه نمایش دسترسی می یابید. </vt:lpstr>
      <vt:lpstr>Slide 15</vt:lpstr>
      <vt:lpstr>Slide 16</vt:lpstr>
      <vt:lpstr>Slide 17</vt:lpstr>
      <vt:lpstr>Slide 18</vt:lpstr>
      <vt:lpstr>Slide 19</vt:lpstr>
      <vt:lpstr>Slide 20</vt:lpstr>
      <vt:lpstr>Slide 21</vt:lpstr>
      <vt:lpstr>Slide 22</vt:lpstr>
      <vt:lpstr> این صفحه نمایش به دو بخش تقسیم شده است. بخش اول شامل Generic Tests یا معیارهای کلی که شامل لیستی از متغیرها مانند میانگین، حداکثر و حداقل، مجموع، واریانس، میانه، حدهای بالا و پاینن، درصد، محدوده بین چارک ها، همبستگی، چولگی و حداکثر مجموع تعداد روزها و غیره می باشد. بخش دوم شامل فقط بارش هست. مثلا شامل درصد رطوبت، متوسط طول دوره خشک و مرطوب، حداکثر طول دوره خشک، حداکثر طول دوره مرطوب، انحراف استاندارد طول دوره خشک، انحراف استاندارد طول دوره مرطوب، حداکثر استانه و یک درصد از مجموع کل بارندگی  </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Zahra</dc:creator>
  <cp:lastModifiedBy>Zahra</cp:lastModifiedBy>
  <cp:revision>89</cp:revision>
  <dcterms:created xsi:type="dcterms:W3CDTF">2013-11-20T21:17:49Z</dcterms:created>
  <dcterms:modified xsi:type="dcterms:W3CDTF">2014-02-25T11:00:46Z</dcterms:modified>
</cp:coreProperties>
</file>